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4"/>
  </p:notesMasterIdLst>
  <p:handoutMasterIdLst>
    <p:handoutMasterId r:id="rId15"/>
  </p:handoutMasterIdLst>
  <p:sldIdLst>
    <p:sldId id="265" r:id="rId2"/>
    <p:sldId id="354" r:id="rId3"/>
    <p:sldId id="368" r:id="rId4"/>
    <p:sldId id="258" r:id="rId5"/>
    <p:sldId id="356" r:id="rId6"/>
    <p:sldId id="365" r:id="rId7"/>
    <p:sldId id="362" r:id="rId8"/>
    <p:sldId id="366" r:id="rId9"/>
    <p:sldId id="367" r:id="rId10"/>
    <p:sldId id="358" r:id="rId11"/>
    <p:sldId id="355" r:id="rId12"/>
    <p:sldId id="29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0832" autoAdjust="0"/>
    <p:restoredTop sz="94291" autoAdjust="0"/>
  </p:normalViewPr>
  <p:slideViewPr>
    <p:cSldViewPr snapToGrid="0" showGuides="1">
      <p:cViewPr varScale="1">
        <p:scale>
          <a:sx n="83" d="100"/>
          <a:sy n="83" d="100"/>
        </p:scale>
        <p:origin x="80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24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58A34-83F4-4B2E-BC5A-DE51EE8822F9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E58C-C1A6-4C4C-90C2-B7F5B0504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605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E1917-0BAF-4687-978A-82FFF05559C3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E1E9A-E921-4174-A0FC-51868D7AC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GAMBAR RADIOTHERAPY MACHINE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GAMBAR RADIOTHERAPY MACHINE</a:t>
            </a:r>
          </a:p>
        </p:txBody>
      </p:sp>
    </p:spTree>
    <p:extLst>
      <p:ext uri="{BB962C8B-B14F-4D97-AF65-F5344CB8AC3E}">
        <p14:creationId xmlns:p14="http://schemas.microsoft.com/office/powerpoint/2010/main" val="309804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GAMBAR RADIOTHERAPY MACHINE</a:t>
            </a:r>
          </a:p>
        </p:txBody>
      </p:sp>
    </p:spTree>
    <p:extLst>
      <p:ext uri="{BB962C8B-B14F-4D97-AF65-F5344CB8AC3E}">
        <p14:creationId xmlns:p14="http://schemas.microsoft.com/office/powerpoint/2010/main" val="828313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GAMBAR RADIOTHERAPY MACHINE</a:t>
            </a:r>
          </a:p>
        </p:txBody>
      </p:sp>
    </p:spTree>
    <p:extLst>
      <p:ext uri="{BB962C8B-B14F-4D97-AF65-F5344CB8AC3E}">
        <p14:creationId xmlns:p14="http://schemas.microsoft.com/office/powerpoint/2010/main" val="256606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14179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  <p:sldLayoutId id="2147483697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4FC672-C471-4DE1-8A49-42307BFF6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35" y="360665"/>
            <a:ext cx="3513600" cy="5923908"/>
          </a:xfrm>
          <a:prstGeom prst="rect">
            <a:avLst/>
          </a:prstGeom>
          <a:effectLst>
            <a:reflection endPos="0" dist="50800" dir="5400000" sy="-100000" algn="bl" rotWithShape="0"/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0599" y="827426"/>
            <a:ext cx="8021053" cy="3596027"/>
          </a:xfrm>
        </p:spPr>
        <p:txBody>
          <a:bodyPr anchor="ctr">
            <a:noAutofit/>
          </a:bodyPr>
          <a:lstStyle/>
          <a:p>
            <a:r>
              <a:rPr lang="en-MY" sz="4000" b="1" dirty="0">
                <a:solidFill>
                  <a:schemeClr val="accent1">
                    <a:lumMod val="50000"/>
                  </a:schemeClr>
                </a:solidFill>
              </a:rPr>
              <a:t>TRAINING OF CORE TRAINERS </a:t>
            </a:r>
            <a:br>
              <a:rPr lang="en-MY" sz="4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MY" sz="4000" b="1" dirty="0">
                <a:solidFill>
                  <a:schemeClr val="accent1">
                    <a:lumMod val="50000"/>
                  </a:schemeClr>
                </a:solidFill>
              </a:rPr>
              <a:t>CLINICAL PRACTICE GUIDELINES </a:t>
            </a:r>
            <a:br>
              <a:rPr lang="en-MY" sz="4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MY" sz="4000" b="1" dirty="0">
                <a:solidFill>
                  <a:schemeClr val="accent1">
                    <a:lumMod val="50000"/>
                  </a:schemeClr>
                </a:solidFill>
              </a:rPr>
              <a:t>MANAGEMENT OF </a:t>
            </a:r>
            <a:br>
              <a:rPr lang="en-MY" sz="4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</a:rPr>
              <a:t>BREAST CANCER </a:t>
            </a:r>
            <a:br>
              <a:rPr lang="en-US" sz="4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</a:rPr>
              <a:t>(THIRD EDITION)</a:t>
            </a:r>
            <a:endParaRPr lang="en-MY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23012" y="4638669"/>
            <a:ext cx="8021053" cy="1655762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CC0066"/>
                </a:solidFill>
                <a:latin typeface="+mj-lt"/>
              </a:rPr>
              <a:t>RADIOTHERAPY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CC7622-5109-4FEF-95A2-C0A046F9A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7EA68E-CF7B-4D06-A849-AF1A9047F9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163" b="598"/>
          <a:stretch/>
        </p:blipFill>
        <p:spPr>
          <a:xfrm>
            <a:off x="11115041" y="5852503"/>
            <a:ext cx="962024" cy="96483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D3E163-8181-4897-A7B9-2F6FBD8FE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418" y="1548543"/>
            <a:ext cx="10095346" cy="4335029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/>
              <a:t>A meta-analysis showed that adjuvant radiotherapy in post-mastectomy patients can reduce local recurrence &amp; breast cancer mortality when given to those with positive lymph nodes.</a:t>
            </a:r>
            <a:r>
              <a:rPr lang="en-US" sz="3000" baseline="30000" dirty="0"/>
              <a:t>109</a:t>
            </a:r>
          </a:p>
          <a:p>
            <a:pPr marL="0" indent="0">
              <a:buNone/>
            </a:pPr>
            <a:endParaRPr lang="en-US" sz="1300" dirty="0"/>
          </a:p>
          <a:p>
            <a:r>
              <a:rPr lang="en-US" sz="3000" dirty="0"/>
              <a:t>Radiotherapy is also indicated in post-mastectomy patients if they have positive surgical margin &amp; further surgery is not possible.</a:t>
            </a:r>
          </a:p>
          <a:p>
            <a:pPr marL="442913" lvl="1" indent="-203200" defTabSz="31627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tabLst>
                <a:tab pos="442913" algn="l"/>
              </a:tabLst>
              <a:defRPr sz="2464"/>
            </a:pPr>
            <a:endParaRPr lang="en-US" sz="1200" dirty="0"/>
          </a:p>
          <a:p>
            <a:r>
              <a:rPr lang="en-US" sz="3000" dirty="0"/>
              <a:t>Radiotherapy </a:t>
            </a:r>
            <a:r>
              <a:rPr lang="en-US" sz="3000" b="1" u="sng" dirty="0"/>
              <a:t>may be considered</a:t>
            </a:r>
            <a:r>
              <a:rPr lang="en-US" sz="3000" dirty="0"/>
              <a:t> in those with negative axillary nodes, BUT</a:t>
            </a:r>
          </a:p>
          <a:p>
            <a:pPr marL="442913" lvl="1" indent="-203200" defTabSz="31627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2464"/>
            </a:pPr>
            <a:r>
              <a:rPr lang="en-US" sz="2600" dirty="0"/>
              <a:t>Primary </a:t>
            </a:r>
            <a:r>
              <a:rPr lang="en-US" sz="2600" dirty="0" err="1"/>
              <a:t>tumour</a:t>
            </a:r>
            <a:r>
              <a:rPr lang="en-US" sz="2600" dirty="0"/>
              <a:t> size is &gt;5 cm </a:t>
            </a:r>
            <a:r>
              <a:rPr lang="en-US" sz="2600" dirty="0" err="1"/>
              <a:t>tumour</a:t>
            </a:r>
            <a:r>
              <a:rPr lang="en-US" sz="2600" dirty="0"/>
              <a:t> (T3) or</a:t>
            </a:r>
          </a:p>
          <a:p>
            <a:pPr marL="442913" lvl="1" indent="-203200" defTabSz="31627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2464"/>
            </a:pPr>
            <a:r>
              <a:rPr lang="en-US" sz="2600" dirty="0"/>
              <a:t>Locally advanced </a:t>
            </a:r>
            <a:r>
              <a:rPr lang="en-US" sz="2600" dirty="0" err="1"/>
              <a:t>tumour</a:t>
            </a:r>
            <a:r>
              <a:rPr lang="en-US" sz="2600" dirty="0"/>
              <a:t> (e.g. chest wall involvement, skin involvement, inflammatory breast cancer) (T4)</a:t>
            </a:r>
          </a:p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20B7E9-C4D0-4C29-9929-32A6DBE55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10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9B3A04-2DFC-446C-9CCD-3BDC19EFA9B6}"/>
              </a:ext>
            </a:extLst>
          </p:cNvPr>
          <p:cNvSpPr/>
          <p:nvPr/>
        </p:nvSpPr>
        <p:spPr>
          <a:xfrm>
            <a:off x="4807539" y="6312760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9ADB72C-4867-9D43-8CFC-4E92EBD9C79C}"/>
              </a:ext>
            </a:extLst>
          </p:cNvPr>
          <p:cNvSpPr/>
          <p:nvPr/>
        </p:nvSpPr>
        <p:spPr>
          <a:xfrm>
            <a:off x="1256145" y="5672526"/>
            <a:ext cx="9641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1400" dirty="0"/>
              <a:t>109. EBCTCG (Early Breast Cancer Trialists’ Collaborative Group), </a:t>
            </a:r>
            <a:r>
              <a:rPr lang="en-MY" sz="1400" dirty="0" err="1"/>
              <a:t>McGale</a:t>
            </a:r>
            <a:r>
              <a:rPr lang="en-MY" sz="1400" dirty="0"/>
              <a:t> P, Taylor C, et al. Effect of radiotherapy after mastectomy </a:t>
            </a:r>
          </a:p>
          <a:p>
            <a:r>
              <a:rPr lang="en-MY" sz="1400" dirty="0"/>
              <a:t>         and axillary surgery on 10-year recurrence and 20-year breast cancer mortality: meta-analysis of individual patient data for   </a:t>
            </a:r>
          </a:p>
          <a:p>
            <a:r>
              <a:rPr lang="en-MY" sz="1400" dirty="0"/>
              <a:t>         8135 women in 22 randomised trials. Lancet. 2014;383(9935):2127-35.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E17BF4-8D16-4201-A5F1-923DB02A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4100" y="1"/>
            <a:ext cx="9029700" cy="1589092"/>
          </a:xfrm>
        </p:spPr>
        <p:txBody>
          <a:bodyPr>
            <a:normAutofit/>
          </a:bodyPr>
          <a:lstStyle/>
          <a:p>
            <a:pPr algn="ctr"/>
            <a:r>
              <a:rPr lang="en-MY" b="1" dirty="0">
                <a:solidFill>
                  <a:srgbClr val="CC0066"/>
                </a:solidFill>
              </a:rPr>
              <a:t>Adjuvant radiotherapy </a:t>
            </a:r>
            <a:br>
              <a:rPr lang="en-MY" b="1" dirty="0">
                <a:solidFill>
                  <a:srgbClr val="CC0066"/>
                </a:solidFill>
              </a:rPr>
            </a:br>
            <a:r>
              <a:rPr lang="en-MY" b="1" dirty="0">
                <a:solidFill>
                  <a:srgbClr val="CC0066"/>
                </a:solidFill>
              </a:rPr>
              <a:t>post-mastectomy</a:t>
            </a:r>
          </a:p>
        </p:txBody>
      </p:sp>
    </p:spTree>
    <p:extLst>
      <p:ext uri="{BB962C8B-B14F-4D97-AF65-F5344CB8AC3E}">
        <p14:creationId xmlns:p14="http://schemas.microsoft.com/office/powerpoint/2010/main" val="361803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90EF9-B0BA-4D5A-84F8-C8B98B70D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4100" y="263529"/>
            <a:ext cx="90297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C0066"/>
                </a:solidFill>
              </a:rPr>
              <a:t>Take home messages</a:t>
            </a:r>
            <a:endParaRPr lang="en-MY" b="1" dirty="0">
              <a:solidFill>
                <a:srgbClr val="CC006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06F77-BA68-4291-AAD9-C297080C0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2945" y="1622431"/>
            <a:ext cx="10076873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MY" dirty="0"/>
              <a:t>Adjuvant radiotherapy in post-BCS reduces local recurrence.</a:t>
            </a:r>
          </a:p>
          <a:p>
            <a:pPr marL="514350" indent="-514350">
              <a:buFont typeface="+mj-lt"/>
              <a:buAutoNum type="arabicPeriod"/>
            </a:pPr>
            <a:r>
              <a:rPr lang="en-MY" dirty="0"/>
              <a:t>Adjuvant radiotherapy in post-mastectomy reduces local recurrence &amp; breast mortality in nodal positive patients.</a:t>
            </a:r>
          </a:p>
          <a:p>
            <a:pPr marL="514350" indent="-514350">
              <a:buFont typeface="+mj-lt"/>
              <a:buAutoNum type="arabicPeriod"/>
            </a:pPr>
            <a:r>
              <a:rPr lang="en-MY" dirty="0"/>
              <a:t>Adjuvant radiotherapy is also indicated if surgical margin positive after mastectomy.</a:t>
            </a:r>
          </a:p>
          <a:p>
            <a:pPr marL="514350" indent="-514350">
              <a:buFont typeface="+mj-lt"/>
              <a:buAutoNum type="arabicPeriod"/>
            </a:pPr>
            <a:r>
              <a:rPr lang="en-MY" dirty="0"/>
              <a:t>Adjuvant radiotherapy maybe considered in T3 or T4 disease post-mastectomy.</a:t>
            </a:r>
          </a:p>
          <a:p>
            <a:pPr marL="514350" indent="-514350">
              <a:buFont typeface="+mj-lt"/>
              <a:buAutoNum type="arabicPeriod"/>
            </a:pPr>
            <a:r>
              <a:rPr lang="en-MY" dirty="0"/>
              <a:t>IORT are allowed only within the context of clinical trial.</a:t>
            </a:r>
          </a:p>
          <a:p>
            <a:pPr marL="514350" indent="-514350">
              <a:buFont typeface="+mj-lt"/>
              <a:buAutoNum type="arabicPeriod"/>
            </a:pPr>
            <a:r>
              <a:rPr lang="en-MY" dirty="0"/>
              <a:t>PBI with IMRT may be used in early breast cancer patients.</a:t>
            </a:r>
          </a:p>
          <a:p>
            <a:pPr marL="0" indent="0">
              <a:buNone/>
            </a:pPr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CA9CF-C45A-4436-9CC8-E8F863353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9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A77B607-971B-4E36-B13F-7D244F52C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163" b="598"/>
          <a:stretch/>
        </p:blipFill>
        <p:spPr>
          <a:xfrm>
            <a:off x="11087332" y="5852503"/>
            <a:ext cx="962024" cy="96483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91776BA-7828-4ABE-82CB-E841C18C59D4}"/>
              </a:ext>
            </a:extLst>
          </p:cNvPr>
          <p:cNvSpPr/>
          <p:nvPr/>
        </p:nvSpPr>
        <p:spPr>
          <a:xfrm>
            <a:off x="4804296" y="6169240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8FC181-9846-4504-9903-175584011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>
                <a:solidFill>
                  <a:srgbClr val="CC0066"/>
                </a:solidFill>
              </a:rPr>
              <a:t>Thank you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CE51C9-C058-4C31-A2C0-F9CAA39B8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40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29E71E-5C4A-4608-BC02-54F5567BAE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163" b="598"/>
          <a:stretch/>
        </p:blipFill>
        <p:spPr>
          <a:xfrm>
            <a:off x="11115041" y="5852503"/>
            <a:ext cx="962024" cy="96483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14B080A-9EC7-4F12-994E-734A06C5F5ED}"/>
              </a:ext>
            </a:extLst>
          </p:cNvPr>
          <p:cNvSpPr/>
          <p:nvPr/>
        </p:nvSpPr>
        <p:spPr>
          <a:xfrm>
            <a:off x="4807539" y="6312760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90EF9-B0BA-4D5A-84F8-C8B98B70D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4100" y="263529"/>
            <a:ext cx="90297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C0066"/>
                </a:solidFill>
              </a:rPr>
              <a:t>Learning objectives</a:t>
            </a:r>
            <a:endParaRPr lang="en-MY" b="1" dirty="0">
              <a:solidFill>
                <a:srgbClr val="CC006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06F77-BA68-4291-AAD9-C297080C0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2182" y="1622431"/>
            <a:ext cx="10052859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MY" sz="3200" dirty="0"/>
              <a:t>To learn on the role of radiotherapy in post-BCS</a:t>
            </a:r>
          </a:p>
          <a:p>
            <a:pPr marL="514350" indent="-514350">
              <a:buAutoNum type="arabicPeriod"/>
            </a:pPr>
            <a:r>
              <a:rPr lang="en-MY" sz="3200" dirty="0"/>
              <a:t>To learn on the role of radiotherapy in post-mastectomy</a:t>
            </a:r>
          </a:p>
          <a:p>
            <a:pPr marL="514350" indent="-514350">
              <a:buAutoNum type="arabicPeriod"/>
            </a:pPr>
            <a:r>
              <a:rPr lang="en-MY" sz="3200" dirty="0"/>
              <a:t>To understand controversies associated with partial breast irradiation &amp; intraoperative radiotherapy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CA9CF-C45A-4436-9CC8-E8F863353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15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29E71E-5C4A-4608-BC02-54F5567BAE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163" b="598"/>
          <a:stretch/>
        </p:blipFill>
        <p:spPr>
          <a:xfrm>
            <a:off x="11115041" y="5852503"/>
            <a:ext cx="962024" cy="96483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14B080A-9EC7-4F12-994E-734A06C5F5ED}"/>
              </a:ext>
            </a:extLst>
          </p:cNvPr>
          <p:cNvSpPr/>
          <p:nvPr/>
        </p:nvSpPr>
        <p:spPr>
          <a:xfrm>
            <a:off x="4807539" y="6312760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90EF9-B0BA-4D5A-84F8-C8B98B70D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4100" y="263529"/>
            <a:ext cx="90297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C0066"/>
                </a:solidFill>
              </a:rPr>
              <a:t>Radiotherapy</a:t>
            </a:r>
            <a:endParaRPr lang="en-MY" b="1" dirty="0">
              <a:solidFill>
                <a:srgbClr val="CC0066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CA9CF-C45A-4436-9CC8-E8F863353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3</a:t>
            </a:fld>
            <a:endParaRPr lang="en-US"/>
          </a:p>
        </p:txBody>
      </p:sp>
      <p:sp>
        <p:nvSpPr>
          <p:cNvPr id="9" name="High dose radiation…">
            <a:extLst>
              <a:ext uri="{FF2B5EF4-FFF2-40B4-BE49-F238E27FC236}">
                <a16:creationId xmlns:a16="http://schemas.microsoft.com/office/drawing/2014/main" id="{E4889B78-AF6D-4EB9-9B88-A6196177E802}"/>
              </a:ext>
            </a:extLst>
          </p:cNvPr>
          <p:cNvSpPr txBox="1">
            <a:spLocks/>
          </p:cNvSpPr>
          <p:nvPr/>
        </p:nvSpPr>
        <p:spPr>
          <a:xfrm>
            <a:off x="963969" y="1647093"/>
            <a:ext cx="10151071" cy="4420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High dose radiation</a:t>
            </a:r>
          </a:p>
          <a:p>
            <a:r>
              <a:rPr lang="en-US" sz="3200" dirty="0"/>
              <a:t>Kills cancer cells by targeting cancer cells DNA</a:t>
            </a:r>
          </a:p>
        </p:txBody>
      </p:sp>
      <p:pic>
        <p:nvPicPr>
          <p:cNvPr id="10" name="IMG_6598.JPG" descr="IMG_6598.JPG">
            <a:extLst>
              <a:ext uri="{FF2B5EF4-FFF2-40B4-BE49-F238E27FC236}">
                <a16:creationId xmlns:a16="http://schemas.microsoft.com/office/drawing/2014/main" id="{F85821AA-D5AE-4A30-BEE0-9EAA911B91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422" y="2996207"/>
            <a:ext cx="2740929" cy="35781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G_9EA5B66BF98C-1.jpeg" descr="IMG_9EA5B66BF98C-1.jpeg">
            <a:extLst>
              <a:ext uri="{FF2B5EF4-FFF2-40B4-BE49-F238E27FC236}">
                <a16:creationId xmlns:a16="http://schemas.microsoft.com/office/drawing/2014/main" id="{48960F15-5321-4363-BDCF-D6FCE8645A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787" r="4758" b="5698"/>
          <a:stretch>
            <a:fillRect/>
          </a:stretch>
        </p:blipFill>
        <p:spPr>
          <a:xfrm>
            <a:off x="5216577" y="3008586"/>
            <a:ext cx="4414512" cy="271033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9788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Adjuvant…"/>
          <p:cNvSpPr txBox="1">
            <a:spLocks noGrp="1"/>
          </p:cNvSpPr>
          <p:nvPr>
            <p:ph type="body" idx="1"/>
          </p:nvPr>
        </p:nvSpPr>
        <p:spPr>
          <a:xfrm>
            <a:off x="1062182" y="1825625"/>
            <a:ext cx="4848288" cy="4264454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 defTabSz="381998">
              <a:spcBef>
                <a:spcPts val="2742"/>
              </a:spcBef>
              <a:buNone/>
              <a:defRPr sz="2976"/>
            </a:pPr>
            <a:r>
              <a:rPr lang="en-US" sz="3200" b="1" dirty="0"/>
              <a:t>          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sz="3200" b="1" dirty="0">
                <a:cs typeface="Arial" panose="020B0604020202020204" pitchFamily="34" charset="0"/>
              </a:rPr>
              <a:t>Adjuvant</a:t>
            </a:r>
            <a:r>
              <a:rPr lang="en-US" sz="3200" b="1" dirty="0">
                <a:cs typeface="Arial" panose="020B0604020202020204" pitchFamily="34" charset="0"/>
              </a:rPr>
              <a:t> </a:t>
            </a:r>
          </a:p>
          <a:p>
            <a:pPr marL="720725" lvl="1" indent="-360363" defTabSz="381998">
              <a:spcBef>
                <a:spcPts val="2742"/>
              </a:spcBef>
              <a:buFont typeface="Wingdings" panose="05000000000000000000" pitchFamily="2" charset="2"/>
              <a:buChar char="§"/>
              <a:tabLst>
                <a:tab pos="360363" algn="l"/>
              </a:tabLst>
              <a:defRPr sz="2976"/>
            </a:pPr>
            <a:r>
              <a:rPr lang="en-US" sz="2800" dirty="0">
                <a:cs typeface="Arial" panose="020B0604020202020204" pitchFamily="34" charset="0"/>
              </a:rPr>
              <a:t>Cure is the aim</a:t>
            </a:r>
            <a:endParaRPr sz="2800" dirty="0">
              <a:cs typeface="Arial" panose="020B0604020202020204" pitchFamily="34" charset="0"/>
            </a:endParaRPr>
          </a:p>
          <a:p>
            <a:pPr marL="747713" lvl="1" indent="-387350" defTabSz="381998">
              <a:spcBef>
                <a:spcPts val="2742"/>
              </a:spcBef>
              <a:buFont typeface="Wingdings" panose="05000000000000000000" pitchFamily="2" charset="2"/>
              <a:buChar char="§"/>
              <a:tabLst>
                <a:tab pos="360363" algn="l"/>
              </a:tabLst>
              <a:defRPr sz="2976"/>
            </a:pPr>
            <a:r>
              <a:rPr lang="en-US" sz="2800" dirty="0">
                <a:cs typeface="Arial" panose="020B0604020202020204" pitchFamily="34" charset="0"/>
              </a:rPr>
              <a:t>Post-BCS</a:t>
            </a:r>
            <a:endParaRPr sz="2800" dirty="0">
              <a:cs typeface="Arial" panose="020B0604020202020204" pitchFamily="34" charset="0"/>
            </a:endParaRPr>
          </a:p>
          <a:p>
            <a:pPr marL="747713" lvl="1" indent="-387350" defTabSz="381998">
              <a:spcBef>
                <a:spcPts val="2742"/>
              </a:spcBef>
              <a:buFont typeface="Wingdings" panose="05000000000000000000" pitchFamily="2" charset="2"/>
              <a:buChar char="§"/>
              <a:tabLst>
                <a:tab pos="360363" algn="l"/>
              </a:tabLst>
              <a:defRPr sz="2976"/>
            </a:pPr>
            <a:r>
              <a:rPr sz="2800" dirty="0">
                <a:cs typeface="Arial" panose="020B0604020202020204" pitchFamily="34" charset="0"/>
              </a:rPr>
              <a:t>P</a:t>
            </a:r>
            <a:r>
              <a:rPr lang="en-US" sz="2800" dirty="0">
                <a:cs typeface="Arial" panose="020B0604020202020204" pitchFamily="34" charset="0"/>
              </a:rPr>
              <a:t>ost-mastectomy</a:t>
            </a:r>
            <a:endParaRPr sz="2800" dirty="0"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15688C-FA87-4C55-90B7-680CF89FF3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163" b="598"/>
          <a:stretch/>
        </p:blipFill>
        <p:spPr>
          <a:xfrm>
            <a:off x="11115041" y="5852503"/>
            <a:ext cx="962024" cy="96483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128EEA-FAEA-44D1-B639-E51A9C888D1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MY" smtClean="0"/>
              <a:t>4</a:t>
            </a:fld>
            <a:endParaRPr lang="en-MY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5C8D459-C063-4421-929A-EE94E509479D}"/>
              </a:ext>
            </a:extLst>
          </p:cNvPr>
          <p:cNvSpPr txBox="1">
            <a:spLocks/>
          </p:cNvSpPr>
          <p:nvPr/>
        </p:nvSpPr>
        <p:spPr>
          <a:xfrm>
            <a:off x="1524000" y="254381"/>
            <a:ext cx="9144000" cy="1349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MY" b="1" dirty="0">
                <a:solidFill>
                  <a:srgbClr val="CC0066"/>
                </a:solidFill>
              </a:rPr>
              <a:t>Role of radiotherapy in </a:t>
            </a:r>
          </a:p>
          <a:p>
            <a:pPr algn="ctr"/>
            <a:r>
              <a:rPr lang="en-MY" b="1" dirty="0">
                <a:solidFill>
                  <a:srgbClr val="CC0066"/>
                </a:solidFill>
              </a:rPr>
              <a:t>breast cancer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CC1D3E-CFD9-4A8B-B567-6417438E634B}"/>
              </a:ext>
            </a:extLst>
          </p:cNvPr>
          <p:cNvSpPr/>
          <p:nvPr/>
        </p:nvSpPr>
        <p:spPr>
          <a:xfrm>
            <a:off x="4807539" y="6312760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  <p:sp>
        <p:nvSpPr>
          <p:cNvPr id="10" name="Adjuvant…">
            <a:extLst>
              <a:ext uri="{FF2B5EF4-FFF2-40B4-BE49-F238E27FC236}">
                <a16:creationId xmlns:a16="http://schemas.microsoft.com/office/drawing/2014/main" id="{0B137EB8-F062-4249-941E-4EAE12DB8F79}"/>
              </a:ext>
            </a:extLst>
          </p:cNvPr>
          <p:cNvSpPr txBox="1">
            <a:spLocks/>
          </p:cNvSpPr>
          <p:nvPr/>
        </p:nvSpPr>
        <p:spPr>
          <a:xfrm>
            <a:off x="6267195" y="1825626"/>
            <a:ext cx="4675625" cy="4264454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81998">
              <a:spcBef>
                <a:spcPts val="2742"/>
              </a:spcBef>
              <a:buNone/>
              <a:defRPr sz="2976"/>
            </a:pPr>
            <a:r>
              <a:rPr lang="en-MY" sz="3200" b="1" dirty="0">
                <a:cs typeface="Arial" panose="020B0604020202020204" pitchFamily="34" charset="0"/>
              </a:rPr>
              <a:t>Palliation</a:t>
            </a:r>
          </a:p>
          <a:p>
            <a:pPr marL="725487" indent="-457200" defTabSz="381998">
              <a:spcBef>
                <a:spcPts val="2742"/>
              </a:spcBef>
              <a:buFont typeface="Wingdings" panose="05000000000000000000" pitchFamily="2" charset="2"/>
              <a:buChar char="§"/>
              <a:defRPr sz="2976"/>
            </a:pPr>
            <a:r>
              <a:rPr lang="en-MY" dirty="0">
                <a:cs typeface="Arial" panose="020B0604020202020204" pitchFamily="34" charset="0"/>
              </a:rPr>
              <a:t>Bleeding</a:t>
            </a:r>
          </a:p>
          <a:p>
            <a:pPr marL="725487" indent="-457200" defTabSz="381998">
              <a:spcBef>
                <a:spcPts val="2742"/>
              </a:spcBef>
              <a:buFont typeface="Wingdings" panose="05000000000000000000" pitchFamily="2" charset="2"/>
              <a:buChar char="§"/>
              <a:defRPr sz="2976"/>
            </a:pPr>
            <a:r>
              <a:rPr lang="en-MY" dirty="0">
                <a:cs typeface="Arial" panose="020B0604020202020204" pitchFamily="34" charset="0"/>
              </a:rPr>
              <a:t>Pain</a:t>
            </a:r>
          </a:p>
          <a:p>
            <a:pPr marL="725487" indent="-457200" defTabSz="381998">
              <a:spcBef>
                <a:spcPts val="2742"/>
              </a:spcBef>
              <a:buFont typeface="Wingdings" panose="05000000000000000000" pitchFamily="2" charset="2"/>
              <a:buChar char="§"/>
              <a:defRPr sz="2976"/>
            </a:pPr>
            <a:r>
              <a:rPr lang="en-MY" dirty="0">
                <a:cs typeface="Arial" panose="020B0604020202020204" pitchFamily="34" charset="0"/>
              </a:rPr>
              <a:t>Brain metastases</a:t>
            </a:r>
          </a:p>
          <a:p>
            <a:pPr marL="725487" indent="-457200" defTabSz="381998">
              <a:spcBef>
                <a:spcPts val="2742"/>
              </a:spcBef>
              <a:buFont typeface="Wingdings" panose="05000000000000000000" pitchFamily="2" charset="2"/>
              <a:buChar char="§"/>
              <a:defRPr sz="2976"/>
            </a:pPr>
            <a:r>
              <a:rPr lang="en-MY" dirty="0">
                <a:cs typeface="Arial" panose="020B0604020202020204" pitchFamily="34" charset="0"/>
              </a:rPr>
              <a:t>Cord compression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A3C549-51B5-EB48-8DAA-FD903689CA93}"/>
              </a:ext>
            </a:extLst>
          </p:cNvPr>
          <p:cNvSpPr txBox="1"/>
          <p:nvPr/>
        </p:nvSpPr>
        <p:spPr>
          <a:xfrm>
            <a:off x="4569691" y="4005085"/>
            <a:ext cx="184731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79B7B92-E249-4047-A8D1-26CE4241E0AA}"/>
              </a:ext>
            </a:extLst>
          </p:cNvPr>
          <p:cNvCxnSpPr/>
          <p:nvPr/>
        </p:nvCxnSpPr>
        <p:spPr>
          <a:xfrm>
            <a:off x="1177004" y="2518348"/>
            <a:ext cx="4628535" cy="0"/>
          </a:xfrm>
          <a:prstGeom prst="line">
            <a:avLst/>
          </a:prstGeom>
          <a:ln w="635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85A486-DD25-0549-9171-E02A0E19C7F9}"/>
              </a:ext>
            </a:extLst>
          </p:cNvPr>
          <p:cNvCxnSpPr/>
          <p:nvPr/>
        </p:nvCxnSpPr>
        <p:spPr>
          <a:xfrm>
            <a:off x="6314285" y="2518348"/>
            <a:ext cx="4628535" cy="0"/>
          </a:xfrm>
          <a:prstGeom prst="line">
            <a:avLst/>
          </a:prstGeom>
          <a:ln w="635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0A03B969-26C7-F644-9E02-FC7C19835EAA}"/>
              </a:ext>
            </a:extLst>
          </p:cNvPr>
          <p:cNvSpPr txBox="1"/>
          <p:nvPr/>
        </p:nvSpPr>
        <p:spPr>
          <a:xfrm>
            <a:off x="9458793" y="1883977"/>
            <a:ext cx="184731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build="p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B95EA2-D396-4CA5-8015-28F9DB96BF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163" b="598"/>
          <a:stretch/>
        </p:blipFill>
        <p:spPr>
          <a:xfrm>
            <a:off x="11115041" y="5852503"/>
            <a:ext cx="962024" cy="964832"/>
          </a:xfrm>
          <a:prstGeom prst="rect">
            <a:avLst/>
          </a:prstGeom>
        </p:spPr>
      </p:pic>
      <p:sp>
        <p:nvSpPr>
          <p:cNvPr id="127" name="Adjuvant…"/>
          <p:cNvSpPr txBox="1">
            <a:spLocks noGrp="1"/>
          </p:cNvSpPr>
          <p:nvPr>
            <p:ph type="body" idx="1"/>
          </p:nvPr>
        </p:nvSpPr>
        <p:spPr>
          <a:xfrm>
            <a:off x="1062182" y="1533234"/>
            <a:ext cx="10052860" cy="4830621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224629" indent="-224629" defTabSz="321457">
              <a:lnSpc>
                <a:spcPct val="120000"/>
              </a:lnSpc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4500"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ALL</a:t>
            </a:r>
            <a:r>
              <a:rPr lang="en-US" sz="4500" dirty="0"/>
              <a:t> patients with invasive breast cancer who have </a:t>
            </a:r>
            <a:r>
              <a:rPr lang="en-US" sz="4500"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BCS</a:t>
            </a:r>
            <a:r>
              <a:rPr lang="en-US" sz="4500" dirty="0"/>
              <a:t> need adjuvant radiotherapy:</a:t>
            </a:r>
          </a:p>
          <a:p>
            <a:pPr marL="534988" lvl="1" indent="-266700" defTabSz="321457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3800" dirty="0"/>
              <a:t>Reduce risk of local recurrence by half </a:t>
            </a:r>
            <a:r>
              <a:rPr lang="en-US" sz="3800" baseline="30000" dirty="0"/>
              <a:t>103</a:t>
            </a:r>
          </a:p>
          <a:p>
            <a:pPr marL="534988" lvl="1" indent="-266700" defTabSz="321457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3800" dirty="0"/>
              <a:t>Reduce risk of death by a sixth</a:t>
            </a:r>
            <a:r>
              <a:rPr lang="en-US" sz="3800" baseline="30000" dirty="0"/>
              <a:t>103</a:t>
            </a:r>
            <a:endParaRPr lang="en-US" sz="3800" dirty="0"/>
          </a:p>
          <a:p>
            <a:pPr marL="534988" lvl="1" indent="-266700" defTabSz="321457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3800" dirty="0"/>
              <a:t>CLEAR surgical margin is a must before adjuvant radiotherapy is given</a:t>
            </a:r>
            <a:r>
              <a:rPr lang="en-US" sz="3800" baseline="30000" dirty="0"/>
              <a:t>4, 25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lang="en-US" sz="3200" dirty="0"/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lang="en-US" sz="3200" dirty="0"/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lang="en-US" sz="3200" dirty="0"/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/>
              <a:t>    4. Ministry of Health Malaysia. Management of Breast Cancer (Second Edition). Putrajaya: </a:t>
            </a:r>
            <a:r>
              <a:rPr lang="en-US" sz="2200" dirty="0" err="1"/>
              <a:t>MoH</a:t>
            </a:r>
            <a:r>
              <a:rPr lang="en-US" sz="2200" dirty="0"/>
              <a:t>; 2010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/>
              <a:t>  25. National Institute for Health and Clinical Excellence. Early and locally advanced breast cancer: diagnosis and    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/>
              <a:t>        management. London: NICE; 2018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/>
              <a:t>103. Early Breast Cancer Trialists’ Collaborative Group (EBCTCG), et al. Effect of radiotherapy after breast-conserving 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/>
              <a:t>        surgery on 10-year recurrence and 15-year breast cancer death: meta-analysis of individual patient data for 10,801 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/>
              <a:t>        women in 17 </a:t>
            </a:r>
            <a:r>
              <a:rPr lang="en-US" sz="2200" dirty="0" err="1"/>
              <a:t>randomised</a:t>
            </a:r>
            <a:r>
              <a:rPr lang="en-US" sz="2200" dirty="0"/>
              <a:t> trials. Lancet. 2011;378(9804):1707-16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128EEA-FAEA-44D1-B639-E51A9C888D1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MY" smtClean="0"/>
              <a:t>5</a:t>
            </a:fld>
            <a:endParaRPr lang="en-MY" dirty="0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5C8D459-C063-4421-929A-EE94E509479D}"/>
              </a:ext>
            </a:extLst>
          </p:cNvPr>
          <p:cNvSpPr txBox="1">
            <a:spLocks/>
          </p:cNvSpPr>
          <p:nvPr/>
        </p:nvSpPr>
        <p:spPr>
          <a:xfrm>
            <a:off x="1524000" y="125071"/>
            <a:ext cx="9144000" cy="1349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MY" b="1" dirty="0">
                <a:solidFill>
                  <a:srgbClr val="CC0066"/>
                </a:solidFill>
              </a:rPr>
              <a:t>Adjuvant radiotherapy post-BCS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469174-A1F0-4742-AD4E-15CEBCCAD55B}"/>
              </a:ext>
            </a:extLst>
          </p:cNvPr>
          <p:cNvSpPr/>
          <p:nvPr/>
        </p:nvSpPr>
        <p:spPr>
          <a:xfrm>
            <a:off x="4807539" y="6515959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33548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B95EA2-D396-4CA5-8015-28F9DB96BF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163" b="598"/>
          <a:stretch/>
        </p:blipFill>
        <p:spPr>
          <a:xfrm>
            <a:off x="11115041" y="5852503"/>
            <a:ext cx="962024" cy="964832"/>
          </a:xfrm>
          <a:prstGeom prst="rect">
            <a:avLst/>
          </a:prstGeom>
        </p:spPr>
      </p:pic>
      <p:sp>
        <p:nvSpPr>
          <p:cNvPr id="127" name="Adjuvant…"/>
          <p:cNvSpPr txBox="1">
            <a:spLocks noGrp="1"/>
          </p:cNvSpPr>
          <p:nvPr>
            <p:ph type="body" idx="1"/>
          </p:nvPr>
        </p:nvSpPr>
        <p:spPr>
          <a:xfrm>
            <a:off x="1052945" y="1533113"/>
            <a:ext cx="10062096" cy="49828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4629" indent="-224629" defTabSz="321457">
              <a:lnSpc>
                <a:spcPct val="120000"/>
              </a:lnSpc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dirty="0"/>
              <a:t>Radiotherapy is given to the whole ipsilateral breast</a:t>
            </a:r>
          </a:p>
          <a:p>
            <a:pPr marL="534988" lvl="1" indent="-266700" defTabSz="321457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dirty="0"/>
              <a:t>May irradiate supraclavicular area if any of axillary nodes are positive</a:t>
            </a:r>
          </a:p>
          <a:p>
            <a:pPr marL="224629" indent="-224629" defTabSz="321457">
              <a:lnSpc>
                <a:spcPct val="120000"/>
              </a:lnSpc>
              <a:spcBef>
                <a:spcPts val="12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dirty="0"/>
              <a:t>Treatment time is protracted over 4 to 5 weeks</a:t>
            </a:r>
          </a:p>
          <a:p>
            <a:pPr marL="534988" lvl="1" indent="-266700" defTabSz="321457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dirty="0"/>
              <a:t>Dose of 40Gy is delivered in small doses every day 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lang="en-US" sz="2000" dirty="0"/>
          </a:p>
          <a:p>
            <a:pPr marL="224629" indent="-224629" defTabSz="321457">
              <a:lnSpc>
                <a:spcPct val="120000"/>
              </a:lnSpc>
              <a:spcBef>
                <a:spcPts val="12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/>
              <a:t>Is it possible to irradiate only part of the affected breast e.g. using brachytherapy?</a:t>
            </a:r>
          </a:p>
          <a:p>
            <a:pPr marL="224629" indent="-224629" defTabSz="321457">
              <a:lnSpc>
                <a:spcPct val="120000"/>
              </a:lnSpc>
              <a:spcBef>
                <a:spcPts val="12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/>
              <a:t>Is it possible to reduce treatment time e.g. using intraoperative radiotherapy (IORT)? 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endParaRPr lang="en-US" sz="32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128EEA-FAEA-44D1-B639-E51A9C888D1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MY" smtClean="0"/>
              <a:t>6</a:t>
            </a:fld>
            <a:endParaRPr lang="en-MY" dirty="0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5C8D459-C063-4421-929A-EE94E509479D}"/>
              </a:ext>
            </a:extLst>
          </p:cNvPr>
          <p:cNvSpPr txBox="1">
            <a:spLocks/>
          </p:cNvSpPr>
          <p:nvPr/>
        </p:nvSpPr>
        <p:spPr>
          <a:xfrm>
            <a:off x="1524000" y="125071"/>
            <a:ext cx="9144000" cy="1349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MY" b="1" dirty="0">
                <a:solidFill>
                  <a:srgbClr val="CC0066"/>
                </a:solidFill>
              </a:rPr>
              <a:t>Adjuvant radiotherapy post-BCS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469174-A1F0-4742-AD4E-15CEBCCAD55B}"/>
              </a:ext>
            </a:extLst>
          </p:cNvPr>
          <p:cNvSpPr/>
          <p:nvPr/>
        </p:nvSpPr>
        <p:spPr>
          <a:xfrm>
            <a:off x="4807539" y="6515959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93914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29E71E-5C4A-4608-BC02-54F5567BAE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163" b="598"/>
          <a:stretch/>
        </p:blipFill>
        <p:spPr>
          <a:xfrm>
            <a:off x="11115041" y="5852503"/>
            <a:ext cx="962024" cy="96483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14B080A-9EC7-4F12-994E-734A06C5F5ED}"/>
              </a:ext>
            </a:extLst>
          </p:cNvPr>
          <p:cNvSpPr/>
          <p:nvPr/>
        </p:nvSpPr>
        <p:spPr>
          <a:xfrm>
            <a:off x="4807539" y="6312760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06F77-BA68-4291-AAD9-C297080C0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1425" y="1631036"/>
            <a:ext cx="10013616" cy="50904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2953"/>
              </a:spcBef>
              <a:buSzPct val="100000"/>
              <a:defRPr sz="3200" b="0"/>
            </a:pPr>
            <a:r>
              <a:rPr lang="en-US" sz="3000" dirty="0"/>
              <a:t>Example - brachytherapy</a:t>
            </a:r>
          </a:p>
          <a:p>
            <a:pPr>
              <a:spcBef>
                <a:spcPts val="2953"/>
              </a:spcBef>
              <a:buSzPct val="100000"/>
              <a:defRPr sz="3200" b="0"/>
            </a:pPr>
            <a:r>
              <a:rPr lang="en-US" sz="3000" dirty="0"/>
              <a:t>Theoretically it appears that this approach could                             give comparable local control with better cosmesis                          as breast tissue exposure to radiation is limited &amp;                  focused to affected area only.</a:t>
            </a:r>
          </a:p>
          <a:p>
            <a:pPr>
              <a:spcBef>
                <a:spcPts val="2953"/>
              </a:spcBef>
              <a:buSzPct val="100000"/>
              <a:defRPr sz="3200" b="0"/>
            </a:pPr>
            <a:r>
              <a:rPr lang="en-US" sz="3000" dirty="0"/>
              <a:t>However, current evidence does not support their use.</a:t>
            </a:r>
            <a:r>
              <a:rPr lang="en-US" sz="3000" baseline="30000" dirty="0"/>
              <a:t>104, 105</a:t>
            </a:r>
          </a:p>
          <a:p>
            <a:pPr marL="534988" lvl="1" indent="-268288">
              <a:lnSpc>
                <a:spcPct val="1200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§"/>
              <a:defRPr sz="3200" b="0"/>
            </a:pPr>
            <a:r>
              <a:rPr lang="en-US" sz="2600" dirty="0"/>
              <a:t>Cochrane meta analysis showed higher local recurrence &amp; worse cosmesis with PBI compared to WBI.</a:t>
            </a:r>
            <a:r>
              <a:rPr lang="en-US" sz="2600" baseline="30000" dirty="0"/>
              <a:t> 104</a:t>
            </a:r>
          </a:p>
          <a:p>
            <a:endParaRPr lang="en-MY" sz="1300" dirty="0"/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1500" dirty="0"/>
              <a:t>104. Hickey BE, et al. Partial breast irradiation for early breast cancer. Cochrane Database of Systematic Reviews. 2016, 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1500" dirty="0"/>
              <a:t>        Issue 7. Art. No.:CD007077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1500" dirty="0"/>
              <a:t>105. Liu G, et al. Efficacy and safety of accelerated partial breast irradiation: a meta-analysis of published randomized 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1500" dirty="0"/>
              <a:t>        studies. </a:t>
            </a:r>
            <a:r>
              <a:rPr lang="en-US" sz="1500" dirty="0" err="1"/>
              <a:t>Oncotarget</a:t>
            </a:r>
            <a:r>
              <a:rPr lang="en-US" sz="1500" dirty="0"/>
              <a:t>. 2017;8(35):59581-9</a:t>
            </a:r>
          </a:p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CA9CF-C45A-4436-9CC8-E8F863353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7</a:t>
            </a:fld>
            <a:endParaRPr lang="en-US"/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C2F2D471-FD31-CB48-BDB5-CE57BD4AE7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816" r="12816" b="5385"/>
          <a:stretch>
            <a:fillRect/>
          </a:stretch>
        </p:blipFill>
        <p:spPr>
          <a:xfrm>
            <a:off x="9016939" y="1313856"/>
            <a:ext cx="2723175" cy="2177756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kowronek J, Wawrzyniak-Hojczyk M, Ambrochowicz K. Brachytherapy in accelerated partial breast irradiation (APBI)–review of treatment methods. Journal of contemporary brachytherapy. 2012 Sep;4(3):152.">
            <a:extLst>
              <a:ext uri="{FF2B5EF4-FFF2-40B4-BE49-F238E27FC236}">
                <a16:creationId xmlns:a16="http://schemas.microsoft.com/office/drawing/2014/main" id="{2E433E97-00A1-D346-A1B3-35BEAE552270}"/>
              </a:ext>
            </a:extLst>
          </p:cNvPr>
          <p:cNvSpPr txBox="1"/>
          <p:nvPr/>
        </p:nvSpPr>
        <p:spPr>
          <a:xfrm>
            <a:off x="8998468" y="3503469"/>
            <a:ext cx="3060126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 sz="1300" b="0"/>
            </a:lvl1pPr>
          </a:lstStyle>
          <a:p>
            <a:r>
              <a:rPr lang="en-MY" sz="1000" dirty="0" err="1"/>
              <a:t>Skowronek</a:t>
            </a:r>
            <a:r>
              <a:rPr lang="en-MY" sz="1000" dirty="0"/>
              <a:t> J, et al. Brachytherapy in accelerated partial breast irradiation (APBI) - review of treatment methods. J </a:t>
            </a:r>
            <a:r>
              <a:rPr lang="en-MY" sz="1000" dirty="0" err="1"/>
              <a:t>Contemp</a:t>
            </a:r>
            <a:r>
              <a:rPr lang="en-MY" sz="1000" dirty="0"/>
              <a:t> Brachytherapy. 2012;4(3):152-64</a:t>
            </a:r>
            <a:endParaRPr sz="10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8970F2-40F4-4A7A-AE0F-2C731003C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4100" y="263529"/>
            <a:ext cx="9029700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CC0066"/>
                </a:solidFill>
              </a:rPr>
              <a:t>Partial breast irradiation (PBI)</a:t>
            </a:r>
            <a:endParaRPr lang="en-MY" sz="2000" b="1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7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29E71E-5C4A-4608-BC02-54F5567BAE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163" b="598"/>
          <a:stretch/>
        </p:blipFill>
        <p:spPr>
          <a:xfrm>
            <a:off x="11115041" y="5852503"/>
            <a:ext cx="962024" cy="96483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14B080A-9EC7-4F12-994E-734A06C5F5ED}"/>
              </a:ext>
            </a:extLst>
          </p:cNvPr>
          <p:cNvSpPr/>
          <p:nvPr/>
        </p:nvSpPr>
        <p:spPr>
          <a:xfrm>
            <a:off x="4807539" y="6312760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90EF9-B0BA-4D5A-84F8-C8B98B70D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4100" y="263529"/>
            <a:ext cx="9029700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CC0066"/>
                </a:solidFill>
              </a:rPr>
              <a:t>Partial breast irradiation (PBI)</a:t>
            </a:r>
            <a:r>
              <a:rPr lang="en-US" sz="2000" b="1" dirty="0">
                <a:solidFill>
                  <a:srgbClr val="CC0066"/>
                </a:solidFill>
              </a:rPr>
              <a:t>-2</a:t>
            </a:r>
            <a:endParaRPr lang="en-MY" sz="2000" b="1" dirty="0">
              <a:solidFill>
                <a:srgbClr val="CC006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06F77-BA68-4291-AAD9-C297080C0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2946" y="1622430"/>
            <a:ext cx="10062096" cy="5090439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SzPct val="100000"/>
              <a:defRPr sz="3200" b="0"/>
            </a:pPr>
            <a:r>
              <a:rPr lang="en-US" dirty="0"/>
              <a:t>Therefore PBI is currently not recommended. </a:t>
            </a:r>
          </a:p>
          <a:p>
            <a:pPr>
              <a:lnSpc>
                <a:spcPct val="110000"/>
              </a:lnSpc>
              <a:spcBef>
                <a:spcPts val="0"/>
              </a:spcBef>
              <a:buSzPct val="100000"/>
              <a:defRPr sz="3200" b="0"/>
            </a:pPr>
            <a:endParaRPr lang="en-US" sz="1200" dirty="0"/>
          </a:p>
          <a:p>
            <a:pPr>
              <a:lnSpc>
                <a:spcPct val="110000"/>
              </a:lnSpc>
              <a:spcBef>
                <a:spcPts val="0"/>
              </a:spcBef>
              <a:buSzPct val="100000"/>
              <a:defRPr sz="3200" b="0"/>
            </a:pPr>
            <a:r>
              <a:rPr lang="en-US" dirty="0"/>
              <a:t>Whole breast irradiation is still the standard practice.</a:t>
            </a:r>
          </a:p>
          <a:p>
            <a:pPr>
              <a:lnSpc>
                <a:spcPct val="110000"/>
              </a:lnSpc>
              <a:spcBef>
                <a:spcPts val="0"/>
              </a:spcBef>
              <a:buSzPct val="100000"/>
              <a:defRPr sz="3200" b="0"/>
            </a:pPr>
            <a:endParaRPr lang="en-US" sz="1200" dirty="0"/>
          </a:p>
          <a:p>
            <a:pPr>
              <a:lnSpc>
                <a:spcPct val="110000"/>
              </a:lnSpc>
              <a:spcBef>
                <a:spcPts val="0"/>
              </a:spcBef>
              <a:buSzPct val="100000"/>
              <a:defRPr sz="3200" b="0"/>
            </a:pPr>
            <a:r>
              <a:rPr lang="en-US" dirty="0"/>
              <a:t>However, a later RCT showed that PBI with intensity modulated radiotherapy (IMRT) technique is non-inferior to WBI with similar late toxicity.</a:t>
            </a:r>
            <a:r>
              <a:rPr lang="en-US" baseline="30000" dirty="0"/>
              <a:t>106</a:t>
            </a:r>
          </a:p>
          <a:p>
            <a:pPr marL="534988" lvl="1" indent="-358775">
              <a:lnSpc>
                <a:spcPct val="1100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§"/>
              <a:defRPr sz="3200" b="0"/>
            </a:pPr>
            <a:r>
              <a:rPr lang="en-US" sz="2800" dirty="0"/>
              <a:t>Therefore, PBI using IMRT technique may be considered in early stage breast cancer. </a:t>
            </a:r>
          </a:p>
          <a:p>
            <a:endParaRPr lang="en-MY" sz="1200" dirty="0"/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1400" dirty="0"/>
              <a:t>106. Coles CE, et al. Partial-breast radiotherapy after breast conservation surgery for patients with early breast cancer (UK 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1400" dirty="0"/>
              <a:t>        IMPORT LOW trial): 5-year results from a </a:t>
            </a:r>
            <a:r>
              <a:rPr lang="en-US" sz="1400" dirty="0" err="1"/>
              <a:t>multicentre</a:t>
            </a:r>
            <a:r>
              <a:rPr lang="en-US" sz="1400" dirty="0"/>
              <a:t>, </a:t>
            </a:r>
            <a:r>
              <a:rPr lang="en-US" sz="1400" dirty="0" err="1"/>
              <a:t>randomised</a:t>
            </a:r>
            <a:r>
              <a:rPr lang="en-US" sz="1400" dirty="0"/>
              <a:t>, controlled, phase 3, noninferiority trial. Lancet. </a:t>
            </a:r>
          </a:p>
          <a:p>
            <a:pPr marL="0" indent="0" defTabSz="321457">
              <a:lnSpc>
                <a:spcPct val="120000"/>
              </a:lnSpc>
              <a:spcBef>
                <a:spcPts val="0"/>
              </a:spcBef>
              <a:buNone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1400" dirty="0"/>
              <a:t>        2017;390(10099):1048-60</a:t>
            </a:r>
          </a:p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CA9CF-C45A-4436-9CC8-E8F863353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38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B95EA2-D396-4CA5-8015-28F9DB96BF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163" b="598"/>
          <a:stretch/>
        </p:blipFill>
        <p:spPr>
          <a:xfrm>
            <a:off x="11115041" y="5852503"/>
            <a:ext cx="962024" cy="964832"/>
          </a:xfrm>
          <a:prstGeom prst="rect">
            <a:avLst/>
          </a:prstGeom>
        </p:spPr>
      </p:pic>
      <p:sp>
        <p:nvSpPr>
          <p:cNvPr id="127" name="Adjuvant…"/>
          <p:cNvSpPr txBox="1">
            <a:spLocks noGrp="1"/>
          </p:cNvSpPr>
          <p:nvPr>
            <p:ph type="body" idx="1"/>
          </p:nvPr>
        </p:nvSpPr>
        <p:spPr>
          <a:xfrm>
            <a:off x="1062181" y="1597886"/>
            <a:ext cx="5908245" cy="425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4629" indent="-224629" algn="just" defTabSz="321457">
              <a:lnSpc>
                <a:spcPct val="120000"/>
              </a:lnSpc>
              <a:spcBef>
                <a:spcPts val="12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/>
              <a:t>Radiation delivered during surgery</a:t>
            </a:r>
          </a:p>
          <a:p>
            <a:pPr marL="224629" indent="-224629" defTabSz="321457">
              <a:lnSpc>
                <a:spcPct val="120000"/>
              </a:lnSpc>
              <a:spcBef>
                <a:spcPts val="12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/>
              <a:t>Theoretically would have better local control as high dose radiation is focused to affected area only &amp; would have the advantage of having radiotherapy delivered only once as opposed to five weeks of treatment with WBI</a:t>
            </a:r>
          </a:p>
          <a:p>
            <a:pPr marL="224629" indent="-224629" defTabSz="321457">
              <a:lnSpc>
                <a:spcPct val="120000"/>
              </a:lnSpc>
              <a:spcBef>
                <a:spcPts val="12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/>
              <a:t>However, a meta analysis showed higher local recurrence with IORT compared to WBI.</a:t>
            </a:r>
            <a:r>
              <a:rPr lang="en-US" sz="2000" baseline="30000" dirty="0"/>
              <a:t>108</a:t>
            </a:r>
          </a:p>
          <a:p>
            <a:pPr marL="224629" indent="-224629" defTabSz="321457">
              <a:lnSpc>
                <a:spcPct val="120000"/>
              </a:lnSpc>
              <a:spcBef>
                <a:spcPts val="120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/>
              <a:t>Further studies incorporating IORT with WBI is underway &amp; results awaited.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128EEA-FAEA-44D1-B639-E51A9C888D1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MY" smtClean="0"/>
              <a:t>9</a:t>
            </a:fld>
            <a:endParaRPr lang="en-MY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469174-A1F0-4742-AD4E-15CEBCCAD55B}"/>
              </a:ext>
            </a:extLst>
          </p:cNvPr>
          <p:cNvSpPr/>
          <p:nvPr/>
        </p:nvSpPr>
        <p:spPr>
          <a:xfrm>
            <a:off x="4807539" y="6515959"/>
            <a:ext cx="62830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MY" sz="2000" b="1" dirty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Pristina" panose="03060402040406080204" pitchFamily="66" charset="0"/>
              </a:rPr>
              <a:t>Clinical Practice Guidelines Management of Breast Cancer (Third Edition)</a:t>
            </a:r>
            <a:endParaRPr lang="en-MY" sz="20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Pristina" panose="03060402040406080204" pitchFamily="66" charset="0"/>
            </a:endParaRPr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9ED86AE0-AFE5-5B43-988A-5BB68B4C2C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9473" y="2099435"/>
            <a:ext cx="4556580" cy="203800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Skowronek J, Wawrzyniak-Hojczyk M, Ambrochowicz K. Brachytherapy in accelerated partial breast irradiation (APBI)–review of treatment methods. Journal of contemporary brachytherapy. 2012 Sep;4(3):152.">
            <a:extLst>
              <a:ext uri="{FF2B5EF4-FFF2-40B4-BE49-F238E27FC236}">
                <a16:creationId xmlns:a16="http://schemas.microsoft.com/office/drawing/2014/main" id="{ED723942-CFDD-4742-9E5A-FEC6C25D99C7}"/>
              </a:ext>
            </a:extLst>
          </p:cNvPr>
          <p:cNvSpPr txBox="1"/>
          <p:nvPr/>
        </p:nvSpPr>
        <p:spPr>
          <a:xfrm>
            <a:off x="7404433" y="4137437"/>
            <a:ext cx="3276600" cy="318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 sz="1300" b="0"/>
            </a:lvl1pPr>
          </a:lstStyle>
          <a:p>
            <a:r>
              <a:rPr lang="en-US" sz="800" dirty="0" err="1">
                <a:solidFill>
                  <a:schemeClr val="accent1"/>
                </a:solidFill>
              </a:rPr>
              <a:t>Klimberg</a:t>
            </a:r>
            <a:r>
              <a:rPr lang="en-US" sz="800" dirty="0">
                <a:solidFill>
                  <a:schemeClr val="accent1"/>
                </a:solidFill>
              </a:rPr>
              <a:t> VS, et al. Alternatives to whole breast irradiation in early breast cancer. Chin Clin Oncol. 2016;5(3):39</a:t>
            </a:r>
            <a:endParaRPr sz="800" dirty="0">
              <a:solidFill>
                <a:schemeClr val="accent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1D289B-F6B4-FB45-8877-1797D79AD222}"/>
              </a:ext>
            </a:extLst>
          </p:cNvPr>
          <p:cNvSpPr/>
          <p:nvPr/>
        </p:nvSpPr>
        <p:spPr>
          <a:xfrm>
            <a:off x="1228435" y="5925097"/>
            <a:ext cx="98621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21457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MY" sz="1400" dirty="0">
                <a:sym typeface="Arial"/>
              </a:rPr>
              <a:t>108. Zhang L, Zhou Z, Mei X, et al. Intraoperative Radiotherapy Versus Whole- Breast External Beam Radiotherapy in     </a:t>
            </a:r>
          </a:p>
          <a:p>
            <a:pPr defTabSz="321457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n-MY" sz="1400" dirty="0">
                <a:sym typeface="Arial"/>
              </a:rPr>
              <a:t>        Early-Stage Breast Cancer: A Systematic Review and Meta-Analysis. Medicine (Baltimore). 2015;94(27):e1143.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92C7A8F-48C7-4C9D-BC31-43E9F2CA7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4100" y="40665"/>
            <a:ext cx="9029700" cy="1548427"/>
          </a:xfrm>
        </p:spPr>
        <p:txBody>
          <a:bodyPr>
            <a:normAutofit/>
          </a:bodyPr>
          <a:lstStyle/>
          <a:p>
            <a:pPr algn="ctr"/>
            <a:r>
              <a:rPr lang="en-MY" b="1" dirty="0">
                <a:solidFill>
                  <a:srgbClr val="CC0066"/>
                </a:solidFill>
              </a:rPr>
              <a:t>Intraoperative radiotherapy (IORT)</a:t>
            </a:r>
          </a:p>
        </p:txBody>
      </p:sp>
    </p:spTree>
    <p:extLst>
      <p:ext uri="{BB962C8B-B14F-4D97-AF65-F5344CB8AC3E}">
        <p14:creationId xmlns:p14="http://schemas.microsoft.com/office/powerpoint/2010/main" val="239199087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Cloud skipper desig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loud skipper design slides.potx" id="{A839CB2D-CAF8-4C90-9E08-F1ACA2C5BDD5}" vid="{4C3DFA96-B4CF-43D6-AFA3-6C4764C0CD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57873</TotalTime>
  <Words>1078</Words>
  <Application>Microsoft Office PowerPoint</Application>
  <PresentationFormat>Widescreen</PresentationFormat>
  <Paragraphs>117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Cambria</vt:lpstr>
      <vt:lpstr>Pristina</vt:lpstr>
      <vt:lpstr>Wingdings</vt:lpstr>
      <vt:lpstr>Cloud skipper design template</vt:lpstr>
      <vt:lpstr>TRAINING OF CORE TRAINERS  CLINICAL PRACTICE GUIDELINES  MANAGEMENT OF  BREAST CANCER  (THIRD EDITION)</vt:lpstr>
      <vt:lpstr>Learning objectives</vt:lpstr>
      <vt:lpstr>Radiotherapy</vt:lpstr>
      <vt:lpstr>PowerPoint Presentation</vt:lpstr>
      <vt:lpstr>PowerPoint Presentation</vt:lpstr>
      <vt:lpstr>PowerPoint Presentation</vt:lpstr>
      <vt:lpstr>Partial breast irradiation (PBI)</vt:lpstr>
      <vt:lpstr>Partial breast irradiation (PBI)-2</vt:lpstr>
      <vt:lpstr>Intraoperative radiotherapy (IORT)</vt:lpstr>
      <vt:lpstr>Adjuvant radiotherapy  post-mastectomy</vt:lpstr>
      <vt:lpstr>Take home messages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OF CORE TRAINERS ON CLINICAL PRACTICE GUIDELINES (CPG)  MANAGEMENT OF BREAST CANCER (THIRD EDITION)</dc:title>
  <dc:creator>Zawiah Mansor</dc:creator>
  <cp:lastModifiedBy>Mohd Aminuddin Mohd Yusof</cp:lastModifiedBy>
  <cp:revision>227</cp:revision>
  <dcterms:created xsi:type="dcterms:W3CDTF">2020-08-13T07:33:34Z</dcterms:created>
  <dcterms:modified xsi:type="dcterms:W3CDTF">2022-03-11T03:51:30Z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74062900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