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media/image26.jpg" ContentType="image/jpg"/>
  <Override PartName="/ppt/media/image27.jpg" ContentType="image/jpg"/>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4" r:id="rId1"/>
  </p:sldMasterIdLst>
  <p:notesMasterIdLst>
    <p:notesMasterId r:id="rId48"/>
  </p:notesMasterIdLst>
  <p:handoutMasterIdLst>
    <p:handoutMasterId r:id="rId49"/>
  </p:handoutMasterIdLst>
  <p:sldIdLst>
    <p:sldId id="265" r:id="rId2"/>
    <p:sldId id="354" r:id="rId3"/>
    <p:sldId id="753" r:id="rId4"/>
    <p:sldId id="581" r:id="rId5"/>
    <p:sldId id="751" r:id="rId6"/>
    <p:sldId id="438" r:id="rId7"/>
    <p:sldId id="756" r:id="rId8"/>
    <p:sldId id="377" r:id="rId9"/>
    <p:sldId id="667" r:id="rId10"/>
    <p:sldId id="715" r:id="rId11"/>
    <p:sldId id="736" r:id="rId12"/>
    <p:sldId id="642" r:id="rId13"/>
    <p:sldId id="711" r:id="rId14"/>
    <p:sldId id="716" r:id="rId15"/>
    <p:sldId id="353" r:id="rId16"/>
    <p:sldId id="738" r:id="rId17"/>
    <p:sldId id="564" r:id="rId18"/>
    <p:sldId id="565" r:id="rId19"/>
    <p:sldId id="563" r:id="rId20"/>
    <p:sldId id="665" r:id="rId21"/>
    <p:sldId id="757" r:id="rId22"/>
    <p:sldId id="643" r:id="rId23"/>
    <p:sldId id="315" r:id="rId24"/>
    <p:sldId id="351" r:id="rId25"/>
    <p:sldId id="739" r:id="rId26"/>
    <p:sldId id="688" r:id="rId27"/>
    <p:sldId id="752" r:id="rId28"/>
    <p:sldId id="740" r:id="rId29"/>
    <p:sldId id="741" r:id="rId30"/>
    <p:sldId id="742" r:id="rId31"/>
    <p:sldId id="732" r:id="rId32"/>
    <p:sldId id="743" r:id="rId33"/>
    <p:sldId id="733" r:id="rId34"/>
    <p:sldId id="270" r:id="rId35"/>
    <p:sldId id="744" r:id="rId36"/>
    <p:sldId id="745" r:id="rId37"/>
    <p:sldId id="746" r:id="rId38"/>
    <p:sldId id="758" r:id="rId39"/>
    <p:sldId id="759" r:id="rId40"/>
    <p:sldId id="747" r:id="rId41"/>
    <p:sldId id="748" r:id="rId42"/>
    <p:sldId id="729" r:id="rId43"/>
    <p:sldId id="749" r:id="rId44"/>
    <p:sldId id="750" r:id="rId45"/>
    <p:sldId id="737" r:id="rId46"/>
    <p:sldId id="292" r:id="rId4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7EC4"/>
    <a:srgbClr val="5B9BD5"/>
    <a:srgbClr val="CC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1951" autoAdjust="0"/>
    <p:restoredTop sz="94279" autoAdjust="0"/>
  </p:normalViewPr>
  <p:slideViewPr>
    <p:cSldViewPr snapToGrid="0" showGuides="1">
      <p:cViewPr varScale="1">
        <p:scale>
          <a:sx n="78" d="100"/>
          <a:sy n="78" d="100"/>
        </p:scale>
        <p:origin x="946" y="62"/>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76" d="100"/>
          <a:sy n="76" d="100"/>
        </p:scale>
        <p:origin x="2412"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1658A34-83F4-4B2E-BC5A-DE51EE8822F9}" type="datetimeFigureOut">
              <a:rPr lang="en-US" smtClean="0"/>
              <a:t>3/11/2022</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78FE58C-C1A6-4C4C-90C2-B7F5B0504B2D}" type="slidenum">
              <a:rPr lang="en-US" smtClean="0"/>
              <a:t>‹#›</a:t>
            </a:fld>
            <a:endParaRPr lang="en-US"/>
          </a:p>
        </p:txBody>
      </p:sp>
    </p:spTree>
    <p:extLst>
      <p:ext uri="{BB962C8B-B14F-4D97-AF65-F5344CB8AC3E}">
        <p14:creationId xmlns:p14="http://schemas.microsoft.com/office/powerpoint/2010/main" val="40346050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E1917-0BAF-4687-978A-82FFF05559C3}" type="datetimeFigureOut">
              <a:rPr lang="en-US" smtClean="0"/>
              <a:t>3/11/2022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0E1E9A-E921-4174-A0FC-51868D7AC568}" type="slidenum">
              <a:rPr lang="en-US" smtClean="0"/>
              <a:t>‹#›</a:t>
            </a:fld>
            <a:endParaRPr lang="en-US"/>
          </a:p>
        </p:txBody>
      </p:sp>
    </p:spTree>
    <p:extLst>
      <p:ext uri="{BB962C8B-B14F-4D97-AF65-F5344CB8AC3E}">
        <p14:creationId xmlns:p14="http://schemas.microsoft.com/office/powerpoint/2010/main" val="3737860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sz="1200" b="0" i="0" u="none" strike="noStrike" kern="1200" baseline="0" dirty="0">
                <a:solidFill>
                  <a:schemeClr val="tx1"/>
                </a:solidFill>
                <a:latin typeface="+mn-lt"/>
                <a:ea typeface="+mn-ea"/>
                <a:cs typeface="+mn-cs"/>
              </a:rPr>
              <a:t>Perspective: Most cancers are not due to a hereditary cause. The hereditary breast cancer syndromes are attributed to highly</a:t>
            </a:r>
          </a:p>
          <a:p>
            <a:r>
              <a:rPr lang="en-MY" sz="1200" b="0" i="0" u="none" strike="noStrike" kern="1200" baseline="0" dirty="0">
                <a:solidFill>
                  <a:schemeClr val="tx1"/>
                </a:solidFill>
                <a:latin typeface="+mn-lt"/>
                <a:ea typeface="+mn-ea"/>
                <a:cs typeface="+mn-cs"/>
              </a:rPr>
              <a:t>penetrant genes and associated with life-time risk </a:t>
            </a:r>
            <a:r>
              <a:rPr lang="en-MY" sz="1200" b="0" i="0" u="none" strike="noStrike" kern="1200" baseline="0" dirty="0" err="1">
                <a:solidFill>
                  <a:schemeClr val="tx1"/>
                </a:solidFill>
                <a:latin typeface="+mn-lt"/>
                <a:ea typeface="+mn-ea"/>
                <a:cs typeface="+mn-cs"/>
              </a:rPr>
              <a:t>br</a:t>
            </a:r>
            <a:r>
              <a:rPr lang="en-MY" sz="1200" b="0" i="0" u="none" strike="noStrike" kern="1200" baseline="0" dirty="0">
                <a:solidFill>
                  <a:schemeClr val="tx1"/>
                </a:solidFill>
                <a:latin typeface="+mn-lt"/>
                <a:ea typeface="+mn-ea"/>
                <a:cs typeface="+mn-cs"/>
              </a:rPr>
              <a:t> ca  that may approach 70-80%.</a:t>
            </a:r>
            <a:endParaRPr lang="en-MY" dirty="0"/>
          </a:p>
        </p:txBody>
      </p:sp>
      <p:sp>
        <p:nvSpPr>
          <p:cNvPr id="4" name="Slide Number Placeholder 3"/>
          <p:cNvSpPr>
            <a:spLocks noGrp="1"/>
          </p:cNvSpPr>
          <p:nvPr>
            <p:ph type="sldNum" sz="quarter" idx="10"/>
          </p:nvPr>
        </p:nvSpPr>
        <p:spPr/>
        <p:txBody>
          <a:bodyPr/>
          <a:lstStyle/>
          <a:p>
            <a:fld id="{7FB21ACF-3715-4B2B-A26A-5819D305F9E0}" type="slidenum">
              <a:rPr lang="en-MY" smtClean="0"/>
              <a:t>3</a:t>
            </a:fld>
            <a:endParaRPr lang="en-MY"/>
          </a:p>
        </p:txBody>
      </p:sp>
    </p:spTree>
    <p:extLst>
      <p:ext uri="{BB962C8B-B14F-4D97-AF65-F5344CB8AC3E}">
        <p14:creationId xmlns:p14="http://schemas.microsoft.com/office/powerpoint/2010/main" val="16128312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9BA7A5-E8E4-CA48-9D45-248984DC6919}" type="slidenum">
              <a:rPr lang="en-US" smtClean="0"/>
              <a:t>15</a:t>
            </a:fld>
            <a:endParaRPr lang="en-US"/>
          </a:p>
        </p:txBody>
      </p:sp>
    </p:spTree>
    <p:extLst>
      <p:ext uri="{BB962C8B-B14F-4D97-AF65-F5344CB8AC3E}">
        <p14:creationId xmlns:p14="http://schemas.microsoft.com/office/powerpoint/2010/main" val="22178097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are the red flags? Young bilateral , even </a:t>
            </a:r>
            <a:r>
              <a:rPr lang="en-US" dirty="0" err="1"/>
              <a:t>tho</a:t>
            </a:r>
            <a:r>
              <a:rPr lang="en-US" dirty="0"/>
              <a:t> no </a:t>
            </a:r>
            <a:r>
              <a:rPr lang="en-US" dirty="0" err="1"/>
              <a:t>FHx</a:t>
            </a:r>
            <a:r>
              <a:rPr lang="en-US" dirty="0"/>
              <a:t>!</a:t>
            </a:r>
          </a:p>
        </p:txBody>
      </p:sp>
      <p:sp>
        <p:nvSpPr>
          <p:cNvPr id="4" name="Slide Number Placeholder 3"/>
          <p:cNvSpPr>
            <a:spLocks noGrp="1"/>
          </p:cNvSpPr>
          <p:nvPr>
            <p:ph type="sldNum" sz="quarter" idx="10"/>
          </p:nvPr>
        </p:nvSpPr>
        <p:spPr/>
        <p:txBody>
          <a:bodyPr/>
          <a:lstStyle/>
          <a:p>
            <a:fld id="{7FB21ACF-3715-4B2B-A26A-5819D305F9E0}" type="slidenum">
              <a:rPr lang="en-MY" smtClean="0"/>
              <a:t>17</a:t>
            </a:fld>
            <a:endParaRPr lang="en-MY"/>
          </a:p>
        </p:txBody>
      </p:sp>
    </p:spTree>
    <p:extLst>
      <p:ext uri="{BB962C8B-B14F-4D97-AF65-F5344CB8AC3E}">
        <p14:creationId xmlns:p14="http://schemas.microsoft.com/office/powerpoint/2010/main" val="9680883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a:t>
            </a:r>
            <a:r>
              <a:rPr lang="en-US" baseline="30000" dirty="0"/>
              <a:t>st</a:t>
            </a:r>
            <a:r>
              <a:rPr lang="en-US" dirty="0"/>
              <a:t> child from her father’s 4</a:t>
            </a:r>
            <a:r>
              <a:rPr lang="en-US" baseline="30000" dirty="0"/>
              <a:t>th</a:t>
            </a:r>
            <a:r>
              <a:rPr lang="en-US" dirty="0"/>
              <a:t> union.- interesting pedigree </a:t>
            </a:r>
          </a:p>
        </p:txBody>
      </p:sp>
      <p:sp>
        <p:nvSpPr>
          <p:cNvPr id="4" name="Slide Number Placeholder 3"/>
          <p:cNvSpPr>
            <a:spLocks noGrp="1"/>
          </p:cNvSpPr>
          <p:nvPr>
            <p:ph type="sldNum" sz="quarter" idx="10"/>
          </p:nvPr>
        </p:nvSpPr>
        <p:spPr/>
        <p:txBody>
          <a:bodyPr/>
          <a:lstStyle/>
          <a:p>
            <a:fld id="{7FB21ACF-3715-4B2B-A26A-5819D305F9E0}" type="slidenum">
              <a:rPr lang="en-MY" smtClean="0"/>
              <a:t>18</a:t>
            </a:fld>
            <a:endParaRPr lang="en-MY"/>
          </a:p>
        </p:txBody>
      </p:sp>
    </p:spTree>
    <p:extLst>
      <p:ext uri="{BB962C8B-B14F-4D97-AF65-F5344CB8AC3E}">
        <p14:creationId xmlns:p14="http://schemas.microsoft.com/office/powerpoint/2010/main" val="16023220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Cancer groups + multiple cancers</a:t>
            </a:r>
          </a:p>
        </p:txBody>
      </p:sp>
      <p:sp>
        <p:nvSpPr>
          <p:cNvPr id="4" name="Slide Number Placeholder 3"/>
          <p:cNvSpPr>
            <a:spLocks noGrp="1"/>
          </p:cNvSpPr>
          <p:nvPr>
            <p:ph type="sldNum" sz="quarter" idx="10"/>
          </p:nvPr>
        </p:nvSpPr>
        <p:spPr/>
        <p:txBody>
          <a:bodyPr/>
          <a:lstStyle/>
          <a:p>
            <a:fld id="{7FB21ACF-3715-4B2B-A26A-5819D305F9E0}" type="slidenum">
              <a:rPr lang="en-MY" smtClean="0"/>
              <a:t>19</a:t>
            </a:fld>
            <a:endParaRPr lang="en-MY"/>
          </a:p>
        </p:txBody>
      </p:sp>
    </p:spTree>
    <p:extLst>
      <p:ext uri="{BB962C8B-B14F-4D97-AF65-F5344CB8AC3E}">
        <p14:creationId xmlns:p14="http://schemas.microsoft.com/office/powerpoint/2010/main" val="19937376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sz="1200" dirty="0"/>
              <a:t>Family history: Elder sister died at age 6 from adrenal carcinoma; elder brother died at 39 </a:t>
            </a:r>
            <a:r>
              <a:rPr lang="en-MY" sz="1200" dirty="0" err="1"/>
              <a:t>yrs</a:t>
            </a:r>
            <a:r>
              <a:rPr lang="en-MY" sz="1200" dirty="0"/>
              <a:t>-old from lymph node carcinoma of unknown primary - this brother has a son with sarcoma diagnosed at age 2 years (proband's nephew); Father died at age 53 from bronchogenic carcinoma with cerebral metastases. NA has 2 paternal half-siblings with early-onset cancers - half sister diagnosed with breast carcinoma aged 27 and died at age 29; half-brother died in his early 40's from leukaemia.</a:t>
            </a:r>
            <a:endParaRPr lang="en-US" dirty="0"/>
          </a:p>
        </p:txBody>
      </p:sp>
      <p:sp>
        <p:nvSpPr>
          <p:cNvPr id="4" name="Slide Number Placeholder 3"/>
          <p:cNvSpPr>
            <a:spLocks noGrp="1"/>
          </p:cNvSpPr>
          <p:nvPr>
            <p:ph type="sldNum" sz="quarter" idx="10"/>
          </p:nvPr>
        </p:nvSpPr>
        <p:spPr/>
        <p:txBody>
          <a:bodyPr/>
          <a:lstStyle/>
          <a:p>
            <a:fld id="{7FB21ACF-3715-4B2B-A26A-5819D305F9E0}" type="slidenum">
              <a:rPr lang="en-MY" smtClean="0"/>
              <a:t>20</a:t>
            </a:fld>
            <a:endParaRPr lang="en-MY"/>
          </a:p>
        </p:txBody>
      </p:sp>
    </p:spTree>
    <p:extLst>
      <p:ext uri="{BB962C8B-B14F-4D97-AF65-F5344CB8AC3E}">
        <p14:creationId xmlns:p14="http://schemas.microsoft.com/office/powerpoint/2010/main" val="13929919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sz="1200" dirty="0"/>
              <a:t>Family history: Elder sister died at age 6 from adrenal carcinoma; elder brother died at 39 </a:t>
            </a:r>
            <a:r>
              <a:rPr lang="en-MY" sz="1200" dirty="0" err="1"/>
              <a:t>yrs</a:t>
            </a:r>
            <a:r>
              <a:rPr lang="en-MY" sz="1200" dirty="0"/>
              <a:t>-old from lymph node carcinoma of unknown primary - this brother has a son with sarcoma diagnosed at age 2 years (proband's nephew); Father died at age 53 from bronchogenic carcinoma with cerebral metastases. NA has 2 paternal half-siblings with early-onset cancers - half sister diagnosed with breast carcinoma aged 27 and died at age 29; half-brother died in his early 40's from leukaemia.</a:t>
            </a:r>
            <a:endParaRPr lang="en-US" dirty="0"/>
          </a:p>
        </p:txBody>
      </p:sp>
      <p:sp>
        <p:nvSpPr>
          <p:cNvPr id="4" name="Slide Number Placeholder 3"/>
          <p:cNvSpPr>
            <a:spLocks noGrp="1"/>
          </p:cNvSpPr>
          <p:nvPr>
            <p:ph type="sldNum" sz="quarter" idx="10"/>
          </p:nvPr>
        </p:nvSpPr>
        <p:spPr/>
        <p:txBody>
          <a:bodyPr/>
          <a:lstStyle/>
          <a:p>
            <a:fld id="{7FB21ACF-3715-4B2B-A26A-5819D305F9E0}" type="slidenum">
              <a:rPr lang="en-MY" smtClean="0"/>
              <a:t>21</a:t>
            </a:fld>
            <a:endParaRPr lang="en-MY"/>
          </a:p>
        </p:txBody>
      </p:sp>
    </p:spTree>
    <p:extLst>
      <p:ext uri="{BB962C8B-B14F-4D97-AF65-F5344CB8AC3E}">
        <p14:creationId xmlns:p14="http://schemas.microsoft.com/office/powerpoint/2010/main" val="7804544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MY" dirty="0"/>
              <a:t>Previously, single-gene tests were performed, but advances in molecular genetics using parallel testing has enabled the testing of multiple genes simultaneously (</a:t>
            </a:r>
            <a:r>
              <a:rPr lang="en-MY" b="1" dirty="0">
                <a:solidFill>
                  <a:srgbClr val="00B0F0"/>
                </a:solidFill>
              </a:rPr>
              <a:t>multi-gene panel testing</a:t>
            </a:r>
            <a:r>
              <a:rPr lang="en-MY" dirty="0"/>
              <a:t>).</a:t>
            </a:r>
          </a:p>
          <a:p>
            <a:endParaRPr lang="en-US" dirty="0"/>
          </a:p>
        </p:txBody>
      </p:sp>
      <p:sp>
        <p:nvSpPr>
          <p:cNvPr id="4" name="Slide Number Placeholder 3"/>
          <p:cNvSpPr>
            <a:spLocks noGrp="1"/>
          </p:cNvSpPr>
          <p:nvPr>
            <p:ph type="sldNum" sz="quarter" idx="5"/>
          </p:nvPr>
        </p:nvSpPr>
        <p:spPr/>
        <p:txBody>
          <a:bodyPr/>
          <a:lstStyle/>
          <a:p>
            <a:fld id="{7FB21ACF-3715-4B2B-A26A-5819D305F9E0}" type="slidenum">
              <a:rPr lang="en-MY" smtClean="0"/>
              <a:t>22</a:t>
            </a:fld>
            <a:endParaRPr lang="en-MY"/>
          </a:p>
        </p:txBody>
      </p:sp>
    </p:spTree>
    <p:extLst>
      <p:ext uri="{BB962C8B-B14F-4D97-AF65-F5344CB8AC3E}">
        <p14:creationId xmlns:p14="http://schemas.microsoft.com/office/powerpoint/2010/main" val="36616458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9BA7A5-E8E4-CA48-9D45-248984DC6919}" type="slidenum">
              <a:rPr lang="en-US" smtClean="0"/>
              <a:t>24</a:t>
            </a:fld>
            <a:endParaRPr lang="en-US"/>
          </a:p>
        </p:txBody>
      </p:sp>
    </p:spTree>
    <p:extLst>
      <p:ext uri="{BB962C8B-B14F-4D97-AF65-F5344CB8AC3E}">
        <p14:creationId xmlns:p14="http://schemas.microsoft.com/office/powerpoint/2010/main" val="18206982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Helpful as no family! history</a:t>
            </a:r>
          </a:p>
        </p:txBody>
      </p:sp>
      <p:sp>
        <p:nvSpPr>
          <p:cNvPr id="4" name="Slide Number Placeholder 3"/>
          <p:cNvSpPr>
            <a:spLocks noGrp="1"/>
          </p:cNvSpPr>
          <p:nvPr>
            <p:ph type="sldNum" sz="quarter" idx="5"/>
          </p:nvPr>
        </p:nvSpPr>
        <p:spPr/>
        <p:txBody>
          <a:bodyPr/>
          <a:lstStyle/>
          <a:p>
            <a:fld id="{810E1E9A-E921-4174-A0FC-51868D7AC568}" type="slidenum">
              <a:rPr lang="en-US" smtClean="0"/>
              <a:t>27</a:t>
            </a:fld>
            <a:endParaRPr lang="en-US"/>
          </a:p>
        </p:txBody>
      </p:sp>
    </p:spTree>
    <p:extLst>
      <p:ext uri="{BB962C8B-B14F-4D97-AF65-F5344CB8AC3E}">
        <p14:creationId xmlns:p14="http://schemas.microsoft.com/office/powerpoint/2010/main" val="6805246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FB21ACF-3715-4B2B-A26A-5819D305F9E0}" type="slidenum">
              <a:rPr lang="en-MY" smtClean="0"/>
              <a:t>31</a:t>
            </a:fld>
            <a:endParaRPr lang="en-MY"/>
          </a:p>
        </p:txBody>
      </p:sp>
    </p:spTree>
    <p:extLst>
      <p:ext uri="{BB962C8B-B14F-4D97-AF65-F5344CB8AC3E}">
        <p14:creationId xmlns:p14="http://schemas.microsoft.com/office/powerpoint/2010/main" val="32378524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sz="1200" b="0" i="0" u="none" strike="noStrike" kern="1200" baseline="0" dirty="0">
                <a:solidFill>
                  <a:schemeClr val="tx1"/>
                </a:solidFill>
                <a:latin typeface="+mn-lt"/>
                <a:ea typeface="+mn-ea"/>
                <a:cs typeface="+mn-cs"/>
              </a:rPr>
              <a:t>Perspective: Most cancers are not due to a hereditary cause. The hereditary breast cancer syndromes are attributed to highly</a:t>
            </a:r>
          </a:p>
          <a:p>
            <a:r>
              <a:rPr lang="en-MY" sz="1200" b="0" i="0" u="none" strike="noStrike" kern="1200" baseline="0" dirty="0">
                <a:solidFill>
                  <a:schemeClr val="tx1"/>
                </a:solidFill>
                <a:latin typeface="+mn-lt"/>
                <a:ea typeface="+mn-ea"/>
                <a:cs typeface="+mn-cs"/>
              </a:rPr>
              <a:t>penetrant genes and associated with life-time risk </a:t>
            </a:r>
            <a:r>
              <a:rPr lang="en-MY" sz="1200" b="0" i="0" u="none" strike="noStrike" kern="1200" baseline="0" dirty="0" err="1">
                <a:solidFill>
                  <a:schemeClr val="tx1"/>
                </a:solidFill>
                <a:latin typeface="+mn-lt"/>
                <a:ea typeface="+mn-ea"/>
                <a:cs typeface="+mn-cs"/>
              </a:rPr>
              <a:t>br</a:t>
            </a:r>
            <a:r>
              <a:rPr lang="en-MY" sz="1200" b="0" i="0" u="none" strike="noStrike" kern="1200" baseline="0" dirty="0">
                <a:solidFill>
                  <a:schemeClr val="tx1"/>
                </a:solidFill>
                <a:latin typeface="+mn-lt"/>
                <a:ea typeface="+mn-ea"/>
                <a:cs typeface="+mn-cs"/>
              </a:rPr>
              <a:t> ca  that may approach 70-80%.</a:t>
            </a:r>
            <a:endParaRPr lang="en-MY" dirty="0"/>
          </a:p>
        </p:txBody>
      </p:sp>
      <p:sp>
        <p:nvSpPr>
          <p:cNvPr id="4" name="Slide Number Placeholder 3"/>
          <p:cNvSpPr>
            <a:spLocks noGrp="1"/>
          </p:cNvSpPr>
          <p:nvPr>
            <p:ph type="sldNum" sz="quarter" idx="10"/>
          </p:nvPr>
        </p:nvSpPr>
        <p:spPr/>
        <p:txBody>
          <a:bodyPr/>
          <a:lstStyle/>
          <a:p>
            <a:fld id="{7FB21ACF-3715-4B2B-A26A-5819D305F9E0}" type="slidenum">
              <a:rPr lang="en-MY" smtClean="0"/>
              <a:t>4</a:t>
            </a:fld>
            <a:endParaRPr lang="en-MY"/>
          </a:p>
        </p:txBody>
      </p:sp>
    </p:spTree>
    <p:extLst>
      <p:ext uri="{BB962C8B-B14F-4D97-AF65-F5344CB8AC3E}">
        <p14:creationId xmlns:p14="http://schemas.microsoft.com/office/powerpoint/2010/main" val="41921876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9BA7A5-E8E4-CA48-9D45-248984DC6919}" type="slidenum">
              <a:rPr lang="en-US" smtClean="0"/>
              <a:t>34</a:t>
            </a:fld>
            <a:endParaRPr lang="en-US"/>
          </a:p>
        </p:txBody>
      </p:sp>
    </p:spTree>
    <p:extLst>
      <p:ext uri="{BB962C8B-B14F-4D97-AF65-F5344CB8AC3E}">
        <p14:creationId xmlns:p14="http://schemas.microsoft.com/office/powerpoint/2010/main" val="1030616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spcBef>
                <a:spcPts val="0"/>
              </a:spcBef>
              <a:buFont typeface="Arial" charset="0"/>
              <a:buChar char="•"/>
            </a:pPr>
            <a:r>
              <a:rPr lang="en-MY" sz="1200" dirty="0"/>
              <a:t>Remains most effective risk reduction strategy for prevention of BRCA1- &amp; BRCA2-associated ovarian, fallopian tube &amp; peritoneal cancers. </a:t>
            </a:r>
          </a:p>
          <a:p>
            <a:pPr marL="442913" indent="-174625">
              <a:lnSpc>
                <a:spcPct val="120000"/>
              </a:lnSpc>
              <a:spcBef>
                <a:spcPts val="0"/>
              </a:spcBef>
              <a:buFont typeface="Calibri" panose="020F0502020204030204" pitchFamily="34" charset="0"/>
              <a:buChar char="-"/>
            </a:pPr>
            <a:r>
              <a:rPr lang="en-MY" sz="1100" spc="-10" dirty="0">
                <a:cs typeface="Carlito"/>
              </a:rPr>
              <a:t>80% - 90% reduction </a:t>
            </a:r>
            <a:r>
              <a:rPr lang="en-MY" sz="1100" spc="-15" dirty="0">
                <a:cs typeface="Carlito"/>
              </a:rPr>
              <a:t>for Ova </a:t>
            </a:r>
            <a:r>
              <a:rPr lang="en-MY" sz="1100" spc="-5" dirty="0">
                <a:cs typeface="Carlito"/>
              </a:rPr>
              <a:t>Ca,  </a:t>
            </a:r>
            <a:r>
              <a:rPr lang="en-MY" sz="1100" spc="-10" dirty="0">
                <a:cs typeface="Carlito"/>
              </a:rPr>
              <a:t>77% reduction </a:t>
            </a:r>
            <a:r>
              <a:rPr lang="en-MY" sz="1100" spc="-5" dirty="0">
                <a:cs typeface="Carlito"/>
              </a:rPr>
              <a:t>in</a:t>
            </a:r>
            <a:r>
              <a:rPr lang="en-MY" sz="1100" spc="15" dirty="0">
                <a:cs typeface="Carlito"/>
              </a:rPr>
              <a:t> </a:t>
            </a:r>
            <a:r>
              <a:rPr lang="en-MY" sz="1100" spc="-5" dirty="0" err="1">
                <a:cs typeface="Carlito"/>
              </a:rPr>
              <a:t>mortality</a:t>
            </a:r>
            <a:r>
              <a:rPr lang="en-MY" sz="1100" spc="-5" baseline="30000" dirty="0" err="1">
                <a:solidFill>
                  <a:srgbClr val="FF0000"/>
                </a:solidFill>
                <a:cs typeface="Carlito"/>
              </a:rPr>
              <a:t>Finch</a:t>
            </a:r>
            <a:r>
              <a:rPr lang="en-MY" sz="1100" spc="-5" baseline="30000" dirty="0">
                <a:solidFill>
                  <a:srgbClr val="FF0000"/>
                </a:solidFill>
                <a:cs typeface="Carlito"/>
              </a:rPr>
              <a:t> </a:t>
            </a:r>
            <a:r>
              <a:rPr lang="en-MY" sz="1100" baseline="30000" dirty="0">
                <a:solidFill>
                  <a:srgbClr val="FF0000"/>
                </a:solidFill>
                <a:cs typeface="Carlito"/>
              </a:rPr>
              <a:t>2014;</a:t>
            </a:r>
            <a:r>
              <a:rPr lang="en-MY" sz="1100" dirty="0">
                <a:solidFill>
                  <a:srgbClr val="FF0000"/>
                </a:solidFill>
                <a:cs typeface="Carlito"/>
              </a:rPr>
              <a:t> </a:t>
            </a:r>
            <a:r>
              <a:rPr lang="en-MY" sz="1100" baseline="30000" dirty="0" err="1">
                <a:solidFill>
                  <a:srgbClr val="FF0000"/>
                </a:solidFill>
                <a:cs typeface="Carlito"/>
              </a:rPr>
              <a:t>Kauff</a:t>
            </a:r>
            <a:r>
              <a:rPr lang="en-MY" sz="1100" baseline="30000" dirty="0">
                <a:solidFill>
                  <a:srgbClr val="FF0000"/>
                </a:solidFill>
                <a:cs typeface="Carlito"/>
              </a:rPr>
              <a:t> et al.,</a:t>
            </a:r>
            <a:r>
              <a:rPr lang="en-MY" sz="1100" spc="-95" baseline="30000" dirty="0">
                <a:solidFill>
                  <a:srgbClr val="FF0000"/>
                </a:solidFill>
                <a:cs typeface="Carlito"/>
              </a:rPr>
              <a:t> </a:t>
            </a:r>
            <a:r>
              <a:rPr lang="en-MY" sz="1100" baseline="30000" dirty="0">
                <a:solidFill>
                  <a:srgbClr val="FF0000"/>
                </a:solidFill>
                <a:cs typeface="Carlito"/>
              </a:rPr>
              <a:t>2002</a:t>
            </a:r>
            <a:endParaRPr lang="en-GB" sz="1100" dirty="0">
              <a:solidFill>
                <a:srgbClr val="FF0000"/>
              </a:solidFill>
            </a:endParaRPr>
          </a:p>
          <a:p>
            <a:endParaRPr lang="en-US" dirty="0"/>
          </a:p>
        </p:txBody>
      </p:sp>
      <p:sp>
        <p:nvSpPr>
          <p:cNvPr id="4" name="Slide Number Placeholder 3"/>
          <p:cNvSpPr>
            <a:spLocks noGrp="1"/>
          </p:cNvSpPr>
          <p:nvPr>
            <p:ph type="sldNum" sz="quarter" idx="5"/>
          </p:nvPr>
        </p:nvSpPr>
        <p:spPr/>
        <p:txBody>
          <a:bodyPr/>
          <a:lstStyle/>
          <a:p>
            <a:fld id="{810E1E9A-E921-4174-A0FC-51868D7AC568}" type="slidenum">
              <a:rPr lang="en-US" smtClean="0"/>
              <a:t>37</a:t>
            </a:fld>
            <a:endParaRPr lang="en-US"/>
          </a:p>
        </p:txBody>
      </p:sp>
    </p:spTree>
    <p:extLst>
      <p:ext uri="{BB962C8B-B14F-4D97-AF65-F5344CB8AC3E}">
        <p14:creationId xmlns:p14="http://schemas.microsoft.com/office/powerpoint/2010/main" val="18194401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FB21ACF-3715-4B2B-A26A-5819D305F9E0}" type="slidenum">
              <a:rPr lang="en-MY" smtClean="0"/>
              <a:t>42</a:t>
            </a:fld>
            <a:endParaRPr lang="en-MY"/>
          </a:p>
        </p:txBody>
      </p:sp>
    </p:spTree>
    <p:extLst>
      <p:ext uri="{BB962C8B-B14F-4D97-AF65-F5344CB8AC3E}">
        <p14:creationId xmlns:p14="http://schemas.microsoft.com/office/powerpoint/2010/main" val="12160343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dirty="0"/>
              <a:t>Each gene – instruction that tells our body what to do – </a:t>
            </a:r>
            <a:r>
              <a:rPr lang="en-MY" dirty="0" err="1"/>
              <a:t>eg.</a:t>
            </a:r>
            <a:r>
              <a:rPr lang="en-MY" dirty="0"/>
              <a:t> recipe book; each carry </a:t>
            </a:r>
            <a:r>
              <a:rPr lang="en-MY" dirty="0" err="1"/>
              <a:t>ard</a:t>
            </a:r>
            <a:r>
              <a:rPr lang="en-MY" dirty="0"/>
              <a:t> 25000 genes, </a:t>
            </a:r>
            <a:r>
              <a:rPr lang="en-MY" dirty="0" err="1"/>
              <a:t>dif</a:t>
            </a:r>
            <a:r>
              <a:rPr lang="en-MY" dirty="0"/>
              <a:t> genes </a:t>
            </a:r>
            <a:r>
              <a:rPr lang="en-MY" dirty="0" err="1"/>
              <a:t>dif</a:t>
            </a:r>
            <a:r>
              <a:rPr lang="en-MY" dirty="0"/>
              <a:t> functions, </a:t>
            </a:r>
            <a:r>
              <a:rPr lang="en-MY" dirty="0" err="1"/>
              <a:t>eg</a:t>
            </a:r>
            <a:r>
              <a:rPr lang="en-MY" dirty="0"/>
              <a:t> code colour, how tall, how we look, some v important to look after the health of our cells, but repairing damages in our </a:t>
            </a:r>
            <a:r>
              <a:rPr lang="en-MY" dirty="0" err="1"/>
              <a:t>dna</a:t>
            </a:r>
            <a:r>
              <a:rPr lang="en-MY" dirty="0"/>
              <a:t>, or as tumour suppressors…</a:t>
            </a:r>
          </a:p>
        </p:txBody>
      </p:sp>
      <p:sp>
        <p:nvSpPr>
          <p:cNvPr id="4" name="Slide Number Placeholder 3"/>
          <p:cNvSpPr>
            <a:spLocks noGrp="1"/>
          </p:cNvSpPr>
          <p:nvPr>
            <p:ph type="sldNum" sz="quarter" idx="10"/>
          </p:nvPr>
        </p:nvSpPr>
        <p:spPr/>
        <p:txBody>
          <a:bodyPr/>
          <a:lstStyle/>
          <a:p>
            <a:fld id="{7FB21ACF-3715-4B2B-A26A-5819D305F9E0}" type="slidenum">
              <a:rPr lang="en-MY" smtClean="0"/>
              <a:t>5</a:t>
            </a:fld>
            <a:endParaRPr lang="en-MY"/>
          </a:p>
        </p:txBody>
      </p:sp>
    </p:spTree>
    <p:extLst>
      <p:ext uri="{BB962C8B-B14F-4D97-AF65-F5344CB8AC3E}">
        <p14:creationId xmlns:p14="http://schemas.microsoft.com/office/powerpoint/2010/main" val="19034953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MY" sz="1200" kern="1200" dirty="0">
                <a:solidFill>
                  <a:schemeClr val="tx1"/>
                </a:solidFill>
                <a:effectLst/>
                <a:latin typeface="+mn-lt"/>
                <a:ea typeface="+mn-ea"/>
                <a:cs typeface="+mn-cs"/>
              </a:rPr>
              <a:t>Genetic profiles of tumours(somatic mutation) are different from germline genetic testing </a:t>
            </a:r>
            <a:endParaRPr lang="en-MY" dirty="0">
              <a:effectLst/>
            </a:endParaRPr>
          </a:p>
          <a:p>
            <a:endParaRPr lang="en-US" dirty="0"/>
          </a:p>
        </p:txBody>
      </p:sp>
      <p:sp>
        <p:nvSpPr>
          <p:cNvPr id="4" name="Slide Number Placeholder 3"/>
          <p:cNvSpPr>
            <a:spLocks noGrp="1"/>
          </p:cNvSpPr>
          <p:nvPr>
            <p:ph type="sldNum" sz="quarter" idx="5"/>
          </p:nvPr>
        </p:nvSpPr>
        <p:spPr/>
        <p:txBody>
          <a:bodyPr/>
          <a:lstStyle/>
          <a:p>
            <a:fld id="{810E1E9A-E921-4174-A0FC-51868D7AC568}" type="slidenum">
              <a:rPr lang="en-US" smtClean="0"/>
              <a:t>6</a:t>
            </a:fld>
            <a:endParaRPr lang="en-US"/>
          </a:p>
        </p:txBody>
      </p:sp>
    </p:spTree>
    <p:extLst>
      <p:ext uri="{BB962C8B-B14F-4D97-AF65-F5344CB8AC3E}">
        <p14:creationId xmlns:p14="http://schemas.microsoft.com/office/powerpoint/2010/main" val="37798453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9BA7A5-E8E4-CA48-9D45-248984DC6919}" type="slidenum">
              <a:rPr lang="en-US" smtClean="0"/>
              <a:t>9</a:t>
            </a:fld>
            <a:endParaRPr lang="en-US"/>
          </a:p>
        </p:txBody>
      </p:sp>
    </p:spTree>
    <p:extLst>
      <p:ext uri="{BB962C8B-B14F-4D97-AF65-F5344CB8AC3E}">
        <p14:creationId xmlns:p14="http://schemas.microsoft.com/office/powerpoint/2010/main" val="19557666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Update new genes from latest paper</a:t>
            </a:r>
          </a:p>
        </p:txBody>
      </p:sp>
      <p:sp>
        <p:nvSpPr>
          <p:cNvPr id="4" name="Slide Number Placeholder 3"/>
          <p:cNvSpPr>
            <a:spLocks noGrp="1"/>
          </p:cNvSpPr>
          <p:nvPr>
            <p:ph type="sldNum" sz="quarter" idx="5"/>
          </p:nvPr>
        </p:nvSpPr>
        <p:spPr/>
        <p:txBody>
          <a:bodyPr/>
          <a:lstStyle/>
          <a:p>
            <a:fld id="{810E1E9A-E921-4174-A0FC-51868D7AC568}" type="slidenum">
              <a:rPr lang="en-US" smtClean="0"/>
              <a:t>10</a:t>
            </a:fld>
            <a:endParaRPr lang="en-US"/>
          </a:p>
        </p:txBody>
      </p:sp>
    </p:spTree>
    <p:extLst>
      <p:ext uri="{BB962C8B-B14F-4D97-AF65-F5344CB8AC3E}">
        <p14:creationId xmlns:p14="http://schemas.microsoft.com/office/powerpoint/2010/main" val="6499640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5"/>
          </p:nvPr>
        </p:nvSpPr>
        <p:spPr/>
        <p:txBody>
          <a:bodyPr/>
          <a:lstStyle/>
          <a:p>
            <a:fld id="{810E1E9A-E921-4174-A0FC-51868D7AC568}" type="slidenum">
              <a:rPr lang="en-US" smtClean="0"/>
              <a:t>11</a:t>
            </a:fld>
            <a:endParaRPr lang="en-US"/>
          </a:p>
        </p:txBody>
      </p:sp>
    </p:spTree>
    <p:extLst>
      <p:ext uri="{BB962C8B-B14F-4D97-AF65-F5344CB8AC3E}">
        <p14:creationId xmlns:p14="http://schemas.microsoft.com/office/powerpoint/2010/main" val="16230367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9BA7A5-E8E4-CA48-9D45-248984DC6919}" type="slidenum">
              <a:rPr lang="en-US" smtClean="0"/>
              <a:t>12</a:t>
            </a:fld>
            <a:endParaRPr lang="en-US"/>
          </a:p>
        </p:txBody>
      </p:sp>
    </p:spTree>
    <p:extLst>
      <p:ext uri="{BB962C8B-B14F-4D97-AF65-F5344CB8AC3E}">
        <p14:creationId xmlns:p14="http://schemas.microsoft.com/office/powerpoint/2010/main" val="10369282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9BA7A5-E8E4-CA48-9D45-248984DC6919}" type="slidenum">
              <a:rPr lang="en-US" smtClean="0"/>
              <a:t>13</a:t>
            </a:fld>
            <a:endParaRPr lang="en-US"/>
          </a:p>
        </p:txBody>
      </p:sp>
    </p:spTree>
    <p:extLst>
      <p:ext uri="{BB962C8B-B14F-4D97-AF65-F5344CB8AC3E}">
        <p14:creationId xmlns:p14="http://schemas.microsoft.com/office/powerpoint/2010/main" val="21235129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041400"/>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solidFill>
                  <a:schemeClr val="accent3">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646705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a:xfrm>
            <a:off x="1562100" y="1825625"/>
            <a:ext cx="9791700" cy="43513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2821885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562100" y="365125"/>
            <a:ext cx="70104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3388830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9" name="Title 1"/>
          <p:cNvSpPr>
            <a:spLocks noGrp="1"/>
          </p:cNvSpPr>
          <p:nvPr>
            <p:ph type="title"/>
          </p:nvPr>
        </p:nvSpPr>
        <p:spPr>
          <a:xfrm>
            <a:off x="1562100" y="457200"/>
            <a:ext cx="3932237" cy="1600200"/>
          </a:xfrm>
        </p:spPr>
        <p:txBody>
          <a:bodyPr anchor="b"/>
          <a:lstStyle>
            <a:lvl1pPr>
              <a:defRPr sz="3200"/>
            </a:lvl1pPr>
          </a:lstStyle>
          <a:p>
            <a:r>
              <a:rPr lang="en-US"/>
              <a:t>Click to edit Master title style</a:t>
            </a:r>
          </a:p>
        </p:txBody>
      </p:sp>
      <p:sp>
        <p:nvSpPr>
          <p:cNvPr id="3" name="Picture Placeholder 2" descr="An empty placeholder to add an image. Click on the placeholder and select the image that you wish to add"/>
          <p:cNvSpPr>
            <a:spLocks noGrp="1"/>
          </p:cNvSpPr>
          <p:nvPr>
            <p:ph type="pic" idx="1"/>
          </p:nvPr>
        </p:nvSpPr>
        <p:spPr>
          <a:xfrm>
            <a:off x="5678904" y="987425"/>
            <a:ext cx="5678424"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8" name="Text Placeholder 3"/>
          <p:cNvSpPr>
            <a:spLocks noGrp="1"/>
          </p:cNvSpPr>
          <p:nvPr>
            <p:ph type="body" sz="half" idx="2"/>
          </p:nvPr>
        </p:nvSpPr>
        <p:spPr>
          <a:xfrm>
            <a:off x="1562100" y="2101850"/>
            <a:ext cx="3932237" cy="37592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3413888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2198793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1658" y="1709738"/>
            <a:ext cx="10105791" cy="2862262"/>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1241658" y="4589463"/>
            <a:ext cx="10105791"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4067686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569700" y="1825625"/>
            <a:ext cx="475488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05325" y="1825625"/>
            <a:ext cx="475488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10636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324100" y="274638"/>
            <a:ext cx="9023350" cy="1143000"/>
          </a:xfrm>
        </p:spPr>
        <p:txBody>
          <a:bodyPr/>
          <a:lstStyle/>
          <a:p>
            <a:r>
              <a:rPr lang="en-US"/>
              <a:t>Click to edit Master title style</a:t>
            </a:r>
          </a:p>
        </p:txBody>
      </p:sp>
      <p:sp>
        <p:nvSpPr>
          <p:cNvPr id="3" name="Text Placeholder 2"/>
          <p:cNvSpPr>
            <a:spLocks noGrp="1"/>
          </p:cNvSpPr>
          <p:nvPr>
            <p:ph type="body" idx="1"/>
          </p:nvPr>
        </p:nvSpPr>
        <p:spPr>
          <a:xfrm>
            <a:off x="1562100" y="1489075"/>
            <a:ext cx="4754880" cy="641350"/>
          </a:xfrm>
          <a:noFill/>
          <a:ln>
            <a:noFill/>
          </a:ln>
        </p:spPr>
        <p:txBody>
          <a:bodyPr anchor="b"/>
          <a:lstStyle>
            <a:lvl1pPr marL="0" indent="0">
              <a:buNone/>
              <a:defRPr sz="2400" b="0">
                <a:solidFill>
                  <a:schemeClr val="accent3">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562100" y="2193925"/>
            <a:ext cx="4754880" cy="3978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598920" y="1489075"/>
            <a:ext cx="4754880" cy="641350"/>
          </a:xfrm>
          <a:noFill/>
          <a:ln>
            <a:noFill/>
          </a:ln>
        </p:spPr>
        <p:txBody>
          <a:bodyPr anchor="b"/>
          <a:lstStyle>
            <a:lvl1pPr marL="0" indent="0">
              <a:buNone/>
              <a:defRPr sz="2400" b="0">
                <a:solidFill>
                  <a:schemeClr val="accent3">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598920" y="2193925"/>
            <a:ext cx="4754880" cy="3978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3231661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510586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3215141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62100"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678905" y="987425"/>
            <a:ext cx="567648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562100" y="2101850"/>
            <a:ext cx="3932237" cy="37592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2198712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9" name="Title 1"/>
          <p:cNvSpPr>
            <a:spLocks noGrp="1"/>
          </p:cNvSpPr>
          <p:nvPr>
            <p:ph type="title"/>
          </p:nvPr>
        </p:nvSpPr>
        <p:spPr>
          <a:xfrm>
            <a:off x="1562100" y="457200"/>
            <a:ext cx="3932237" cy="1600200"/>
          </a:xfrm>
        </p:spPr>
        <p:txBody>
          <a:bodyPr anchor="b"/>
          <a:lstStyle>
            <a:lvl1pPr>
              <a:defRPr sz="3200"/>
            </a:lvl1pPr>
          </a:lstStyle>
          <a:p>
            <a:r>
              <a:rPr lang="en-US"/>
              <a:t>Click to edit Master title style</a:t>
            </a:r>
          </a:p>
        </p:txBody>
      </p:sp>
      <p:sp>
        <p:nvSpPr>
          <p:cNvPr id="3" name="Picture Placeholder 2" descr="An empty placeholder to add an image. Click on the placeholder and select the image that you wish to add"/>
          <p:cNvSpPr>
            <a:spLocks noGrp="1"/>
          </p:cNvSpPr>
          <p:nvPr>
            <p:ph type="pic" idx="1"/>
          </p:nvPr>
        </p:nvSpPr>
        <p:spPr>
          <a:xfrm>
            <a:off x="5678904" y="987425"/>
            <a:ext cx="5678424"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8" name="Text Placeholder 3"/>
          <p:cNvSpPr>
            <a:spLocks noGrp="1"/>
          </p:cNvSpPr>
          <p:nvPr>
            <p:ph type="body" sz="half" idx="2"/>
          </p:nvPr>
        </p:nvSpPr>
        <p:spPr>
          <a:xfrm>
            <a:off x="1562100" y="2101850"/>
            <a:ext cx="3932237" cy="37592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1619359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ltGray">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324100" y="365125"/>
            <a:ext cx="9029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562100" y="1825625"/>
            <a:ext cx="9791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562100" y="6356350"/>
            <a:ext cx="2552700" cy="365125"/>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endParaRPr lang="en-US"/>
          </a:p>
        </p:txBody>
      </p:sp>
      <p:sp>
        <p:nvSpPr>
          <p:cNvPr id="5" name="Footer Placeholder 4"/>
          <p:cNvSpPr>
            <a:spLocks noGrp="1"/>
          </p:cNvSpPr>
          <p:nvPr>
            <p:ph type="ftr" sz="quarter" idx="3"/>
          </p:nvPr>
        </p:nvSpPr>
        <p:spPr>
          <a:xfrm>
            <a:off x="4648200" y="6356350"/>
            <a:ext cx="2895600" cy="365125"/>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endParaRPr lang="en-US" dirty="0"/>
          </a:p>
        </p:txBody>
      </p:sp>
      <p:sp>
        <p:nvSpPr>
          <p:cNvPr id="6" name="Slide Number Placeholder 5"/>
          <p:cNvSpPr>
            <a:spLocks noGrp="1"/>
          </p:cNvSpPr>
          <p:nvPr>
            <p:ph type="sldNum" sz="quarter" idx="4"/>
          </p:nvPr>
        </p:nvSpPr>
        <p:spPr>
          <a:xfrm>
            <a:off x="8077200" y="6356350"/>
            <a:ext cx="3276600" cy="365125"/>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71B7BAC7-FE87-40F6-AA24-4F4685D1B022}" type="slidenum">
              <a:rPr lang="en-US" smtClean="0"/>
              <a:pPr/>
              <a:t>‹#›</a:t>
            </a:fld>
            <a:endParaRPr lang="en-US"/>
          </a:p>
        </p:txBody>
      </p:sp>
    </p:spTree>
    <p:extLst>
      <p:ext uri="{BB962C8B-B14F-4D97-AF65-F5344CB8AC3E}">
        <p14:creationId xmlns:p14="http://schemas.microsoft.com/office/powerpoint/2010/main" val="3219367256"/>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81"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spcBef>
          <a:spcPct val="0"/>
        </a:spcBef>
        <a:buNone/>
        <a:defRPr sz="4400" kern="1200">
          <a:solidFill>
            <a:schemeClr val="accent1">
              <a:lumMod val="75000"/>
            </a:schemeClr>
          </a:solidFill>
          <a:latin typeface="+mj-lt"/>
          <a:ea typeface="+mj-ea"/>
          <a:cs typeface="+mj-cs"/>
        </a:defRPr>
      </a:lvl1pPr>
    </p:titleStyle>
    <p:bodyStyle>
      <a:lvl1pPr marL="228600" indent="-228600" algn="l" defTabSz="914400" rtl="0" eaLnBrk="1" latinLnBrk="0" hangingPunct="1">
        <a:lnSpc>
          <a:spcPct val="90000"/>
        </a:lnSpc>
        <a:spcBef>
          <a:spcPct val="30000"/>
        </a:spcBef>
        <a:buClr>
          <a:schemeClr val="accent3"/>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ct val="30000"/>
        </a:spcBef>
        <a:buClr>
          <a:schemeClr val="accent3"/>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ct val="30000"/>
        </a:spcBef>
        <a:buClr>
          <a:schemeClr val="accent3"/>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ct val="30000"/>
        </a:spcBef>
        <a:buClr>
          <a:schemeClr val="accent3"/>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ct val="30000"/>
        </a:spcBef>
        <a:buClr>
          <a:schemeClr val="accent3"/>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0" orient="horz" pos="2160" userDrawn="1">
          <p15:clr>
            <a:srgbClr val="F26B43"/>
          </p15:clr>
        </p15:guide>
        <p15:guide id="1" pos="3840" userDrawn="1">
          <p15:clr>
            <a:srgbClr val="F26B43"/>
          </p15:clr>
        </p15:guide>
        <p15:guide id="2" pos="1464" userDrawn="1">
          <p15:clr>
            <a:srgbClr val="F26B43"/>
          </p15:clr>
        </p15:guide>
        <p15:guide id="3" pos="7152" userDrawn="1">
          <p15:clr>
            <a:srgbClr val="F26B43"/>
          </p15:clr>
        </p15:guide>
        <p15:guide id="4" pos="984" userDrawn="1">
          <p15:clr>
            <a:srgbClr val="F26B43"/>
          </p15:clr>
        </p15:guide>
        <p15:guide id="5" orient="horz" pos="3888"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7.jpg"/><Relationship Id="rId5" Type="http://schemas.openxmlformats.org/officeDocument/2006/relationships/image" Target="../media/image26.jpg"/><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hyperlink" Target="https://www.ncbi.nlm.nih.gov/books/NBK1247/" TargetMode="External"/><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37.emf"/><Relationship Id="rId4" Type="http://schemas.openxmlformats.org/officeDocument/2006/relationships/image" Target="../media/image21.png"/></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39.emf"/></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41.png"/><Relationship Id="rId4" Type="http://schemas.openxmlformats.org/officeDocument/2006/relationships/image" Target="../media/image40.png"/></Relationships>
</file>

<file path=ppt/slides/_rels/slide3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4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45.png"/></Relationships>
</file>

<file path=ppt/slides/_rels/slide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F4FC672-C471-4DE1-8A49-42307BFF6778}"/>
              </a:ext>
            </a:extLst>
          </p:cNvPr>
          <p:cNvPicPr>
            <a:picLocks noChangeAspect="1"/>
          </p:cNvPicPr>
          <p:nvPr/>
        </p:nvPicPr>
        <p:blipFill>
          <a:blip r:embed="rId2"/>
          <a:stretch>
            <a:fillRect/>
          </a:stretch>
        </p:blipFill>
        <p:spPr>
          <a:xfrm>
            <a:off x="349535" y="360665"/>
            <a:ext cx="3513600" cy="5923908"/>
          </a:xfrm>
          <a:prstGeom prst="rect">
            <a:avLst/>
          </a:prstGeom>
          <a:effectLst>
            <a:reflection endPos="0" dist="50800" dir="5400000" sy="-100000" algn="bl" rotWithShape="0"/>
            <a:softEdge rad="0"/>
          </a:effectLst>
          <a:scene3d>
            <a:camera prst="orthographicFront"/>
            <a:lightRig rig="threePt" dir="t"/>
          </a:scene3d>
          <a:sp3d>
            <a:bevelT prst="angle"/>
          </a:sp3d>
        </p:spPr>
      </p:pic>
      <p:sp>
        <p:nvSpPr>
          <p:cNvPr id="2" name="Title 1"/>
          <p:cNvSpPr>
            <a:spLocks noGrp="1"/>
          </p:cNvSpPr>
          <p:nvPr>
            <p:ph type="ctrTitle"/>
          </p:nvPr>
        </p:nvSpPr>
        <p:spPr>
          <a:xfrm>
            <a:off x="4010599" y="827426"/>
            <a:ext cx="8021053" cy="3596027"/>
          </a:xfrm>
        </p:spPr>
        <p:txBody>
          <a:bodyPr anchor="ctr">
            <a:noAutofit/>
          </a:bodyPr>
          <a:lstStyle/>
          <a:p>
            <a:r>
              <a:rPr lang="en-MY" sz="4000" b="1" dirty="0">
                <a:solidFill>
                  <a:schemeClr val="accent1">
                    <a:lumMod val="50000"/>
                  </a:schemeClr>
                </a:solidFill>
              </a:rPr>
              <a:t>TRAINING OF CORE TRAINERS </a:t>
            </a:r>
            <a:br>
              <a:rPr lang="en-MY" sz="4000" b="1" dirty="0">
                <a:solidFill>
                  <a:schemeClr val="accent1">
                    <a:lumMod val="50000"/>
                  </a:schemeClr>
                </a:solidFill>
              </a:rPr>
            </a:br>
            <a:r>
              <a:rPr lang="en-MY" sz="4000" b="1" dirty="0">
                <a:solidFill>
                  <a:schemeClr val="accent1">
                    <a:lumMod val="50000"/>
                  </a:schemeClr>
                </a:solidFill>
              </a:rPr>
              <a:t>CLINICAL PRACTICE GUIDELINES </a:t>
            </a:r>
            <a:br>
              <a:rPr lang="en-MY" sz="4000" b="1" dirty="0">
                <a:solidFill>
                  <a:schemeClr val="accent1">
                    <a:lumMod val="50000"/>
                  </a:schemeClr>
                </a:solidFill>
              </a:rPr>
            </a:br>
            <a:r>
              <a:rPr lang="en-MY" sz="4000" b="1" dirty="0">
                <a:solidFill>
                  <a:schemeClr val="accent1">
                    <a:lumMod val="50000"/>
                  </a:schemeClr>
                </a:solidFill>
              </a:rPr>
              <a:t>MANAGEMENT OF </a:t>
            </a:r>
            <a:br>
              <a:rPr lang="en-MY" sz="4000" b="1" dirty="0">
                <a:solidFill>
                  <a:schemeClr val="accent1">
                    <a:lumMod val="50000"/>
                  </a:schemeClr>
                </a:solidFill>
              </a:rPr>
            </a:br>
            <a:r>
              <a:rPr lang="en-US" sz="4000" b="1" dirty="0">
                <a:solidFill>
                  <a:schemeClr val="accent1">
                    <a:lumMod val="50000"/>
                  </a:schemeClr>
                </a:solidFill>
              </a:rPr>
              <a:t>BREAST CANCER </a:t>
            </a:r>
            <a:br>
              <a:rPr lang="en-US" sz="4000" b="1" dirty="0">
                <a:solidFill>
                  <a:schemeClr val="accent1">
                    <a:lumMod val="50000"/>
                  </a:schemeClr>
                </a:solidFill>
              </a:rPr>
            </a:br>
            <a:r>
              <a:rPr lang="en-US" sz="4000" b="1" dirty="0">
                <a:solidFill>
                  <a:schemeClr val="accent1">
                    <a:lumMod val="50000"/>
                  </a:schemeClr>
                </a:solidFill>
              </a:rPr>
              <a:t>(THIRD EDITION)</a:t>
            </a:r>
            <a:endParaRPr lang="en-MY" sz="4000" dirty="0">
              <a:solidFill>
                <a:schemeClr val="accent1">
                  <a:lumMod val="50000"/>
                </a:schemeClr>
              </a:solidFill>
            </a:endParaRPr>
          </a:p>
        </p:txBody>
      </p:sp>
      <p:sp>
        <p:nvSpPr>
          <p:cNvPr id="3" name="Subtitle 2"/>
          <p:cNvSpPr>
            <a:spLocks noGrp="1"/>
          </p:cNvSpPr>
          <p:nvPr>
            <p:ph type="subTitle" idx="1"/>
          </p:nvPr>
        </p:nvSpPr>
        <p:spPr>
          <a:xfrm>
            <a:off x="3923012" y="4638669"/>
            <a:ext cx="8021053" cy="1655762"/>
          </a:xfrm>
        </p:spPr>
        <p:txBody>
          <a:bodyPr>
            <a:normAutofit/>
          </a:bodyPr>
          <a:lstStyle/>
          <a:p>
            <a:r>
              <a:rPr lang="en-US" sz="4000" b="1" dirty="0">
                <a:solidFill>
                  <a:srgbClr val="CC0066"/>
                </a:solidFill>
                <a:latin typeface="+mj-lt"/>
              </a:rPr>
              <a:t>FAMILIAL BREAST CANCER</a:t>
            </a:r>
          </a:p>
        </p:txBody>
      </p:sp>
      <p:sp>
        <p:nvSpPr>
          <p:cNvPr id="5" name="Slide Number Placeholder 4">
            <a:extLst>
              <a:ext uri="{FF2B5EF4-FFF2-40B4-BE49-F238E27FC236}">
                <a16:creationId xmlns:a16="http://schemas.microsoft.com/office/drawing/2014/main" id="{25CC7622-5109-4FEF-95A2-C0A046F9A51B}"/>
              </a:ext>
            </a:extLst>
          </p:cNvPr>
          <p:cNvSpPr>
            <a:spLocks noGrp="1"/>
          </p:cNvSpPr>
          <p:nvPr>
            <p:ph type="sldNum" sz="quarter" idx="12"/>
          </p:nvPr>
        </p:nvSpPr>
        <p:spPr/>
        <p:txBody>
          <a:bodyPr/>
          <a:lstStyle/>
          <a:p>
            <a:fld id="{71B7BAC7-FE87-40F6-AA24-4F4685D1B022}" type="slidenum">
              <a:rPr lang="en-US" smtClean="0"/>
              <a:t>1</a:t>
            </a:fld>
            <a:endParaRPr lang="en-US"/>
          </a:p>
        </p:txBody>
      </p:sp>
    </p:spTree>
    <p:extLst>
      <p:ext uri="{BB962C8B-B14F-4D97-AF65-F5344CB8AC3E}">
        <p14:creationId xmlns:p14="http://schemas.microsoft.com/office/powerpoint/2010/main" val="923078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B5EAA306-5625-46E7-A233-14523EBA906F}"/>
              </a:ext>
            </a:extLst>
          </p:cNvPr>
          <p:cNvPicPr>
            <a:picLocks noChangeAspect="1"/>
          </p:cNvPicPr>
          <p:nvPr/>
        </p:nvPicPr>
        <p:blipFill rotWithShape="1">
          <a:blip r:embed="rId3"/>
          <a:srcRect r="51163" b="598"/>
          <a:stretch/>
        </p:blipFill>
        <p:spPr>
          <a:xfrm>
            <a:off x="11129818" y="5873934"/>
            <a:ext cx="962024" cy="964832"/>
          </a:xfrm>
          <a:prstGeom prst="rect">
            <a:avLst/>
          </a:prstGeom>
        </p:spPr>
      </p:pic>
      <p:sp>
        <p:nvSpPr>
          <p:cNvPr id="18" name="Rectangle 17">
            <a:extLst>
              <a:ext uri="{FF2B5EF4-FFF2-40B4-BE49-F238E27FC236}">
                <a16:creationId xmlns:a16="http://schemas.microsoft.com/office/drawing/2014/main" id="{294B794A-ABE9-44FE-A158-8D6DA83118A5}"/>
              </a:ext>
            </a:extLst>
          </p:cNvPr>
          <p:cNvSpPr/>
          <p:nvPr/>
        </p:nvSpPr>
        <p:spPr>
          <a:xfrm>
            <a:off x="4807539" y="6384366"/>
            <a:ext cx="6283036" cy="369332"/>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MY" dirty="0">
                <a:ln w="22225">
                  <a:solidFill>
                    <a:schemeClr val="tx2">
                      <a:lumMod val="75000"/>
                    </a:schemeClr>
                  </a:solidFill>
                  <a:prstDash val="solid"/>
                </a:ln>
                <a:solidFill>
                  <a:schemeClr val="tx2"/>
                </a:solidFill>
                <a:latin typeface="Monotype Corsiva" panose="03010101010201010101" pitchFamily="66" charset="0"/>
              </a:rPr>
              <a:t>Clinical Practice Guidelines Management of Breast Cancer (Third Edition)</a:t>
            </a:r>
            <a:endParaRPr lang="en-MY" dirty="0">
              <a:ln w="22225">
                <a:solidFill>
                  <a:schemeClr val="tx2">
                    <a:lumMod val="75000"/>
                  </a:schemeClr>
                </a:solidFill>
                <a:prstDash val="solid"/>
              </a:ln>
              <a:solidFill>
                <a:schemeClr val="tx2"/>
              </a:solidFill>
              <a:effectLst>
                <a:outerShdw dist="38100" dir="2640000" algn="bl" rotWithShape="0">
                  <a:schemeClr val="accent1"/>
                </a:outerShdw>
              </a:effectLst>
              <a:latin typeface="Monotype Corsiva" panose="03010101010201010101" pitchFamily="66" charset="0"/>
            </a:endParaRPr>
          </a:p>
        </p:txBody>
      </p:sp>
      <p:pic>
        <p:nvPicPr>
          <p:cNvPr id="3" name="Picture 2">
            <a:extLst>
              <a:ext uri="{FF2B5EF4-FFF2-40B4-BE49-F238E27FC236}">
                <a16:creationId xmlns:a16="http://schemas.microsoft.com/office/drawing/2014/main" id="{48D361DB-D012-FC4E-8C1B-66417AFCDDD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77340" y="3704253"/>
            <a:ext cx="1317816" cy="2014794"/>
          </a:xfrm>
          <a:prstGeom prst="rect">
            <a:avLst/>
          </a:prstGeom>
        </p:spPr>
      </p:pic>
      <p:pic>
        <p:nvPicPr>
          <p:cNvPr id="5" name="Picture 4">
            <a:extLst>
              <a:ext uri="{FF2B5EF4-FFF2-40B4-BE49-F238E27FC236}">
                <a16:creationId xmlns:a16="http://schemas.microsoft.com/office/drawing/2014/main" id="{E269D666-1689-0F41-A571-A93B63C73DEF}"/>
              </a:ext>
            </a:extLst>
          </p:cNvPr>
          <p:cNvPicPr>
            <a:picLocks noChangeAspect="1"/>
          </p:cNvPicPr>
          <p:nvPr/>
        </p:nvPicPr>
        <p:blipFill rotWithShape="1">
          <a:blip r:embed="rId5">
            <a:extLst>
              <a:ext uri="{28A0092B-C50C-407E-A947-70E740481C1C}">
                <a14:useLocalDpi xmlns:a14="http://schemas.microsoft.com/office/drawing/2010/main" val="0"/>
              </a:ext>
            </a:extLst>
          </a:blip>
          <a:srcRect t="7938"/>
          <a:stretch/>
        </p:blipFill>
        <p:spPr>
          <a:xfrm>
            <a:off x="992245" y="978116"/>
            <a:ext cx="5298792" cy="5734754"/>
          </a:xfrm>
          <a:prstGeom prst="rect">
            <a:avLst/>
          </a:prstGeom>
        </p:spPr>
        <p:style>
          <a:lnRef idx="2">
            <a:schemeClr val="accent2"/>
          </a:lnRef>
          <a:fillRef idx="1">
            <a:schemeClr val="lt1"/>
          </a:fillRef>
          <a:effectRef idx="0">
            <a:schemeClr val="accent2"/>
          </a:effectRef>
          <a:fontRef idx="minor">
            <a:schemeClr val="dk1"/>
          </a:fontRef>
        </p:style>
      </p:pic>
      <p:sp>
        <p:nvSpPr>
          <p:cNvPr id="6" name="TextBox 5">
            <a:extLst>
              <a:ext uri="{FF2B5EF4-FFF2-40B4-BE49-F238E27FC236}">
                <a16:creationId xmlns:a16="http://schemas.microsoft.com/office/drawing/2014/main" id="{E19D08F9-5535-8A46-B7B5-7D67C15E7ACE}"/>
              </a:ext>
            </a:extLst>
          </p:cNvPr>
          <p:cNvSpPr txBox="1"/>
          <p:nvPr/>
        </p:nvSpPr>
        <p:spPr>
          <a:xfrm>
            <a:off x="7568687" y="5800702"/>
            <a:ext cx="3561131" cy="369332"/>
          </a:xfrm>
          <a:prstGeom prst="rect">
            <a:avLst/>
          </a:prstGeom>
          <a:noFill/>
        </p:spPr>
        <p:txBody>
          <a:bodyPr wrap="square" rtlCol="0">
            <a:spAutoFit/>
          </a:bodyPr>
          <a:lstStyle/>
          <a:p>
            <a:r>
              <a:rPr lang="en-US" dirty="0"/>
              <a:t>Malaysian CPG Breast Cancer 2019</a:t>
            </a:r>
          </a:p>
        </p:txBody>
      </p:sp>
      <p:sp>
        <p:nvSpPr>
          <p:cNvPr id="7" name="Title 3">
            <a:extLst>
              <a:ext uri="{FF2B5EF4-FFF2-40B4-BE49-F238E27FC236}">
                <a16:creationId xmlns:a16="http://schemas.microsoft.com/office/drawing/2014/main" id="{9FD57D1E-D10B-BB4E-931F-C99590499E86}"/>
              </a:ext>
            </a:extLst>
          </p:cNvPr>
          <p:cNvSpPr txBox="1">
            <a:spLocks/>
          </p:cNvSpPr>
          <p:nvPr/>
        </p:nvSpPr>
        <p:spPr>
          <a:xfrm>
            <a:off x="991244" y="222869"/>
            <a:ext cx="10273883" cy="6096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solidFill>
                  <a:srgbClr val="CC0066"/>
                </a:solidFill>
              </a:rPr>
              <a:t>Genetic predisposition to breast cancer</a:t>
            </a:r>
            <a:endParaRPr lang="en-US" dirty="0">
              <a:solidFill>
                <a:srgbClr val="CC0066"/>
              </a:solidFill>
            </a:endParaRPr>
          </a:p>
        </p:txBody>
      </p:sp>
      <p:sp>
        <p:nvSpPr>
          <p:cNvPr id="8" name="Rectangle 7">
            <a:extLst>
              <a:ext uri="{FF2B5EF4-FFF2-40B4-BE49-F238E27FC236}">
                <a16:creationId xmlns:a16="http://schemas.microsoft.com/office/drawing/2014/main" id="{83D3E9C6-7F4A-9F4A-8612-ED31C2518D2C}"/>
              </a:ext>
            </a:extLst>
          </p:cNvPr>
          <p:cNvSpPr/>
          <p:nvPr/>
        </p:nvSpPr>
        <p:spPr>
          <a:xfrm>
            <a:off x="991244" y="3269400"/>
            <a:ext cx="300082" cy="369332"/>
          </a:xfrm>
          <a:prstGeom prst="rect">
            <a:avLst/>
          </a:prstGeom>
        </p:spPr>
        <p:txBody>
          <a:bodyPr wrap="none">
            <a:spAutoFit/>
          </a:bodyPr>
          <a:lstStyle/>
          <a:p>
            <a:r>
              <a:rPr lang="en-US" dirty="0">
                <a:solidFill>
                  <a:srgbClr val="FF0000"/>
                </a:solidFill>
              </a:rPr>
              <a:t>*</a:t>
            </a:r>
            <a:endParaRPr lang="en-US" dirty="0"/>
          </a:p>
        </p:txBody>
      </p:sp>
      <p:sp>
        <p:nvSpPr>
          <p:cNvPr id="9" name="Rectangle 8">
            <a:extLst>
              <a:ext uri="{FF2B5EF4-FFF2-40B4-BE49-F238E27FC236}">
                <a16:creationId xmlns:a16="http://schemas.microsoft.com/office/drawing/2014/main" id="{6B120977-644A-494F-80C7-C4FADC1B57CA}"/>
              </a:ext>
            </a:extLst>
          </p:cNvPr>
          <p:cNvSpPr/>
          <p:nvPr/>
        </p:nvSpPr>
        <p:spPr>
          <a:xfrm>
            <a:off x="979590" y="5497009"/>
            <a:ext cx="300082" cy="369332"/>
          </a:xfrm>
          <a:prstGeom prst="rect">
            <a:avLst/>
          </a:prstGeom>
        </p:spPr>
        <p:txBody>
          <a:bodyPr wrap="none">
            <a:spAutoFit/>
          </a:bodyPr>
          <a:lstStyle/>
          <a:p>
            <a:r>
              <a:rPr lang="en-US" dirty="0">
                <a:solidFill>
                  <a:srgbClr val="FF0000"/>
                </a:solidFill>
              </a:rPr>
              <a:t>*</a:t>
            </a:r>
            <a:endParaRPr lang="en-US" dirty="0"/>
          </a:p>
        </p:txBody>
      </p:sp>
      <p:sp>
        <p:nvSpPr>
          <p:cNvPr id="10" name="Rectangle 9">
            <a:extLst>
              <a:ext uri="{FF2B5EF4-FFF2-40B4-BE49-F238E27FC236}">
                <a16:creationId xmlns:a16="http://schemas.microsoft.com/office/drawing/2014/main" id="{BC366AA3-2559-6342-BF1C-1AD7DC96DD3F}"/>
              </a:ext>
            </a:extLst>
          </p:cNvPr>
          <p:cNvSpPr/>
          <p:nvPr/>
        </p:nvSpPr>
        <p:spPr>
          <a:xfrm>
            <a:off x="980670" y="4281148"/>
            <a:ext cx="300082" cy="369332"/>
          </a:xfrm>
          <a:prstGeom prst="rect">
            <a:avLst/>
          </a:prstGeom>
        </p:spPr>
        <p:txBody>
          <a:bodyPr wrap="none">
            <a:spAutoFit/>
          </a:bodyPr>
          <a:lstStyle/>
          <a:p>
            <a:r>
              <a:rPr lang="en-US" dirty="0">
                <a:solidFill>
                  <a:srgbClr val="FF0000"/>
                </a:solidFill>
              </a:rPr>
              <a:t>*</a:t>
            </a:r>
            <a:endParaRPr lang="en-US" dirty="0"/>
          </a:p>
        </p:txBody>
      </p:sp>
      <p:sp>
        <p:nvSpPr>
          <p:cNvPr id="11" name="Rectangle 10">
            <a:extLst>
              <a:ext uri="{FF2B5EF4-FFF2-40B4-BE49-F238E27FC236}">
                <a16:creationId xmlns:a16="http://schemas.microsoft.com/office/drawing/2014/main" id="{4C8A8572-B6BF-DD46-9A7C-2777713529EF}"/>
              </a:ext>
            </a:extLst>
          </p:cNvPr>
          <p:cNvSpPr/>
          <p:nvPr/>
        </p:nvSpPr>
        <p:spPr>
          <a:xfrm>
            <a:off x="980670" y="4072017"/>
            <a:ext cx="300082" cy="369332"/>
          </a:xfrm>
          <a:prstGeom prst="rect">
            <a:avLst/>
          </a:prstGeom>
        </p:spPr>
        <p:txBody>
          <a:bodyPr wrap="none">
            <a:spAutoFit/>
          </a:bodyPr>
          <a:lstStyle/>
          <a:p>
            <a:r>
              <a:rPr lang="en-US" dirty="0">
                <a:solidFill>
                  <a:srgbClr val="FF0000"/>
                </a:solidFill>
              </a:rPr>
              <a:t>*</a:t>
            </a:r>
            <a:endParaRPr lang="en-US" dirty="0"/>
          </a:p>
        </p:txBody>
      </p:sp>
      <p:sp>
        <p:nvSpPr>
          <p:cNvPr id="12" name="Rectangle 11">
            <a:extLst>
              <a:ext uri="{FF2B5EF4-FFF2-40B4-BE49-F238E27FC236}">
                <a16:creationId xmlns:a16="http://schemas.microsoft.com/office/drawing/2014/main" id="{43C2FEA3-AA9C-DF49-9434-04A0CFCFD709}"/>
              </a:ext>
            </a:extLst>
          </p:cNvPr>
          <p:cNvSpPr/>
          <p:nvPr/>
        </p:nvSpPr>
        <p:spPr>
          <a:xfrm>
            <a:off x="980670" y="3764298"/>
            <a:ext cx="300082" cy="369332"/>
          </a:xfrm>
          <a:prstGeom prst="rect">
            <a:avLst/>
          </a:prstGeom>
        </p:spPr>
        <p:txBody>
          <a:bodyPr wrap="none">
            <a:spAutoFit/>
          </a:bodyPr>
          <a:lstStyle/>
          <a:p>
            <a:r>
              <a:rPr lang="en-US" dirty="0">
                <a:solidFill>
                  <a:srgbClr val="FF0000"/>
                </a:solidFill>
              </a:rPr>
              <a:t>*</a:t>
            </a:r>
            <a:endParaRPr lang="en-US" dirty="0"/>
          </a:p>
        </p:txBody>
      </p:sp>
      <p:pic>
        <p:nvPicPr>
          <p:cNvPr id="13" name="Content Placeholder 3">
            <a:extLst>
              <a:ext uri="{FF2B5EF4-FFF2-40B4-BE49-F238E27FC236}">
                <a16:creationId xmlns:a16="http://schemas.microsoft.com/office/drawing/2014/main" id="{233B80BD-751B-7B44-949A-483278DCBEFE}"/>
              </a:ext>
            </a:extLst>
          </p:cNvPr>
          <p:cNvPicPr>
            <a:picLocks noChangeAspect="1"/>
          </p:cNvPicPr>
          <p:nvPr/>
        </p:nvPicPr>
        <p:blipFill rotWithShape="1">
          <a:blip r:embed="rId6">
            <a:extLst>
              <a:ext uri="{28A0092B-C50C-407E-A947-70E740481C1C}">
                <a14:useLocalDpi xmlns:a14="http://schemas.microsoft.com/office/drawing/2010/main" val="0"/>
              </a:ext>
            </a:extLst>
          </a:blip>
          <a:srcRect t="2797" b="3416"/>
          <a:stretch/>
        </p:blipFill>
        <p:spPr>
          <a:xfrm>
            <a:off x="6482241" y="1045188"/>
            <a:ext cx="5414923" cy="2593544"/>
          </a:xfrm>
          <a:prstGeom prst="rect">
            <a:avLst/>
          </a:prstGeom>
        </p:spPr>
        <p:style>
          <a:lnRef idx="2">
            <a:schemeClr val="accent2"/>
          </a:lnRef>
          <a:fillRef idx="1">
            <a:schemeClr val="lt1"/>
          </a:fillRef>
          <a:effectRef idx="0">
            <a:schemeClr val="accent2"/>
          </a:effectRef>
          <a:fontRef idx="minor">
            <a:schemeClr val="dk1"/>
          </a:fontRef>
        </p:style>
      </p:pic>
      <p:pic>
        <p:nvPicPr>
          <p:cNvPr id="15" name="Picture 14">
            <a:extLst>
              <a:ext uri="{FF2B5EF4-FFF2-40B4-BE49-F238E27FC236}">
                <a16:creationId xmlns:a16="http://schemas.microsoft.com/office/drawing/2014/main" id="{40B2764F-87EE-4645-B558-73FB255909D4}"/>
              </a:ext>
            </a:extLst>
          </p:cNvPr>
          <p:cNvPicPr>
            <a:picLocks/>
          </p:cNvPicPr>
          <p:nvPr/>
        </p:nvPicPr>
        <p:blipFill>
          <a:blip r:embed="rId7">
            <a:extLst>
              <a:ext uri="{28A0092B-C50C-407E-A947-70E740481C1C}">
                <a14:useLocalDpi xmlns:a14="http://schemas.microsoft.com/office/drawing/2010/main" val="0"/>
              </a:ext>
            </a:extLst>
          </a:blip>
          <a:stretch>
            <a:fillRect/>
          </a:stretch>
        </p:blipFill>
        <p:spPr>
          <a:xfrm>
            <a:off x="1141285" y="2090229"/>
            <a:ext cx="709471" cy="183274"/>
          </a:xfrm>
          <a:prstGeom prst="rect">
            <a:avLst/>
          </a:prstGeom>
        </p:spPr>
      </p:pic>
      <p:sp>
        <p:nvSpPr>
          <p:cNvPr id="16" name="TextBox 15">
            <a:extLst>
              <a:ext uri="{FF2B5EF4-FFF2-40B4-BE49-F238E27FC236}">
                <a16:creationId xmlns:a16="http://schemas.microsoft.com/office/drawing/2014/main" id="{1BC7F8D9-0736-DF41-9A4E-77B543AA50D5}"/>
              </a:ext>
            </a:extLst>
          </p:cNvPr>
          <p:cNvSpPr txBox="1"/>
          <p:nvPr/>
        </p:nvSpPr>
        <p:spPr>
          <a:xfrm>
            <a:off x="6399657" y="4185699"/>
            <a:ext cx="3098800" cy="400110"/>
          </a:xfrm>
          <a:prstGeom prst="rect">
            <a:avLst/>
          </a:prstGeom>
          <a:noFill/>
        </p:spPr>
        <p:txBody>
          <a:bodyPr wrap="square" rtlCol="0">
            <a:spAutoFit/>
          </a:bodyPr>
          <a:lstStyle/>
          <a:p>
            <a:r>
              <a:rPr lang="en-US" sz="2000" dirty="0">
                <a:solidFill>
                  <a:srgbClr val="FF0000"/>
                </a:solidFill>
              </a:rPr>
              <a:t>*Specific Cancer Syndromes </a:t>
            </a:r>
          </a:p>
        </p:txBody>
      </p:sp>
      <p:sp>
        <p:nvSpPr>
          <p:cNvPr id="2" name="Slide Number Placeholder 1">
            <a:extLst>
              <a:ext uri="{FF2B5EF4-FFF2-40B4-BE49-F238E27FC236}">
                <a16:creationId xmlns:a16="http://schemas.microsoft.com/office/drawing/2014/main" id="{8AA246C2-71AC-490B-B6A8-0DB4B35FCA0D}"/>
              </a:ext>
            </a:extLst>
          </p:cNvPr>
          <p:cNvSpPr>
            <a:spLocks noGrp="1"/>
          </p:cNvSpPr>
          <p:nvPr>
            <p:ph type="sldNum" sz="quarter" idx="12"/>
          </p:nvPr>
        </p:nvSpPr>
        <p:spPr/>
        <p:txBody>
          <a:bodyPr/>
          <a:lstStyle/>
          <a:p>
            <a:fld id="{71B7BAC7-FE87-40F6-AA24-4F4685D1B022}" type="slidenum">
              <a:rPr lang="en-US" smtClean="0"/>
              <a:t>10</a:t>
            </a:fld>
            <a:endParaRPr lang="en-US" dirty="0"/>
          </a:p>
        </p:txBody>
      </p:sp>
    </p:spTree>
    <p:extLst>
      <p:ext uri="{BB962C8B-B14F-4D97-AF65-F5344CB8AC3E}">
        <p14:creationId xmlns:p14="http://schemas.microsoft.com/office/powerpoint/2010/main" val="973525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429E71E-5C4A-4608-BC02-54F5567BAE05}"/>
              </a:ext>
            </a:extLst>
          </p:cNvPr>
          <p:cNvPicPr>
            <a:picLocks noChangeAspect="1"/>
          </p:cNvPicPr>
          <p:nvPr/>
        </p:nvPicPr>
        <p:blipFill rotWithShape="1">
          <a:blip r:embed="rId3"/>
          <a:srcRect r="51163" b="598"/>
          <a:stretch/>
        </p:blipFill>
        <p:spPr>
          <a:xfrm>
            <a:off x="11129818" y="5873934"/>
            <a:ext cx="962024" cy="964832"/>
          </a:xfrm>
          <a:prstGeom prst="rect">
            <a:avLst/>
          </a:prstGeom>
        </p:spPr>
      </p:pic>
      <p:sp>
        <p:nvSpPr>
          <p:cNvPr id="6" name="Rectangle 5">
            <a:extLst>
              <a:ext uri="{FF2B5EF4-FFF2-40B4-BE49-F238E27FC236}">
                <a16:creationId xmlns:a16="http://schemas.microsoft.com/office/drawing/2014/main" id="{614B080A-9EC7-4F12-994E-734A06C5F5ED}"/>
              </a:ext>
            </a:extLst>
          </p:cNvPr>
          <p:cNvSpPr/>
          <p:nvPr/>
        </p:nvSpPr>
        <p:spPr>
          <a:xfrm>
            <a:off x="4846782" y="6410789"/>
            <a:ext cx="6283036" cy="369332"/>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MY" dirty="0">
                <a:ln w="22225">
                  <a:solidFill>
                    <a:schemeClr val="tx2">
                      <a:lumMod val="75000"/>
                    </a:schemeClr>
                  </a:solidFill>
                  <a:prstDash val="solid"/>
                </a:ln>
                <a:solidFill>
                  <a:schemeClr val="tx2"/>
                </a:solidFill>
                <a:latin typeface="Monotype Corsiva" panose="03010101010201010101" pitchFamily="66" charset="0"/>
              </a:rPr>
              <a:t>Clinical Practice Guidelines Management of Breast Cancer (Third Edition)</a:t>
            </a:r>
            <a:endParaRPr lang="en-MY" dirty="0">
              <a:ln w="22225">
                <a:solidFill>
                  <a:schemeClr val="tx2">
                    <a:lumMod val="75000"/>
                  </a:schemeClr>
                </a:solidFill>
                <a:prstDash val="solid"/>
              </a:ln>
              <a:solidFill>
                <a:schemeClr val="tx2"/>
              </a:solidFill>
              <a:effectLst>
                <a:outerShdw dist="38100" dir="2640000" algn="bl" rotWithShape="0">
                  <a:schemeClr val="accent1"/>
                </a:outerShdw>
              </a:effectLst>
              <a:latin typeface="Monotype Corsiva" panose="03010101010201010101" pitchFamily="66" charset="0"/>
            </a:endParaRPr>
          </a:p>
        </p:txBody>
      </p:sp>
      <p:sp>
        <p:nvSpPr>
          <p:cNvPr id="4" name="Slide Number Placeholder 3">
            <a:extLst>
              <a:ext uri="{FF2B5EF4-FFF2-40B4-BE49-F238E27FC236}">
                <a16:creationId xmlns:a16="http://schemas.microsoft.com/office/drawing/2014/main" id="{268CA9CF-C45A-4436-9CC8-E8F863353664}"/>
              </a:ext>
            </a:extLst>
          </p:cNvPr>
          <p:cNvSpPr>
            <a:spLocks noGrp="1"/>
          </p:cNvSpPr>
          <p:nvPr>
            <p:ph type="sldNum" sz="quarter" idx="12"/>
          </p:nvPr>
        </p:nvSpPr>
        <p:spPr/>
        <p:txBody>
          <a:bodyPr/>
          <a:lstStyle/>
          <a:p>
            <a:fld id="{71B7BAC7-FE87-40F6-AA24-4F4685D1B022}" type="slidenum">
              <a:rPr lang="en-US" smtClean="0"/>
              <a:t>11</a:t>
            </a:fld>
            <a:endParaRPr lang="en-US" dirty="0"/>
          </a:p>
        </p:txBody>
      </p:sp>
      <p:sp>
        <p:nvSpPr>
          <p:cNvPr id="8" name="Content Placeholder 7">
            <a:extLst>
              <a:ext uri="{FF2B5EF4-FFF2-40B4-BE49-F238E27FC236}">
                <a16:creationId xmlns:a16="http://schemas.microsoft.com/office/drawing/2014/main" id="{DB612303-8919-41FF-80E2-5EBE8BBF57AD}"/>
              </a:ext>
            </a:extLst>
          </p:cNvPr>
          <p:cNvSpPr>
            <a:spLocks noGrp="1"/>
          </p:cNvSpPr>
          <p:nvPr>
            <p:ph idx="1"/>
          </p:nvPr>
        </p:nvSpPr>
        <p:spPr>
          <a:xfrm>
            <a:off x="785794" y="1422400"/>
            <a:ext cx="10568006" cy="4816659"/>
          </a:xfrm>
        </p:spPr>
        <p:txBody>
          <a:bodyPr>
            <a:normAutofit lnSpcReduction="10000"/>
          </a:bodyPr>
          <a:lstStyle/>
          <a:p>
            <a:pPr algn="just"/>
            <a:r>
              <a:rPr lang="en-US" dirty="0"/>
              <a:t>A </a:t>
            </a:r>
            <a:r>
              <a:rPr lang="en-US" b="1" dirty="0">
                <a:solidFill>
                  <a:srgbClr val="00B0F0"/>
                </a:solidFill>
              </a:rPr>
              <a:t>communication process</a:t>
            </a:r>
            <a:r>
              <a:rPr lang="en-US" dirty="0"/>
              <a:t> with the aim of helping patients understand, adapt &amp; adjust to the medical or psychosocial consequences of genetic contributions to disease. </a:t>
            </a:r>
          </a:p>
          <a:p>
            <a:pPr algn="just"/>
            <a:endParaRPr lang="en-US" dirty="0"/>
          </a:p>
          <a:p>
            <a:pPr algn="just"/>
            <a:r>
              <a:rPr lang="en-US" dirty="0"/>
              <a:t>Assess an individual’s risk of a genetic disorder, prepare individuals for genetic testing, communicate the results &amp; assist the management of the patients’ genetic disease </a:t>
            </a:r>
          </a:p>
          <a:p>
            <a:pPr algn="just"/>
            <a:endParaRPr lang="en-US" dirty="0"/>
          </a:p>
          <a:p>
            <a:pPr algn="just"/>
            <a:r>
              <a:rPr lang="en-US" dirty="0"/>
              <a:t>Preparing &amp; supporting the individuals to contact their relatives also at risk of the same disease. </a:t>
            </a:r>
          </a:p>
          <a:p>
            <a:pPr marL="0" indent="0">
              <a:buNone/>
            </a:pPr>
            <a:endParaRPr lang="en-US" dirty="0"/>
          </a:p>
          <a:p>
            <a:pPr marL="92075" indent="0">
              <a:buNone/>
            </a:pPr>
            <a:r>
              <a:rPr lang="en-MY" sz="1400" dirty="0" err="1"/>
              <a:t>Resta</a:t>
            </a:r>
            <a:r>
              <a:rPr lang="en-MY" sz="1400" dirty="0"/>
              <a:t> R, et al. A new definition of genetic </a:t>
            </a:r>
            <a:r>
              <a:rPr lang="en-MY" sz="1400" dirty="0" err="1"/>
              <a:t>counseling</a:t>
            </a:r>
            <a:r>
              <a:rPr lang="en-MY" sz="1400" dirty="0"/>
              <a:t>: National Society of Genetic </a:t>
            </a:r>
            <a:r>
              <a:rPr lang="en-MY" sz="1400" dirty="0" err="1"/>
              <a:t>Counselors’</a:t>
            </a:r>
            <a:r>
              <a:rPr lang="en-MY" sz="1400" dirty="0"/>
              <a:t> Task Force report. J Genet </a:t>
            </a:r>
            <a:r>
              <a:rPr lang="en-MY" sz="1400" dirty="0" err="1"/>
              <a:t>Couns</a:t>
            </a:r>
            <a:r>
              <a:rPr lang="en-MY" sz="1400" dirty="0"/>
              <a:t> 2006;15: 77–83</a:t>
            </a:r>
            <a:endParaRPr lang="en-US" sz="1400" dirty="0"/>
          </a:p>
          <a:p>
            <a:endParaRPr lang="en-MY" dirty="0"/>
          </a:p>
        </p:txBody>
      </p:sp>
      <p:sp>
        <p:nvSpPr>
          <p:cNvPr id="12" name="Title 1">
            <a:extLst>
              <a:ext uri="{FF2B5EF4-FFF2-40B4-BE49-F238E27FC236}">
                <a16:creationId xmlns:a16="http://schemas.microsoft.com/office/drawing/2014/main" id="{439C0F41-E50F-403B-A83A-D30BBF912550}"/>
              </a:ext>
            </a:extLst>
          </p:cNvPr>
          <p:cNvSpPr>
            <a:spLocks noGrp="1"/>
          </p:cNvSpPr>
          <p:nvPr>
            <p:ph type="title"/>
          </p:nvPr>
        </p:nvSpPr>
        <p:spPr>
          <a:xfrm>
            <a:off x="1562100" y="96837"/>
            <a:ext cx="9791700" cy="1325563"/>
          </a:xfrm>
        </p:spPr>
        <p:txBody>
          <a:bodyPr>
            <a:normAutofit/>
          </a:bodyPr>
          <a:lstStyle/>
          <a:p>
            <a:pPr algn="ctr"/>
            <a:r>
              <a:rPr lang="en-US" b="1" dirty="0">
                <a:solidFill>
                  <a:srgbClr val="CC0066"/>
                </a:solidFill>
              </a:rPr>
              <a:t>Genetic counselling</a:t>
            </a:r>
            <a:endParaRPr lang="en-MY" b="1" dirty="0">
              <a:solidFill>
                <a:srgbClr val="CC0066"/>
              </a:solidFill>
            </a:endParaRPr>
          </a:p>
        </p:txBody>
      </p:sp>
    </p:spTree>
    <p:extLst>
      <p:ext uri="{BB962C8B-B14F-4D97-AF65-F5344CB8AC3E}">
        <p14:creationId xmlns:p14="http://schemas.microsoft.com/office/powerpoint/2010/main" val="3886366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34069D6-D778-4A2C-A5C8-CE688E2480DD}"/>
              </a:ext>
            </a:extLst>
          </p:cNvPr>
          <p:cNvPicPr>
            <a:picLocks noChangeAspect="1"/>
          </p:cNvPicPr>
          <p:nvPr/>
        </p:nvPicPr>
        <p:blipFill rotWithShape="1">
          <a:blip r:embed="rId3"/>
          <a:srcRect r="51163" b="598"/>
          <a:stretch/>
        </p:blipFill>
        <p:spPr>
          <a:xfrm>
            <a:off x="11115041" y="5852503"/>
            <a:ext cx="962024" cy="964832"/>
          </a:xfrm>
          <a:prstGeom prst="rect">
            <a:avLst/>
          </a:prstGeom>
        </p:spPr>
      </p:pic>
      <p:sp>
        <p:nvSpPr>
          <p:cNvPr id="2" name="Title 1"/>
          <p:cNvSpPr>
            <a:spLocks noGrp="1"/>
          </p:cNvSpPr>
          <p:nvPr>
            <p:ph type="title"/>
          </p:nvPr>
        </p:nvSpPr>
        <p:spPr>
          <a:xfrm>
            <a:off x="0" y="753468"/>
            <a:ext cx="5985164" cy="1017607"/>
          </a:xfrm>
        </p:spPr>
        <p:txBody>
          <a:bodyPr>
            <a:normAutofit/>
          </a:bodyPr>
          <a:lstStyle/>
          <a:p>
            <a:pPr lvl="1" algn="ctr" rtl="0">
              <a:lnSpc>
                <a:spcPct val="90000"/>
              </a:lnSpc>
              <a:spcBef>
                <a:spcPct val="0"/>
              </a:spcBef>
            </a:pPr>
            <a:r>
              <a:rPr lang="en-MY" sz="3200" b="1" dirty="0">
                <a:solidFill>
                  <a:srgbClr val="00B0F0"/>
                </a:solidFill>
                <a:latin typeface="+mn-lt"/>
              </a:rPr>
              <a:t>Cancer Genetic Risk Assessment </a:t>
            </a:r>
            <a:endParaRPr lang="en-US" sz="3200" dirty="0">
              <a:latin typeface="+mn-lt"/>
            </a:endParaRPr>
          </a:p>
        </p:txBody>
      </p:sp>
      <p:sp>
        <p:nvSpPr>
          <p:cNvPr id="3" name="Content Placeholder 2"/>
          <p:cNvSpPr>
            <a:spLocks noGrp="1"/>
          </p:cNvSpPr>
          <p:nvPr>
            <p:ph idx="1"/>
          </p:nvPr>
        </p:nvSpPr>
        <p:spPr>
          <a:xfrm>
            <a:off x="401983" y="1555059"/>
            <a:ext cx="5578764" cy="2377882"/>
          </a:xfrm>
        </p:spPr>
        <p:txBody>
          <a:bodyPr>
            <a:noAutofit/>
          </a:bodyPr>
          <a:lstStyle/>
          <a:p>
            <a:pPr lvl="0"/>
            <a:r>
              <a:rPr lang="en-MY" sz="2400" b="1" dirty="0">
                <a:solidFill>
                  <a:srgbClr val="00B0F0"/>
                </a:solidFill>
              </a:rPr>
              <a:t>Personal history                              </a:t>
            </a:r>
            <a:r>
              <a:rPr lang="en-MY" sz="2400" dirty="0"/>
              <a:t>(including medical &amp; surgical history, patient’s needs &amp; concerns, risk factors)</a:t>
            </a:r>
            <a:endParaRPr lang="en-GB" sz="2400" dirty="0">
              <a:solidFill>
                <a:srgbClr val="00B0F0"/>
              </a:solidFill>
            </a:endParaRPr>
          </a:p>
          <a:p>
            <a:pPr lvl="0"/>
            <a:r>
              <a:rPr lang="en-MY" sz="2400" b="1" dirty="0">
                <a:solidFill>
                  <a:srgbClr val="00B0F0"/>
                </a:solidFill>
              </a:rPr>
              <a:t>Comprehensive Family history </a:t>
            </a:r>
            <a:r>
              <a:rPr lang="en-MY" sz="2400" dirty="0"/>
              <a:t>(minimum 1</a:t>
            </a:r>
            <a:r>
              <a:rPr lang="en-MY" sz="2400" baseline="30000" dirty="0"/>
              <a:t>st</a:t>
            </a:r>
            <a:r>
              <a:rPr lang="en-MY" sz="2400" dirty="0"/>
              <a:t> </a:t>
            </a:r>
            <a:r>
              <a:rPr lang="en-US" sz="2400" dirty="0"/>
              <a:t>-</a:t>
            </a:r>
            <a:r>
              <a:rPr lang="en-MY" sz="2400" dirty="0"/>
              <a:t> 2</a:t>
            </a:r>
            <a:r>
              <a:rPr lang="en-MY" sz="2400" baseline="30000" dirty="0"/>
              <a:t>nd</a:t>
            </a:r>
            <a:r>
              <a:rPr lang="en-MY" sz="2400" dirty="0"/>
              <a:t> &amp; 3</a:t>
            </a:r>
            <a:r>
              <a:rPr lang="en-MY" sz="2400" baseline="30000" dirty="0"/>
              <a:t>rd</a:t>
            </a:r>
            <a:r>
              <a:rPr lang="en-MY" sz="2400" dirty="0"/>
              <a:t> -degree relatives on both the maternal &amp; paternal sides)</a:t>
            </a:r>
            <a:endParaRPr lang="en-US" sz="2400" dirty="0"/>
          </a:p>
        </p:txBody>
      </p:sp>
      <p:sp>
        <p:nvSpPr>
          <p:cNvPr id="5" name="Title 1">
            <a:extLst>
              <a:ext uri="{FF2B5EF4-FFF2-40B4-BE49-F238E27FC236}">
                <a16:creationId xmlns:a16="http://schemas.microsoft.com/office/drawing/2014/main" id="{34059D4C-86F2-F845-9C79-029B3D5EC340}"/>
              </a:ext>
            </a:extLst>
          </p:cNvPr>
          <p:cNvSpPr txBox="1">
            <a:spLocks/>
          </p:cNvSpPr>
          <p:nvPr/>
        </p:nvSpPr>
        <p:spPr>
          <a:xfrm>
            <a:off x="406400" y="104173"/>
            <a:ext cx="10515600" cy="87967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rgbClr val="CC0066"/>
                </a:solidFill>
              </a:rPr>
              <a:t>The Cancer Genetic Consultation</a:t>
            </a:r>
          </a:p>
        </p:txBody>
      </p:sp>
      <p:pic>
        <p:nvPicPr>
          <p:cNvPr id="9" name="Picture 8">
            <a:extLst>
              <a:ext uri="{FF2B5EF4-FFF2-40B4-BE49-F238E27FC236}">
                <a16:creationId xmlns:a16="http://schemas.microsoft.com/office/drawing/2014/main" id="{40E3967F-C3A4-974A-85AA-141BC9444CF8}"/>
              </a:ext>
            </a:extLst>
          </p:cNvPr>
          <p:cNvPicPr>
            <a:picLocks noChangeAspect="1"/>
          </p:cNvPicPr>
          <p:nvPr/>
        </p:nvPicPr>
        <p:blipFill rotWithShape="1">
          <a:blip r:embed="rId4">
            <a:extLst>
              <a:ext uri="{28A0092B-C50C-407E-A947-70E740481C1C}">
                <a14:useLocalDpi xmlns:a14="http://schemas.microsoft.com/office/drawing/2010/main" val="0"/>
              </a:ext>
            </a:extLst>
          </a:blip>
          <a:srcRect t="1316" b="9664"/>
          <a:stretch/>
        </p:blipFill>
        <p:spPr>
          <a:xfrm>
            <a:off x="752747" y="3807101"/>
            <a:ext cx="4265199" cy="2914374"/>
          </a:xfrm>
          <a:prstGeom prst="rect">
            <a:avLst/>
          </a:prstGeom>
        </p:spPr>
      </p:pic>
      <p:sp>
        <p:nvSpPr>
          <p:cNvPr id="10" name="Content Placeholder 2">
            <a:extLst>
              <a:ext uri="{FF2B5EF4-FFF2-40B4-BE49-F238E27FC236}">
                <a16:creationId xmlns:a16="http://schemas.microsoft.com/office/drawing/2014/main" id="{D9BB0B5B-FEA7-7F43-8D3D-7DCCEBBBBD30}"/>
              </a:ext>
            </a:extLst>
          </p:cNvPr>
          <p:cNvSpPr txBox="1">
            <a:spLocks/>
          </p:cNvSpPr>
          <p:nvPr/>
        </p:nvSpPr>
        <p:spPr>
          <a:xfrm>
            <a:off x="6285865" y="1186311"/>
            <a:ext cx="5791200" cy="507417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00B0F0"/>
              </a:buClr>
              <a:buSzPct val="110000"/>
            </a:pPr>
            <a:r>
              <a:rPr lang="en-MY" dirty="0"/>
              <a:t>Advise patients that:</a:t>
            </a:r>
          </a:p>
          <a:p>
            <a:pPr marL="534988" lvl="1" indent="-266700" fontAlgn="base">
              <a:buClr>
                <a:srgbClr val="00B0F0"/>
              </a:buClr>
              <a:buSzPct val="110000"/>
              <a:buFont typeface="Wingdings" panose="05000000000000000000" pitchFamily="2" charset="2"/>
              <a:buChar char="§"/>
            </a:pPr>
            <a:r>
              <a:rPr lang="en-MY" dirty="0"/>
              <a:t>risk of being a carrier increases with </a:t>
            </a:r>
          </a:p>
          <a:p>
            <a:pPr marL="720725" lvl="2" indent="-185738" fontAlgn="base">
              <a:buClr>
                <a:srgbClr val="00B0F0"/>
              </a:buClr>
              <a:buSzPct val="110000"/>
              <a:buFont typeface="Calibri" panose="020F0502020204030204" pitchFamily="34" charset="0"/>
              <a:buChar char="-"/>
            </a:pPr>
            <a:r>
              <a:rPr lang="en-MY" dirty="0"/>
              <a:t>increasing number of affected relatives</a:t>
            </a:r>
          </a:p>
          <a:p>
            <a:pPr marL="720725" lvl="2" indent="-185738" fontAlgn="base">
              <a:buClr>
                <a:srgbClr val="00B0F0"/>
              </a:buClr>
              <a:buSzPct val="110000"/>
              <a:buFont typeface="Calibri" panose="020F0502020204030204" pitchFamily="34" charset="0"/>
              <a:buChar char="-"/>
            </a:pPr>
            <a:r>
              <a:rPr lang="en-MY" dirty="0"/>
              <a:t>the closeness of the relationship &amp;</a:t>
            </a:r>
          </a:p>
          <a:p>
            <a:pPr marL="720725" lvl="2" indent="-185738" fontAlgn="base">
              <a:buClr>
                <a:srgbClr val="00B0F0"/>
              </a:buClr>
              <a:buSzPct val="110000"/>
              <a:buFont typeface="Calibri" panose="020F0502020204030204" pitchFamily="34" charset="0"/>
              <a:buChar char="-"/>
            </a:pPr>
            <a:r>
              <a:rPr lang="en-MY" dirty="0"/>
              <a:t>the age at which the affected relative was diagnosed</a:t>
            </a:r>
          </a:p>
          <a:p>
            <a:pPr lvl="1" fontAlgn="base">
              <a:buClr>
                <a:srgbClr val="00B0F0"/>
              </a:buClr>
              <a:buSzPct val="110000"/>
            </a:pPr>
            <a:endParaRPr lang="en-GB" sz="1200" dirty="0"/>
          </a:p>
          <a:p>
            <a:pPr marL="534988" lvl="1" indent="-266700" fontAlgn="base">
              <a:buClr>
                <a:srgbClr val="00B0F0"/>
              </a:buClr>
              <a:buSzPct val="110000"/>
            </a:pPr>
            <a:r>
              <a:rPr lang="en-MY" dirty="0"/>
              <a:t>maternal &amp; paternal family history should be considered independently (unless parents consanguineous)  </a:t>
            </a:r>
          </a:p>
          <a:p>
            <a:pPr marL="457200" lvl="1" indent="0" fontAlgn="base">
              <a:buClr>
                <a:srgbClr val="00B0F0"/>
              </a:buClr>
              <a:buSzPct val="110000"/>
              <a:buNone/>
            </a:pPr>
            <a:endParaRPr lang="en-GB" sz="1200" dirty="0"/>
          </a:p>
          <a:p>
            <a:pPr marL="534988" lvl="1" indent="-266700" fontAlgn="base">
              <a:buClr>
                <a:srgbClr val="00B0F0"/>
              </a:buClr>
              <a:buSzPct val="110000"/>
            </a:pPr>
            <a:r>
              <a:rPr lang="en-MY" dirty="0"/>
              <a:t>risk assessment is a dynamic process &amp; can change if additional relatives are diagnosed with cancer</a:t>
            </a:r>
            <a:endParaRPr lang="en-GB" dirty="0"/>
          </a:p>
        </p:txBody>
      </p:sp>
      <p:sp>
        <p:nvSpPr>
          <p:cNvPr id="4" name="Slide Number Placeholder 3">
            <a:extLst>
              <a:ext uri="{FF2B5EF4-FFF2-40B4-BE49-F238E27FC236}">
                <a16:creationId xmlns:a16="http://schemas.microsoft.com/office/drawing/2014/main" id="{5AD41FAA-7433-409F-A5A9-8F84FE69EE99}"/>
              </a:ext>
            </a:extLst>
          </p:cNvPr>
          <p:cNvSpPr>
            <a:spLocks noGrp="1"/>
          </p:cNvSpPr>
          <p:nvPr>
            <p:ph type="sldNum" sz="quarter" idx="12"/>
          </p:nvPr>
        </p:nvSpPr>
        <p:spPr/>
        <p:txBody>
          <a:bodyPr/>
          <a:lstStyle/>
          <a:p>
            <a:fld id="{71B7BAC7-FE87-40F6-AA24-4F4685D1B022}" type="slidenum">
              <a:rPr lang="en-US" smtClean="0"/>
              <a:t>12</a:t>
            </a:fld>
            <a:endParaRPr lang="en-US"/>
          </a:p>
        </p:txBody>
      </p:sp>
      <p:sp>
        <p:nvSpPr>
          <p:cNvPr id="11" name="Rectangle 10">
            <a:extLst>
              <a:ext uri="{FF2B5EF4-FFF2-40B4-BE49-F238E27FC236}">
                <a16:creationId xmlns:a16="http://schemas.microsoft.com/office/drawing/2014/main" id="{549619A3-17C7-48D7-A948-0A02A6DCD486}"/>
              </a:ext>
            </a:extLst>
          </p:cNvPr>
          <p:cNvSpPr/>
          <p:nvPr/>
        </p:nvSpPr>
        <p:spPr>
          <a:xfrm>
            <a:off x="5218938" y="6156295"/>
            <a:ext cx="6283036" cy="369332"/>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MY" dirty="0">
                <a:ln w="22225">
                  <a:solidFill>
                    <a:schemeClr val="tx2">
                      <a:lumMod val="75000"/>
                    </a:schemeClr>
                  </a:solidFill>
                  <a:prstDash val="solid"/>
                </a:ln>
                <a:solidFill>
                  <a:schemeClr val="tx2"/>
                </a:solidFill>
                <a:latin typeface="Monotype Corsiva" panose="03010101010201010101" pitchFamily="66" charset="0"/>
              </a:rPr>
              <a:t>Clinical Practice Guidelines Management of Breast Cancer (Third Edition)</a:t>
            </a:r>
            <a:endParaRPr lang="en-MY" dirty="0">
              <a:ln w="22225">
                <a:solidFill>
                  <a:schemeClr val="tx2">
                    <a:lumMod val="75000"/>
                  </a:schemeClr>
                </a:solidFill>
                <a:prstDash val="solid"/>
              </a:ln>
              <a:solidFill>
                <a:schemeClr val="tx2"/>
              </a:solidFill>
              <a:effectLst>
                <a:outerShdw dist="38100" dir="2640000" algn="bl" rotWithShape="0">
                  <a:schemeClr val="accent1"/>
                </a:outerShdw>
              </a:effectLst>
              <a:latin typeface="Monotype Corsiva" panose="03010101010201010101" pitchFamily="66" charset="0"/>
            </a:endParaRPr>
          </a:p>
        </p:txBody>
      </p:sp>
    </p:spTree>
    <p:extLst>
      <p:ext uri="{BB962C8B-B14F-4D97-AF65-F5344CB8AC3E}">
        <p14:creationId xmlns:p14="http://schemas.microsoft.com/office/powerpoint/2010/main" val="2384748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34059D4C-86F2-F845-9C79-029B3D5EC340}"/>
              </a:ext>
            </a:extLst>
          </p:cNvPr>
          <p:cNvSpPr txBox="1">
            <a:spLocks/>
          </p:cNvSpPr>
          <p:nvPr/>
        </p:nvSpPr>
        <p:spPr>
          <a:xfrm>
            <a:off x="406400" y="104173"/>
            <a:ext cx="10515600" cy="87967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rgbClr val="CC0066"/>
                </a:solidFill>
              </a:rPr>
              <a:t>The Cancer Genetic Consultatio</a:t>
            </a:r>
            <a:r>
              <a:rPr lang="en-US" sz="2000" b="1" dirty="0">
                <a:solidFill>
                  <a:srgbClr val="CC0066"/>
                </a:solidFill>
              </a:rPr>
              <a:t>-2</a:t>
            </a:r>
          </a:p>
        </p:txBody>
      </p:sp>
      <p:sp>
        <p:nvSpPr>
          <p:cNvPr id="7" name="Content Placeholder 2">
            <a:extLst>
              <a:ext uri="{FF2B5EF4-FFF2-40B4-BE49-F238E27FC236}">
                <a16:creationId xmlns:a16="http://schemas.microsoft.com/office/drawing/2014/main" id="{AA0C6B64-73DD-1E47-9887-A751104C75E6}"/>
              </a:ext>
            </a:extLst>
          </p:cNvPr>
          <p:cNvSpPr txBox="1">
            <a:spLocks/>
          </p:cNvSpPr>
          <p:nvPr/>
        </p:nvSpPr>
        <p:spPr>
          <a:xfrm>
            <a:off x="997527" y="1121735"/>
            <a:ext cx="5098473" cy="51867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MY" b="1" dirty="0">
                <a:solidFill>
                  <a:srgbClr val="00B0F0"/>
                </a:solidFill>
              </a:rPr>
              <a:t>Assess </a:t>
            </a:r>
            <a:r>
              <a:rPr lang="en-MY" dirty="0">
                <a:solidFill>
                  <a:srgbClr val="00B0F0"/>
                </a:solidFill>
              </a:rPr>
              <a:t>&amp;</a:t>
            </a:r>
            <a:r>
              <a:rPr lang="en-MY" b="1" dirty="0">
                <a:solidFill>
                  <a:srgbClr val="00B0F0"/>
                </a:solidFill>
              </a:rPr>
              <a:t> identify at-risk </a:t>
            </a:r>
            <a:r>
              <a:rPr lang="en-MY" dirty="0">
                <a:solidFill>
                  <a:srgbClr val="00B0F0"/>
                </a:solidFill>
              </a:rPr>
              <a:t>individuals</a:t>
            </a:r>
            <a:endParaRPr lang="en-MY" b="1" dirty="0">
              <a:solidFill>
                <a:srgbClr val="00B0F0"/>
              </a:solidFill>
            </a:endParaRPr>
          </a:p>
          <a:p>
            <a:r>
              <a:rPr lang="en-MY" b="1" dirty="0">
                <a:solidFill>
                  <a:srgbClr val="00B0F0"/>
                </a:solidFill>
              </a:rPr>
              <a:t>Provide genetic counselling &amp; information</a:t>
            </a:r>
          </a:p>
          <a:p>
            <a:pPr marL="534988" lvl="1" indent="-266700">
              <a:buFont typeface="Wingdings" panose="05000000000000000000" pitchFamily="2" charset="2"/>
              <a:buChar char="§"/>
            </a:pPr>
            <a:r>
              <a:rPr lang="en-MY" dirty="0"/>
              <a:t>Mode of inheritance</a:t>
            </a:r>
          </a:p>
          <a:p>
            <a:pPr marL="534988" lvl="1" indent="-266700">
              <a:buFont typeface="Wingdings" panose="05000000000000000000" pitchFamily="2" charset="2"/>
              <a:buChar char="§"/>
            </a:pPr>
            <a:r>
              <a:rPr lang="en-MY" dirty="0"/>
              <a:t>Identify at-risk family members</a:t>
            </a:r>
            <a:endParaRPr lang="en-GB" dirty="0">
              <a:solidFill>
                <a:srgbClr val="00B0F0"/>
              </a:solidFill>
            </a:endParaRPr>
          </a:p>
          <a:p>
            <a:r>
              <a:rPr lang="en-MY" b="1" dirty="0">
                <a:solidFill>
                  <a:srgbClr val="00B0F0"/>
                </a:solidFill>
              </a:rPr>
              <a:t>Discuss genetic testing &amp; its implications</a:t>
            </a:r>
          </a:p>
          <a:p>
            <a:pPr marL="534988" lvl="1" indent="-266700">
              <a:buFont typeface="Wingdings" panose="05000000000000000000" pitchFamily="2" charset="2"/>
              <a:buChar char="§"/>
            </a:pPr>
            <a:r>
              <a:rPr lang="en-MY" dirty="0"/>
              <a:t>Pre- &amp; post test counselling</a:t>
            </a:r>
          </a:p>
          <a:p>
            <a:pPr marL="534988" lvl="1" indent="-266700">
              <a:buFont typeface="Wingdings" panose="05000000000000000000" pitchFamily="2" charset="2"/>
              <a:buChar char="§"/>
            </a:pPr>
            <a:r>
              <a:rPr lang="en-MY" dirty="0"/>
              <a:t>Informed consent</a:t>
            </a:r>
          </a:p>
          <a:p>
            <a:pPr marL="534988" lvl="1" indent="-266700">
              <a:buFont typeface="Wingdings" panose="05000000000000000000" pitchFamily="2" charset="2"/>
              <a:buChar char="§"/>
            </a:pPr>
            <a:r>
              <a:rPr lang="en-MY" dirty="0"/>
              <a:t>Disclose results</a:t>
            </a:r>
          </a:p>
          <a:p>
            <a:r>
              <a:rPr lang="en-MY" b="1" dirty="0">
                <a:solidFill>
                  <a:srgbClr val="00B0F0"/>
                </a:solidFill>
              </a:rPr>
              <a:t>Provide support &amp; follow-up </a:t>
            </a:r>
            <a:endParaRPr lang="en-US" b="1" dirty="0"/>
          </a:p>
        </p:txBody>
      </p:sp>
      <p:pic>
        <p:nvPicPr>
          <p:cNvPr id="8" name="Content Placeholder 3">
            <a:extLst>
              <a:ext uri="{FF2B5EF4-FFF2-40B4-BE49-F238E27FC236}">
                <a16:creationId xmlns:a16="http://schemas.microsoft.com/office/drawing/2014/main" id="{579FE715-A9E6-B14B-91CD-EF4F5C7568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1235809"/>
            <a:ext cx="5779477" cy="4106117"/>
          </a:xfrm>
          <a:prstGeom prst="rect">
            <a:avLst/>
          </a:prstGeom>
        </p:spPr>
        <p:style>
          <a:lnRef idx="2">
            <a:schemeClr val="accent2"/>
          </a:lnRef>
          <a:fillRef idx="1">
            <a:schemeClr val="lt1"/>
          </a:fillRef>
          <a:effectRef idx="0">
            <a:schemeClr val="accent2"/>
          </a:effectRef>
          <a:fontRef idx="minor">
            <a:schemeClr val="dk1"/>
          </a:fontRef>
        </p:style>
      </p:pic>
      <p:pic>
        <p:nvPicPr>
          <p:cNvPr id="6" name="Picture 5">
            <a:extLst>
              <a:ext uri="{FF2B5EF4-FFF2-40B4-BE49-F238E27FC236}">
                <a16:creationId xmlns:a16="http://schemas.microsoft.com/office/drawing/2014/main" id="{9F7B83BD-6E39-44A9-9891-DB9A6EDBA6A4}"/>
              </a:ext>
            </a:extLst>
          </p:cNvPr>
          <p:cNvPicPr>
            <a:picLocks noChangeAspect="1"/>
          </p:cNvPicPr>
          <p:nvPr/>
        </p:nvPicPr>
        <p:blipFill rotWithShape="1">
          <a:blip r:embed="rId4"/>
          <a:srcRect r="51163" b="598"/>
          <a:stretch/>
        </p:blipFill>
        <p:spPr>
          <a:xfrm>
            <a:off x="11115041" y="5852503"/>
            <a:ext cx="962024" cy="964832"/>
          </a:xfrm>
          <a:prstGeom prst="rect">
            <a:avLst/>
          </a:prstGeom>
        </p:spPr>
      </p:pic>
      <p:sp>
        <p:nvSpPr>
          <p:cNvPr id="9" name="Rectangle 8">
            <a:extLst>
              <a:ext uri="{FF2B5EF4-FFF2-40B4-BE49-F238E27FC236}">
                <a16:creationId xmlns:a16="http://schemas.microsoft.com/office/drawing/2014/main" id="{E8F22866-F401-4711-A929-BC9DBFF1A738}"/>
              </a:ext>
            </a:extLst>
          </p:cNvPr>
          <p:cNvSpPr/>
          <p:nvPr/>
        </p:nvSpPr>
        <p:spPr>
          <a:xfrm>
            <a:off x="4832005" y="6222492"/>
            <a:ext cx="6283036" cy="369332"/>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MY" dirty="0">
                <a:ln w="22225">
                  <a:solidFill>
                    <a:schemeClr val="tx2">
                      <a:lumMod val="75000"/>
                    </a:schemeClr>
                  </a:solidFill>
                  <a:prstDash val="solid"/>
                </a:ln>
                <a:solidFill>
                  <a:schemeClr val="tx2"/>
                </a:solidFill>
                <a:latin typeface="Monotype Corsiva" panose="03010101010201010101" pitchFamily="66" charset="0"/>
              </a:rPr>
              <a:t>Clinical Practice Guidelines Management of Breast Cancer (Third Edition)</a:t>
            </a:r>
            <a:endParaRPr lang="en-MY" dirty="0">
              <a:ln w="22225">
                <a:solidFill>
                  <a:schemeClr val="tx2">
                    <a:lumMod val="75000"/>
                  </a:schemeClr>
                </a:solidFill>
                <a:prstDash val="solid"/>
              </a:ln>
              <a:solidFill>
                <a:schemeClr val="tx2"/>
              </a:solidFill>
              <a:effectLst>
                <a:outerShdw dist="38100" dir="2640000" algn="bl" rotWithShape="0">
                  <a:schemeClr val="accent1"/>
                </a:outerShdw>
              </a:effectLst>
              <a:latin typeface="Monotype Corsiva" panose="03010101010201010101" pitchFamily="66" charset="0"/>
            </a:endParaRPr>
          </a:p>
        </p:txBody>
      </p:sp>
      <p:sp>
        <p:nvSpPr>
          <p:cNvPr id="2" name="Slide Number Placeholder 1">
            <a:extLst>
              <a:ext uri="{FF2B5EF4-FFF2-40B4-BE49-F238E27FC236}">
                <a16:creationId xmlns:a16="http://schemas.microsoft.com/office/drawing/2014/main" id="{D65F4BCC-AD2B-4E54-852C-F20BEE31D408}"/>
              </a:ext>
            </a:extLst>
          </p:cNvPr>
          <p:cNvSpPr>
            <a:spLocks noGrp="1"/>
          </p:cNvSpPr>
          <p:nvPr>
            <p:ph type="sldNum" sz="quarter" idx="12"/>
          </p:nvPr>
        </p:nvSpPr>
        <p:spPr/>
        <p:txBody>
          <a:bodyPr/>
          <a:lstStyle/>
          <a:p>
            <a:fld id="{71B7BAC7-FE87-40F6-AA24-4F4685D1B022}" type="slidenum">
              <a:rPr lang="en-US" smtClean="0"/>
              <a:t>13</a:t>
            </a:fld>
            <a:endParaRPr lang="en-US"/>
          </a:p>
        </p:txBody>
      </p:sp>
    </p:spTree>
    <p:extLst>
      <p:ext uri="{BB962C8B-B14F-4D97-AF65-F5344CB8AC3E}">
        <p14:creationId xmlns:p14="http://schemas.microsoft.com/office/powerpoint/2010/main" val="2094340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30FD5B8-F519-4864-835B-605772D3922C}"/>
              </a:ext>
            </a:extLst>
          </p:cNvPr>
          <p:cNvPicPr>
            <a:picLocks noChangeAspect="1"/>
          </p:cNvPicPr>
          <p:nvPr/>
        </p:nvPicPr>
        <p:blipFill rotWithShape="1">
          <a:blip r:embed="rId2"/>
          <a:srcRect r="51163" b="598"/>
          <a:stretch/>
        </p:blipFill>
        <p:spPr>
          <a:xfrm>
            <a:off x="11115041" y="5852503"/>
            <a:ext cx="962024" cy="964832"/>
          </a:xfrm>
          <a:prstGeom prst="rect">
            <a:avLst/>
          </a:prstGeom>
        </p:spPr>
      </p:pic>
      <p:sp>
        <p:nvSpPr>
          <p:cNvPr id="2" name="Slide Number Placeholder 1">
            <a:extLst>
              <a:ext uri="{FF2B5EF4-FFF2-40B4-BE49-F238E27FC236}">
                <a16:creationId xmlns:a16="http://schemas.microsoft.com/office/drawing/2014/main" id="{AF84F5CA-7D76-4E35-B694-43A5C8D3A2A7}"/>
              </a:ext>
            </a:extLst>
          </p:cNvPr>
          <p:cNvSpPr>
            <a:spLocks noGrp="1"/>
          </p:cNvSpPr>
          <p:nvPr>
            <p:ph type="sldNum" sz="quarter" idx="12"/>
          </p:nvPr>
        </p:nvSpPr>
        <p:spPr/>
        <p:txBody>
          <a:bodyPr/>
          <a:lstStyle/>
          <a:p>
            <a:fld id="{71B7BAC7-FE87-40F6-AA24-4F4685D1B022}" type="slidenum">
              <a:rPr lang="en-US" smtClean="0"/>
              <a:t>14</a:t>
            </a:fld>
            <a:endParaRPr lang="en-US"/>
          </a:p>
        </p:txBody>
      </p:sp>
      <p:sp>
        <p:nvSpPr>
          <p:cNvPr id="6" name="Title 1">
            <a:extLst>
              <a:ext uri="{FF2B5EF4-FFF2-40B4-BE49-F238E27FC236}">
                <a16:creationId xmlns:a16="http://schemas.microsoft.com/office/drawing/2014/main" id="{F791E626-0240-423A-9545-56B95DBBF65A}"/>
              </a:ext>
            </a:extLst>
          </p:cNvPr>
          <p:cNvSpPr>
            <a:spLocks noGrp="1"/>
          </p:cNvSpPr>
          <p:nvPr>
            <p:ph type="title"/>
          </p:nvPr>
        </p:nvSpPr>
        <p:spPr>
          <a:xfrm>
            <a:off x="369455" y="32623"/>
            <a:ext cx="11286836" cy="789415"/>
          </a:xfrm>
        </p:spPr>
        <p:txBody>
          <a:bodyPr>
            <a:normAutofit/>
          </a:bodyPr>
          <a:lstStyle/>
          <a:p>
            <a:pPr algn="ctr"/>
            <a:r>
              <a:rPr lang="en-US" sz="3600" b="1" dirty="0">
                <a:solidFill>
                  <a:srgbClr val="CC0066"/>
                </a:solidFill>
              </a:rPr>
              <a:t>Risk </a:t>
            </a:r>
            <a:r>
              <a:rPr lang="en-US" sz="3600" b="1" dirty="0" err="1">
                <a:solidFill>
                  <a:srgbClr val="CC0066"/>
                </a:solidFill>
              </a:rPr>
              <a:t>categorisation</a:t>
            </a:r>
            <a:r>
              <a:rPr lang="en-US" sz="3600" b="1" dirty="0">
                <a:solidFill>
                  <a:srgbClr val="CC0066"/>
                </a:solidFill>
              </a:rPr>
              <a:t> based on family history (alone)</a:t>
            </a:r>
          </a:p>
        </p:txBody>
      </p:sp>
      <p:sp>
        <p:nvSpPr>
          <p:cNvPr id="8" name="Rectangle 7">
            <a:extLst>
              <a:ext uri="{FF2B5EF4-FFF2-40B4-BE49-F238E27FC236}">
                <a16:creationId xmlns:a16="http://schemas.microsoft.com/office/drawing/2014/main" id="{963C7241-4CD4-46EF-A468-2686731AB676}"/>
              </a:ext>
            </a:extLst>
          </p:cNvPr>
          <p:cNvSpPr/>
          <p:nvPr/>
        </p:nvSpPr>
        <p:spPr>
          <a:xfrm>
            <a:off x="4832005" y="6282383"/>
            <a:ext cx="6283036" cy="369332"/>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MY" dirty="0">
                <a:ln w="22225">
                  <a:solidFill>
                    <a:schemeClr val="tx2">
                      <a:lumMod val="75000"/>
                    </a:schemeClr>
                  </a:solidFill>
                  <a:prstDash val="solid"/>
                </a:ln>
                <a:solidFill>
                  <a:schemeClr val="tx2"/>
                </a:solidFill>
                <a:latin typeface="Monotype Corsiva" panose="03010101010201010101" pitchFamily="66" charset="0"/>
              </a:rPr>
              <a:t>Clinical Practice Guidelines Management of Breast Cancer (Third Edition)</a:t>
            </a:r>
            <a:endParaRPr lang="en-MY" dirty="0">
              <a:ln w="22225">
                <a:solidFill>
                  <a:schemeClr val="tx2">
                    <a:lumMod val="75000"/>
                  </a:schemeClr>
                </a:solidFill>
                <a:prstDash val="solid"/>
              </a:ln>
              <a:solidFill>
                <a:schemeClr val="tx2"/>
              </a:solidFill>
              <a:effectLst>
                <a:outerShdw dist="38100" dir="2640000" algn="bl" rotWithShape="0">
                  <a:schemeClr val="accent1"/>
                </a:outerShdw>
              </a:effectLst>
              <a:latin typeface="Monotype Corsiva" panose="03010101010201010101" pitchFamily="66" charset="0"/>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rot="5400000">
            <a:off x="2867060" y="-852667"/>
            <a:ext cx="5850011" cy="9199422"/>
          </a:xfrm>
        </p:spPr>
        <p:style>
          <a:lnRef idx="2">
            <a:schemeClr val="accent2"/>
          </a:lnRef>
          <a:fillRef idx="1">
            <a:schemeClr val="lt1"/>
          </a:fillRef>
          <a:effectRef idx="0">
            <a:schemeClr val="accent2"/>
          </a:effectRef>
          <a:fontRef idx="minor">
            <a:schemeClr val="dk1"/>
          </a:fontRef>
        </p:style>
      </p:pic>
    </p:spTree>
    <p:extLst>
      <p:ext uri="{BB962C8B-B14F-4D97-AF65-F5344CB8AC3E}">
        <p14:creationId xmlns:p14="http://schemas.microsoft.com/office/powerpoint/2010/main" val="3149329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2774F49-E19E-44D0-9E69-490CF235BE81}"/>
              </a:ext>
            </a:extLst>
          </p:cNvPr>
          <p:cNvPicPr>
            <a:picLocks noChangeAspect="1"/>
          </p:cNvPicPr>
          <p:nvPr/>
        </p:nvPicPr>
        <p:blipFill rotWithShape="1">
          <a:blip r:embed="rId3"/>
          <a:srcRect r="51163" b="598"/>
          <a:stretch/>
        </p:blipFill>
        <p:spPr>
          <a:xfrm>
            <a:off x="11115041" y="5852503"/>
            <a:ext cx="962024" cy="964832"/>
          </a:xfrm>
          <a:prstGeom prst="rect">
            <a:avLst/>
          </a:prstGeom>
        </p:spPr>
      </p:pic>
      <p:sp>
        <p:nvSpPr>
          <p:cNvPr id="2" name="Title 1"/>
          <p:cNvSpPr>
            <a:spLocks noGrp="1"/>
          </p:cNvSpPr>
          <p:nvPr>
            <p:ph type="title"/>
          </p:nvPr>
        </p:nvSpPr>
        <p:spPr>
          <a:xfrm>
            <a:off x="40710" y="-69919"/>
            <a:ext cx="11546711" cy="999264"/>
          </a:xfrm>
        </p:spPr>
        <p:txBody>
          <a:bodyPr>
            <a:normAutofit/>
          </a:bodyPr>
          <a:lstStyle/>
          <a:p>
            <a:pPr algn="ctr"/>
            <a:r>
              <a:rPr lang="en-US" sz="3600" b="1" dirty="0">
                <a:solidFill>
                  <a:srgbClr val="CC0066"/>
                </a:solidFill>
              </a:rPr>
              <a:t>Clinical Prediction Models: Risk Assessment Tools</a:t>
            </a:r>
          </a:p>
        </p:txBody>
      </p:sp>
      <p:sp>
        <p:nvSpPr>
          <p:cNvPr id="3" name="Content Placeholder 2"/>
          <p:cNvSpPr>
            <a:spLocks noGrp="1"/>
          </p:cNvSpPr>
          <p:nvPr>
            <p:ph idx="1"/>
          </p:nvPr>
        </p:nvSpPr>
        <p:spPr>
          <a:xfrm>
            <a:off x="322644" y="805073"/>
            <a:ext cx="7894870" cy="5532437"/>
          </a:xfrm>
        </p:spPr>
        <p:txBody>
          <a:bodyPr>
            <a:normAutofit/>
          </a:bodyPr>
          <a:lstStyle/>
          <a:p>
            <a:r>
              <a:rPr lang="en-MY" sz="2000" dirty="0"/>
              <a:t>In women of European descent, a number of risk assessment tools [e.g. Breast and Ovarian Analysis of Disease Incidence and Carrier Estimation Algorithm (BOADICEA), Gail, </a:t>
            </a:r>
            <a:r>
              <a:rPr lang="en-MY" sz="2000" dirty="0" err="1"/>
              <a:t>Tyrer</a:t>
            </a:r>
            <a:r>
              <a:rPr lang="en-MY" sz="2000" dirty="0"/>
              <a:t> </a:t>
            </a:r>
            <a:r>
              <a:rPr lang="en-MY" sz="2000" dirty="0" err="1"/>
              <a:t>Cuzick</a:t>
            </a:r>
            <a:r>
              <a:rPr lang="en-MY" sz="2000" dirty="0"/>
              <a:t>] have been built using predominantly lifestyle factors &amp; family history of cancers in order to estimate an individual woman’s risk of breast cancer. </a:t>
            </a:r>
          </a:p>
          <a:p>
            <a:endParaRPr lang="en-MY" sz="2000" dirty="0"/>
          </a:p>
          <a:p>
            <a:r>
              <a:rPr lang="en-MY" sz="2000" dirty="0"/>
              <a:t>NICE recommends unaffected women aged 35 years &amp; older &amp; with no physical symptoms of breast cancer may be stratified into 4 categories using BOADICEA risk assessment tool for the purpose of screening recommendations:</a:t>
            </a:r>
            <a:endParaRPr lang="en-GB" sz="2000" dirty="0"/>
          </a:p>
          <a:p>
            <a:pPr marL="534988" lvl="1" indent="-266700">
              <a:buFont typeface="Wingdings" panose="05000000000000000000" pitchFamily="2" charset="2"/>
              <a:buChar char="§"/>
            </a:pPr>
            <a:r>
              <a:rPr lang="en-MY" sz="1800" dirty="0"/>
              <a:t>average risk (&lt;17% lifetime risk)</a:t>
            </a:r>
            <a:endParaRPr lang="en-GB" sz="1800" dirty="0"/>
          </a:p>
          <a:p>
            <a:pPr marL="534988" lvl="1" indent="-266700">
              <a:buFont typeface="Wingdings" panose="05000000000000000000" pitchFamily="2" charset="2"/>
              <a:buChar char="§"/>
            </a:pPr>
            <a:r>
              <a:rPr lang="en-MY" sz="1800" dirty="0"/>
              <a:t>moderate risk (&gt;17% but &lt;30% lifetime risk)</a:t>
            </a:r>
            <a:endParaRPr lang="en-GB" sz="1800" dirty="0"/>
          </a:p>
          <a:p>
            <a:pPr marL="534988" lvl="1" indent="-266700">
              <a:buFont typeface="Wingdings" panose="05000000000000000000" pitchFamily="2" charset="2"/>
              <a:buChar char="§"/>
            </a:pPr>
            <a:r>
              <a:rPr lang="en-MY" sz="1800" dirty="0"/>
              <a:t>high risk (&gt;30% lifetime risk but no known genetic variant)</a:t>
            </a:r>
            <a:endParaRPr lang="en-GB" sz="1800" dirty="0"/>
          </a:p>
          <a:p>
            <a:pPr marL="534988" lvl="1" indent="-266700">
              <a:buFont typeface="Wingdings" panose="05000000000000000000" pitchFamily="2" charset="2"/>
              <a:buChar char="§"/>
            </a:pPr>
            <a:r>
              <a:rPr lang="en-MY" sz="1800" dirty="0"/>
              <a:t>high risk carriers of pathogenic/likely pathogenic variants</a:t>
            </a:r>
            <a:endParaRPr lang="en-GB" sz="1800" dirty="0"/>
          </a:p>
          <a:p>
            <a:r>
              <a:rPr lang="en-MY" sz="2000" dirty="0"/>
              <a:t>But generally overestimate risk in the Asian population &amp; ongoing efforts seek to improve risk assessment for the Asian population by including genetic factors and/or mammographic density (calibration efforts expected to report by end 2021).</a:t>
            </a:r>
            <a:endParaRPr lang="en-GB" sz="2000" dirty="0"/>
          </a:p>
          <a:p>
            <a:endParaRPr lang="en-US" dirty="0"/>
          </a:p>
        </p:txBody>
      </p:sp>
      <p:pic>
        <p:nvPicPr>
          <p:cNvPr id="4" name="Content Placeholder 3">
            <a:extLst>
              <a:ext uri="{FF2B5EF4-FFF2-40B4-BE49-F238E27FC236}">
                <a16:creationId xmlns:a16="http://schemas.microsoft.com/office/drawing/2014/main" id="{C3BAA3F8-4B87-7D48-B8FA-12CB50FD83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30542" y="857565"/>
            <a:ext cx="3025783" cy="2569141"/>
          </a:xfrm>
          <a:prstGeom prst="rect">
            <a:avLst/>
          </a:prstGeom>
        </p:spPr>
        <p:style>
          <a:lnRef idx="2">
            <a:schemeClr val="accent2"/>
          </a:lnRef>
          <a:fillRef idx="1">
            <a:schemeClr val="lt1"/>
          </a:fillRef>
          <a:effectRef idx="0">
            <a:schemeClr val="accent2"/>
          </a:effectRef>
          <a:fontRef idx="minor">
            <a:schemeClr val="dk1"/>
          </a:fontRef>
        </p:style>
      </p:pic>
      <p:pic>
        <p:nvPicPr>
          <p:cNvPr id="6" name="Picture 5">
            <a:extLst>
              <a:ext uri="{FF2B5EF4-FFF2-40B4-BE49-F238E27FC236}">
                <a16:creationId xmlns:a16="http://schemas.microsoft.com/office/drawing/2014/main" id="{739389E6-1FE7-E740-A4BB-38E85F9F94A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17514" y="3575638"/>
            <a:ext cx="3338811" cy="2853433"/>
          </a:xfrm>
          <a:prstGeom prst="rect">
            <a:avLst/>
          </a:prstGeom>
        </p:spPr>
        <p:style>
          <a:lnRef idx="2">
            <a:schemeClr val="accent2"/>
          </a:lnRef>
          <a:fillRef idx="1">
            <a:schemeClr val="lt1"/>
          </a:fillRef>
          <a:effectRef idx="0">
            <a:schemeClr val="accent2"/>
          </a:effectRef>
          <a:fontRef idx="minor">
            <a:schemeClr val="dk1"/>
          </a:fontRef>
        </p:style>
      </p:pic>
      <p:sp>
        <p:nvSpPr>
          <p:cNvPr id="5" name="Slide Number Placeholder 4">
            <a:extLst>
              <a:ext uri="{FF2B5EF4-FFF2-40B4-BE49-F238E27FC236}">
                <a16:creationId xmlns:a16="http://schemas.microsoft.com/office/drawing/2014/main" id="{39E00240-BA41-4388-9D20-C8A6EF9BC6D1}"/>
              </a:ext>
            </a:extLst>
          </p:cNvPr>
          <p:cNvSpPr>
            <a:spLocks noGrp="1"/>
          </p:cNvSpPr>
          <p:nvPr>
            <p:ph type="sldNum" sz="quarter" idx="12"/>
          </p:nvPr>
        </p:nvSpPr>
        <p:spPr/>
        <p:txBody>
          <a:bodyPr/>
          <a:lstStyle/>
          <a:p>
            <a:fld id="{71B7BAC7-FE87-40F6-AA24-4F4685D1B022}" type="slidenum">
              <a:rPr lang="en-US" smtClean="0"/>
              <a:t>15</a:t>
            </a:fld>
            <a:endParaRPr lang="en-US"/>
          </a:p>
        </p:txBody>
      </p:sp>
      <p:sp>
        <p:nvSpPr>
          <p:cNvPr id="8" name="Rectangle 7">
            <a:extLst>
              <a:ext uri="{FF2B5EF4-FFF2-40B4-BE49-F238E27FC236}">
                <a16:creationId xmlns:a16="http://schemas.microsoft.com/office/drawing/2014/main" id="{76705DF9-4D27-41FB-A235-5938F279CC0F}"/>
              </a:ext>
            </a:extLst>
          </p:cNvPr>
          <p:cNvSpPr/>
          <p:nvPr/>
        </p:nvSpPr>
        <p:spPr>
          <a:xfrm>
            <a:off x="4733157" y="6460379"/>
            <a:ext cx="6283036" cy="369332"/>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MY" dirty="0">
                <a:ln w="22225">
                  <a:solidFill>
                    <a:schemeClr val="tx2">
                      <a:lumMod val="75000"/>
                    </a:schemeClr>
                  </a:solidFill>
                  <a:prstDash val="solid"/>
                </a:ln>
                <a:solidFill>
                  <a:schemeClr val="tx2"/>
                </a:solidFill>
                <a:latin typeface="Monotype Corsiva" panose="03010101010201010101" pitchFamily="66" charset="0"/>
              </a:rPr>
              <a:t>Clinical Practice Guidelines Management of Breast Cancer (Third Edition)</a:t>
            </a:r>
            <a:endParaRPr lang="en-MY" dirty="0">
              <a:ln w="22225">
                <a:solidFill>
                  <a:schemeClr val="tx2">
                    <a:lumMod val="75000"/>
                  </a:schemeClr>
                </a:solidFill>
                <a:prstDash val="solid"/>
              </a:ln>
              <a:solidFill>
                <a:schemeClr val="tx2"/>
              </a:solidFill>
              <a:effectLst>
                <a:outerShdw dist="38100" dir="2640000" algn="bl" rotWithShape="0">
                  <a:schemeClr val="accent1"/>
                </a:outerShdw>
              </a:effectLst>
              <a:latin typeface="Monotype Corsiva" panose="03010101010201010101" pitchFamily="66" charset="0"/>
            </a:endParaRPr>
          </a:p>
        </p:txBody>
      </p:sp>
    </p:spTree>
    <p:extLst>
      <p:ext uri="{BB962C8B-B14F-4D97-AF65-F5344CB8AC3E}">
        <p14:creationId xmlns:p14="http://schemas.microsoft.com/office/powerpoint/2010/main" val="2209672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3C39E88-96F9-4F33-9A3E-02DFB199576A}"/>
              </a:ext>
            </a:extLst>
          </p:cNvPr>
          <p:cNvPicPr>
            <a:picLocks noChangeAspect="1"/>
          </p:cNvPicPr>
          <p:nvPr/>
        </p:nvPicPr>
        <p:blipFill rotWithShape="1">
          <a:blip r:embed="rId2"/>
          <a:srcRect r="51163" b="598"/>
          <a:stretch/>
        </p:blipFill>
        <p:spPr>
          <a:xfrm>
            <a:off x="11115041" y="5852503"/>
            <a:ext cx="962024" cy="964832"/>
          </a:xfrm>
          <a:prstGeom prst="rect">
            <a:avLst/>
          </a:prstGeom>
        </p:spPr>
      </p:pic>
      <p:sp>
        <p:nvSpPr>
          <p:cNvPr id="6" name="Rectangle 5">
            <a:extLst>
              <a:ext uri="{FF2B5EF4-FFF2-40B4-BE49-F238E27FC236}">
                <a16:creationId xmlns:a16="http://schemas.microsoft.com/office/drawing/2014/main" id="{E3D8D249-16D6-4932-9E0E-D11CF9075FDF}"/>
              </a:ext>
            </a:extLst>
          </p:cNvPr>
          <p:cNvSpPr/>
          <p:nvPr/>
        </p:nvSpPr>
        <p:spPr>
          <a:xfrm>
            <a:off x="4807539" y="6312760"/>
            <a:ext cx="6283036" cy="369332"/>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MY" dirty="0">
                <a:ln w="22225">
                  <a:solidFill>
                    <a:schemeClr val="tx2">
                      <a:lumMod val="75000"/>
                    </a:schemeClr>
                  </a:solidFill>
                  <a:prstDash val="solid"/>
                </a:ln>
                <a:solidFill>
                  <a:schemeClr val="tx2"/>
                </a:solidFill>
                <a:latin typeface="Monotype Corsiva" panose="03010101010201010101" pitchFamily="66" charset="0"/>
              </a:rPr>
              <a:t>Clinical Practice Guidelines Management of Breast Cancer (Third Edition)</a:t>
            </a:r>
            <a:endParaRPr lang="en-MY" dirty="0">
              <a:ln w="22225">
                <a:solidFill>
                  <a:schemeClr val="tx2">
                    <a:lumMod val="75000"/>
                  </a:schemeClr>
                </a:solidFill>
                <a:prstDash val="solid"/>
              </a:ln>
              <a:solidFill>
                <a:schemeClr val="tx2"/>
              </a:solidFill>
              <a:effectLst>
                <a:outerShdw dist="38100" dir="2640000" algn="bl" rotWithShape="0">
                  <a:schemeClr val="accent1"/>
                </a:outerShdw>
              </a:effectLst>
              <a:latin typeface="Monotype Corsiva" panose="03010101010201010101" pitchFamily="66" charset="0"/>
            </a:endParaRPr>
          </a:p>
        </p:txBody>
      </p:sp>
      <p:sp>
        <p:nvSpPr>
          <p:cNvPr id="2" name="Title 1">
            <a:extLst>
              <a:ext uri="{FF2B5EF4-FFF2-40B4-BE49-F238E27FC236}">
                <a16:creationId xmlns:a16="http://schemas.microsoft.com/office/drawing/2014/main" id="{24BA5429-9D79-4BF6-A728-0280BD14BBC9}"/>
              </a:ext>
            </a:extLst>
          </p:cNvPr>
          <p:cNvSpPr>
            <a:spLocks noGrp="1"/>
          </p:cNvSpPr>
          <p:nvPr>
            <p:ph type="ctrTitle"/>
          </p:nvPr>
        </p:nvSpPr>
        <p:spPr>
          <a:xfrm>
            <a:off x="1524000" y="537818"/>
            <a:ext cx="9144000" cy="2387600"/>
          </a:xfrm>
        </p:spPr>
        <p:txBody>
          <a:bodyPr/>
          <a:lstStyle/>
          <a:p>
            <a:r>
              <a:rPr lang="en-US" sz="6000" b="1" dirty="0">
                <a:solidFill>
                  <a:srgbClr val="CC0066"/>
                </a:solidFill>
              </a:rPr>
              <a:t>Some case scenarios</a:t>
            </a:r>
            <a:endParaRPr lang="en-MY" dirty="0"/>
          </a:p>
        </p:txBody>
      </p:sp>
      <p:sp>
        <p:nvSpPr>
          <p:cNvPr id="3" name="Subtitle 2">
            <a:extLst>
              <a:ext uri="{FF2B5EF4-FFF2-40B4-BE49-F238E27FC236}">
                <a16:creationId xmlns:a16="http://schemas.microsoft.com/office/drawing/2014/main" id="{5959B543-F076-402B-9CB7-70BD071E60E8}"/>
              </a:ext>
            </a:extLst>
          </p:cNvPr>
          <p:cNvSpPr>
            <a:spLocks noGrp="1"/>
          </p:cNvSpPr>
          <p:nvPr>
            <p:ph type="subTitle" idx="1"/>
          </p:nvPr>
        </p:nvSpPr>
        <p:spPr>
          <a:xfrm>
            <a:off x="1732345" y="4246379"/>
            <a:ext cx="9144000" cy="1655762"/>
          </a:xfrm>
        </p:spPr>
        <p:txBody>
          <a:bodyPr/>
          <a:lstStyle/>
          <a:p>
            <a:pPr algn="r"/>
            <a:r>
              <a:rPr lang="en-US" sz="2400" dirty="0">
                <a:solidFill>
                  <a:srgbClr val="00B0F0"/>
                </a:solidFill>
              </a:rPr>
              <a:t>Kindly do not share or distribute patient information </a:t>
            </a:r>
          </a:p>
          <a:p>
            <a:pPr algn="r"/>
            <a:r>
              <a:rPr lang="en-US" sz="2400" dirty="0">
                <a:solidFill>
                  <a:srgbClr val="00B0F0"/>
                </a:solidFill>
              </a:rPr>
              <a:t>from these families/pedigrees. </a:t>
            </a:r>
          </a:p>
          <a:p>
            <a:pPr algn="r"/>
            <a:r>
              <a:rPr lang="en-US" sz="2400" dirty="0">
                <a:solidFill>
                  <a:srgbClr val="00B0F0"/>
                </a:solidFill>
              </a:rPr>
              <a:t>Thank you.</a:t>
            </a:r>
          </a:p>
          <a:p>
            <a:pPr algn="r"/>
            <a:endParaRPr lang="en-MY" dirty="0"/>
          </a:p>
        </p:txBody>
      </p:sp>
      <p:sp>
        <p:nvSpPr>
          <p:cNvPr id="4" name="Slide Number Placeholder 3">
            <a:extLst>
              <a:ext uri="{FF2B5EF4-FFF2-40B4-BE49-F238E27FC236}">
                <a16:creationId xmlns:a16="http://schemas.microsoft.com/office/drawing/2014/main" id="{737DCEA8-44B0-4C32-9190-117D9FFA3E2F}"/>
              </a:ext>
            </a:extLst>
          </p:cNvPr>
          <p:cNvSpPr>
            <a:spLocks noGrp="1"/>
          </p:cNvSpPr>
          <p:nvPr>
            <p:ph type="sldNum" sz="quarter" idx="12"/>
          </p:nvPr>
        </p:nvSpPr>
        <p:spPr/>
        <p:txBody>
          <a:bodyPr/>
          <a:lstStyle/>
          <a:p>
            <a:fld id="{71B7BAC7-FE87-40F6-AA24-4F4685D1B022}" type="slidenum">
              <a:rPr lang="en-US" smtClean="0"/>
              <a:t>16</a:t>
            </a:fld>
            <a:endParaRPr lang="en-US"/>
          </a:p>
        </p:txBody>
      </p:sp>
    </p:spTree>
    <p:extLst>
      <p:ext uri="{BB962C8B-B14F-4D97-AF65-F5344CB8AC3E}">
        <p14:creationId xmlns:p14="http://schemas.microsoft.com/office/powerpoint/2010/main" val="1139793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F6ED1DC-B59A-4C54-95F4-F409585801E7}"/>
              </a:ext>
            </a:extLst>
          </p:cNvPr>
          <p:cNvPicPr>
            <a:picLocks noChangeAspect="1"/>
          </p:cNvPicPr>
          <p:nvPr/>
        </p:nvPicPr>
        <p:blipFill rotWithShape="1">
          <a:blip r:embed="rId3"/>
          <a:srcRect r="51163" b="598"/>
          <a:stretch/>
        </p:blipFill>
        <p:spPr>
          <a:xfrm>
            <a:off x="11115041" y="5852503"/>
            <a:ext cx="962024" cy="964832"/>
          </a:xfrm>
          <a:prstGeom prst="rect">
            <a:avLst/>
          </a:prstGeom>
        </p:spPr>
      </p:pic>
      <p:sp>
        <p:nvSpPr>
          <p:cNvPr id="6" name="Rectangle 5">
            <a:extLst>
              <a:ext uri="{FF2B5EF4-FFF2-40B4-BE49-F238E27FC236}">
                <a16:creationId xmlns:a16="http://schemas.microsoft.com/office/drawing/2014/main" id="{A9696F60-E8E4-420B-AD5B-3D1A7003E7C5}"/>
              </a:ext>
            </a:extLst>
          </p:cNvPr>
          <p:cNvSpPr/>
          <p:nvPr/>
        </p:nvSpPr>
        <p:spPr>
          <a:xfrm>
            <a:off x="4807539" y="6312760"/>
            <a:ext cx="6283036" cy="369332"/>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MY" dirty="0">
                <a:ln w="22225">
                  <a:solidFill>
                    <a:schemeClr val="tx2">
                      <a:lumMod val="75000"/>
                    </a:schemeClr>
                  </a:solidFill>
                  <a:prstDash val="solid"/>
                </a:ln>
                <a:solidFill>
                  <a:schemeClr val="tx2"/>
                </a:solidFill>
                <a:latin typeface="Monotype Corsiva" panose="03010101010201010101" pitchFamily="66" charset="0"/>
              </a:rPr>
              <a:t>Clinical Practice Guidelines Management of Breast Cancer (Third Edition)</a:t>
            </a:r>
            <a:endParaRPr lang="en-MY" dirty="0">
              <a:ln w="22225">
                <a:solidFill>
                  <a:schemeClr val="tx2">
                    <a:lumMod val="75000"/>
                  </a:schemeClr>
                </a:solidFill>
                <a:prstDash val="solid"/>
              </a:ln>
              <a:solidFill>
                <a:schemeClr val="tx2"/>
              </a:solidFill>
              <a:effectLst>
                <a:outerShdw dist="38100" dir="2640000" algn="bl" rotWithShape="0">
                  <a:schemeClr val="accent1"/>
                </a:outerShdw>
              </a:effectLst>
              <a:latin typeface="Monotype Corsiva" panose="03010101010201010101" pitchFamily="66" charset="0"/>
            </a:endParaRPr>
          </a:p>
        </p:txBody>
      </p:sp>
      <p:sp>
        <p:nvSpPr>
          <p:cNvPr id="3" name="TextBox 2"/>
          <p:cNvSpPr txBox="1"/>
          <p:nvPr/>
        </p:nvSpPr>
        <p:spPr>
          <a:xfrm>
            <a:off x="472898" y="279226"/>
            <a:ext cx="11171072" cy="830997"/>
          </a:xfrm>
          <a:prstGeom prst="rect">
            <a:avLst/>
          </a:prstGeom>
          <a:noFill/>
          <a:ln>
            <a:solidFill>
              <a:schemeClr val="accent2">
                <a:lumMod val="60000"/>
                <a:lumOff val="40000"/>
              </a:schemeClr>
            </a:solidFill>
          </a:ln>
        </p:spPr>
        <p:txBody>
          <a:bodyPr wrap="square" rtlCol="0">
            <a:spAutoFit/>
          </a:bodyPr>
          <a:lstStyle/>
          <a:p>
            <a:pPr algn="ctr"/>
            <a:r>
              <a:rPr lang="en-US" sz="2400" dirty="0"/>
              <a:t>A 36-year-old lady diagnosed with bilateral breast cancer (ER/PR/HER2 negative) </a:t>
            </a:r>
          </a:p>
          <a:p>
            <a:pPr algn="ctr"/>
            <a:r>
              <a:rPr lang="en-US" sz="2400" dirty="0"/>
              <a:t>was referred from her breast surgeons.</a:t>
            </a:r>
          </a:p>
        </p:txBody>
      </p:sp>
      <p:pic>
        <p:nvPicPr>
          <p:cNvPr id="7" name="Picture 6">
            <a:extLst>
              <a:ext uri="{FF2B5EF4-FFF2-40B4-BE49-F238E27FC236}">
                <a16:creationId xmlns:a16="http://schemas.microsoft.com/office/drawing/2014/main" id="{835E58B4-65DF-DE4C-BE37-14CE787DD32A}"/>
              </a:ext>
            </a:extLst>
          </p:cNvPr>
          <p:cNvPicPr>
            <a:picLocks noChangeAspect="1"/>
          </p:cNvPicPr>
          <p:nvPr/>
        </p:nvPicPr>
        <p:blipFill rotWithShape="1">
          <a:blip r:embed="rId4">
            <a:extLst>
              <a:ext uri="{28A0092B-C50C-407E-A947-70E740481C1C}">
                <a14:useLocalDpi xmlns:a14="http://schemas.microsoft.com/office/drawing/2010/main" val="0"/>
              </a:ext>
            </a:extLst>
          </a:blip>
          <a:srcRect l="16977" t="5036" r="1914" b="5394"/>
          <a:stretch/>
        </p:blipFill>
        <p:spPr>
          <a:xfrm rot="5400000">
            <a:off x="2887894" y="-196909"/>
            <a:ext cx="5116447" cy="7990071"/>
          </a:xfrm>
          <a:prstGeom prst="rect">
            <a:avLst/>
          </a:prstGeom>
        </p:spPr>
      </p:pic>
      <p:sp>
        <p:nvSpPr>
          <p:cNvPr id="2" name="Slide Number Placeholder 1">
            <a:extLst>
              <a:ext uri="{FF2B5EF4-FFF2-40B4-BE49-F238E27FC236}">
                <a16:creationId xmlns:a16="http://schemas.microsoft.com/office/drawing/2014/main" id="{FA11CB1F-BCB8-4D12-9099-125D6D79C214}"/>
              </a:ext>
            </a:extLst>
          </p:cNvPr>
          <p:cNvSpPr>
            <a:spLocks noGrp="1"/>
          </p:cNvSpPr>
          <p:nvPr>
            <p:ph type="sldNum" sz="quarter" idx="12"/>
          </p:nvPr>
        </p:nvSpPr>
        <p:spPr/>
        <p:txBody>
          <a:bodyPr/>
          <a:lstStyle/>
          <a:p>
            <a:fld id="{71B7BAC7-FE87-40F6-AA24-4F4685D1B022}" type="slidenum">
              <a:rPr lang="en-US" smtClean="0"/>
              <a:t>17</a:t>
            </a:fld>
            <a:endParaRPr lang="en-US"/>
          </a:p>
        </p:txBody>
      </p:sp>
      <p:sp>
        <p:nvSpPr>
          <p:cNvPr id="4" name="TextBox 3">
            <a:extLst>
              <a:ext uri="{FF2B5EF4-FFF2-40B4-BE49-F238E27FC236}">
                <a16:creationId xmlns:a16="http://schemas.microsoft.com/office/drawing/2014/main" id="{74908C31-3286-1B4E-BAAB-0A1E95C9DA49}"/>
              </a:ext>
            </a:extLst>
          </p:cNvPr>
          <p:cNvSpPr txBox="1"/>
          <p:nvPr/>
        </p:nvSpPr>
        <p:spPr>
          <a:xfrm>
            <a:off x="9750287" y="1866239"/>
            <a:ext cx="1603513" cy="1384995"/>
          </a:xfrm>
          <a:prstGeom prst="rect">
            <a:avLst/>
          </a:prstGeom>
          <a:noFill/>
          <a:ln>
            <a:noFill/>
          </a:ln>
          <a:effectLst/>
        </p:spPr>
        <p:txBody>
          <a:bodyPr wrap="square" rtlCol="0" anchor="ctr" anchorCtr="1">
            <a:spAutoFit/>
          </a:bodyPr>
          <a:lstStyle/>
          <a:p>
            <a:r>
              <a:rPr lang="en-US" sz="2800" dirty="0">
                <a:solidFill>
                  <a:srgbClr val="FF0000"/>
                </a:solidFill>
              </a:rPr>
              <a:t>What are the red flags??</a:t>
            </a:r>
          </a:p>
        </p:txBody>
      </p:sp>
    </p:spTree>
    <p:extLst>
      <p:ext uri="{BB962C8B-B14F-4D97-AF65-F5344CB8AC3E}">
        <p14:creationId xmlns:p14="http://schemas.microsoft.com/office/powerpoint/2010/main" val="38981070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971C124-2AFE-49ED-88AA-2A8894841B8A}"/>
              </a:ext>
            </a:extLst>
          </p:cNvPr>
          <p:cNvPicPr>
            <a:picLocks noChangeAspect="1"/>
          </p:cNvPicPr>
          <p:nvPr/>
        </p:nvPicPr>
        <p:blipFill rotWithShape="1">
          <a:blip r:embed="rId3"/>
          <a:srcRect r="51163" b="598"/>
          <a:stretch/>
        </p:blipFill>
        <p:spPr>
          <a:xfrm>
            <a:off x="11115041" y="5852503"/>
            <a:ext cx="962024" cy="964832"/>
          </a:xfrm>
          <a:prstGeom prst="rect">
            <a:avLst/>
          </a:prstGeom>
        </p:spPr>
      </p:pic>
      <p:sp>
        <p:nvSpPr>
          <p:cNvPr id="7" name="TextBox 6"/>
          <p:cNvSpPr txBox="1"/>
          <p:nvPr/>
        </p:nvSpPr>
        <p:spPr>
          <a:xfrm>
            <a:off x="1678082" y="144128"/>
            <a:ext cx="8952973" cy="830997"/>
          </a:xfrm>
          <a:prstGeom prst="rect">
            <a:avLst/>
          </a:prstGeom>
          <a:noFill/>
          <a:ln>
            <a:solidFill>
              <a:schemeClr val="accent2">
                <a:lumMod val="60000"/>
                <a:lumOff val="40000"/>
              </a:schemeClr>
            </a:solidFill>
          </a:ln>
        </p:spPr>
        <p:txBody>
          <a:bodyPr wrap="square" rtlCol="0">
            <a:spAutoFit/>
          </a:bodyPr>
          <a:lstStyle/>
          <a:p>
            <a:pPr algn="ctr"/>
            <a:r>
              <a:rPr lang="en-US" sz="2400" dirty="0"/>
              <a:t>A 48-year-old lady with bilateral breast cancer &amp; </a:t>
            </a:r>
          </a:p>
          <a:p>
            <a:pPr algn="ctr"/>
            <a:r>
              <a:rPr lang="en-US" sz="2400" dirty="0"/>
              <a:t>strong family history of breast cancers on paternal side</a:t>
            </a:r>
          </a:p>
        </p:txBody>
      </p:sp>
      <p:sp>
        <p:nvSpPr>
          <p:cNvPr id="2" name="Slide Number Placeholder 1">
            <a:extLst>
              <a:ext uri="{FF2B5EF4-FFF2-40B4-BE49-F238E27FC236}">
                <a16:creationId xmlns:a16="http://schemas.microsoft.com/office/drawing/2014/main" id="{6F85F9AC-6CAC-4167-935D-ADC6428C0853}"/>
              </a:ext>
            </a:extLst>
          </p:cNvPr>
          <p:cNvSpPr>
            <a:spLocks noGrp="1"/>
          </p:cNvSpPr>
          <p:nvPr>
            <p:ph type="sldNum" sz="quarter" idx="12"/>
          </p:nvPr>
        </p:nvSpPr>
        <p:spPr/>
        <p:txBody>
          <a:bodyPr/>
          <a:lstStyle/>
          <a:p>
            <a:fld id="{71B7BAC7-FE87-40F6-AA24-4F4685D1B022}" type="slidenum">
              <a:rPr lang="en-US" smtClean="0"/>
              <a:t>18</a:t>
            </a:fld>
            <a:endParaRPr lang="en-US"/>
          </a:p>
        </p:txBody>
      </p:sp>
      <p:sp>
        <p:nvSpPr>
          <p:cNvPr id="8" name="Rectangle 7">
            <a:extLst>
              <a:ext uri="{FF2B5EF4-FFF2-40B4-BE49-F238E27FC236}">
                <a16:creationId xmlns:a16="http://schemas.microsoft.com/office/drawing/2014/main" id="{08A77488-C344-4FFB-BAE2-F8622E342B58}"/>
              </a:ext>
            </a:extLst>
          </p:cNvPr>
          <p:cNvSpPr/>
          <p:nvPr/>
        </p:nvSpPr>
        <p:spPr>
          <a:xfrm>
            <a:off x="4832005" y="6495933"/>
            <a:ext cx="6283036" cy="369332"/>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MY" dirty="0">
                <a:ln w="22225">
                  <a:solidFill>
                    <a:schemeClr val="tx2">
                      <a:lumMod val="75000"/>
                    </a:schemeClr>
                  </a:solidFill>
                  <a:prstDash val="solid"/>
                </a:ln>
                <a:solidFill>
                  <a:schemeClr val="tx2"/>
                </a:solidFill>
                <a:latin typeface="Monotype Corsiva" panose="03010101010201010101" pitchFamily="66" charset="0"/>
              </a:rPr>
              <a:t>Clinical Practice Guidelines Management of Breast Cancer (Third Edition)</a:t>
            </a:r>
            <a:endParaRPr lang="en-MY" dirty="0">
              <a:ln w="22225">
                <a:solidFill>
                  <a:schemeClr val="tx2">
                    <a:lumMod val="75000"/>
                  </a:schemeClr>
                </a:solidFill>
                <a:prstDash val="solid"/>
              </a:ln>
              <a:solidFill>
                <a:schemeClr val="tx2"/>
              </a:solidFill>
              <a:effectLst>
                <a:outerShdw dist="38100" dir="2640000" algn="bl" rotWithShape="0">
                  <a:schemeClr val="accent1"/>
                </a:outerShdw>
              </a:effectLst>
              <a:latin typeface="Monotype Corsiva" panose="03010101010201010101" pitchFamily="66" charset="0"/>
            </a:endParaRPr>
          </a:p>
        </p:txBody>
      </p:sp>
      <p:pic>
        <p:nvPicPr>
          <p:cNvPr id="6" name="Picture 5">
            <a:extLst>
              <a:ext uri="{FF2B5EF4-FFF2-40B4-BE49-F238E27FC236}">
                <a16:creationId xmlns:a16="http://schemas.microsoft.com/office/drawing/2014/main" id="{0E3252FF-1011-A848-834A-473D5B31C37B}"/>
              </a:ext>
            </a:extLst>
          </p:cNvPr>
          <p:cNvPicPr>
            <a:picLocks noChangeAspect="1"/>
          </p:cNvPicPr>
          <p:nvPr/>
        </p:nvPicPr>
        <p:blipFill rotWithShape="1">
          <a:blip r:embed="rId4">
            <a:extLst>
              <a:ext uri="{28A0092B-C50C-407E-A947-70E740481C1C}">
                <a14:useLocalDpi xmlns:a14="http://schemas.microsoft.com/office/drawing/2010/main" val="0"/>
              </a:ext>
            </a:extLst>
          </a:blip>
          <a:srcRect l="15959" t="4823" r="2410" b="5208"/>
          <a:stretch/>
        </p:blipFill>
        <p:spPr>
          <a:xfrm rot="5400000">
            <a:off x="3548821" y="-310671"/>
            <a:ext cx="5211494" cy="8122548"/>
          </a:xfrm>
          <a:prstGeom prst="rect">
            <a:avLst/>
          </a:prstGeom>
        </p:spPr>
      </p:pic>
    </p:spTree>
    <p:extLst>
      <p:ext uri="{BB962C8B-B14F-4D97-AF65-F5344CB8AC3E}">
        <p14:creationId xmlns:p14="http://schemas.microsoft.com/office/powerpoint/2010/main" val="3554890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1CECD6E-FD24-43D6-84A9-E16D95133410}"/>
              </a:ext>
            </a:extLst>
          </p:cNvPr>
          <p:cNvPicPr>
            <a:picLocks noChangeAspect="1"/>
          </p:cNvPicPr>
          <p:nvPr/>
        </p:nvPicPr>
        <p:blipFill rotWithShape="1">
          <a:blip r:embed="rId3"/>
          <a:srcRect r="51163" b="598"/>
          <a:stretch/>
        </p:blipFill>
        <p:spPr>
          <a:xfrm>
            <a:off x="11115041" y="5852503"/>
            <a:ext cx="962024" cy="964832"/>
          </a:xfrm>
          <a:prstGeom prst="rect">
            <a:avLst/>
          </a:prstGeom>
        </p:spPr>
      </p:pic>
      <p:sp>
        <p:nvSpPr>
          <p:cNvPr id="5" name="TextBox 4"/>
          <p:cNvSpPr txBox="1"/>
          <p:nvPr/>
        </p:nvSpPr>
        <p:spPr>
          <a:xfrm>
            <a:off x="893267" y="21292"/>
            <a:ext cx="10394597" cy="1200329"/>
          </a:xfrm>
          <a:prstGeom prst="rect">
            <a:avLst/>
          </a:prstGeom>
          <a:noFill/>
          <a:ln>
            <a:solidFill>
              <a:schemeClr val="accent2">
                <a:lumMod val="60000"/>
                <a:lumOff val="40000"/>
              </a:schemeClr>
            </a:solidFill>
          </a:ln>
        </p:spPr>
        <p:txBody>
          <a:bodyPr wrap="square" rtlCol="0">
            <a:spAutoFit/>
          </a:bodyPr>
          <a:lstStyle/>
          <a:p>
            <a:pPr algn="ctr"/>
            <a:r>
              <a:rPr lang="en-US" sz="2400" dirty="0"/>
              <a:t>A 52-year-old lady under </a:t>
            </a:r>
            <a:r>
              <a:rPr lang="en-US" sz="2400" dirty="0" err="1"/>
              <a:t>gynaecology</a:t>
            </a:r>
            <a:r>
              <a:rPr lang="en-US" sz="2400" dirty="0"/>
              <a:t> screening was referred due to </a:t>
            </a:r>
          </a:p>
          <a:p>
            <a:pPr algn="ctr"/>
            <a:r>
              <a:rPr lang="en-US" sz="2400" dirty="0"/>
              <a:t>a family history of cancers in multiple family members.</a:t>
            </a:r>
          </a:p>
          <a:p>
            <a:pPr algn="ctr"/>
            <a:r>
              <a:rPr lang="en-US" sz="2400" dirty="0"/>
              <a:t>She did not have cancer but was very worried about her risk.</a:t>
            </a:r>
          </a:p>
        </p:txBody>
      </p:sp>
      <p:pic>
        <p:nvPicPr>
          <p:cNvPr id="7" name="Picture 6">
            <a:extLst>
              <a:ext uri="{FF2B5EF4-FFF2-40B4-BE49-F238E27FC236}">
                <a16:creationId xmlns:a16="http://schemas.microsoft.com/office/drawing/2014/main" id="{4B2562FA-BACB-204C-AB76-18716D271171}"/>
              </a:ext>
            </a:extLst>
          </p:cNvPr>
          <p:cNvPicPr>
            <a:picLocks noChangeAspect="1"/>
          </p:cNvPicPr>
          <p:nvPr/>
        </p:nvPicPr>
        <p:blipFill rotWithShape="1">
          <a:blip r:embed="rId4">
            <a:extLst>
              <a:ext uri="{28A0092B-C50C-407E-A947-70E740481C1C}">
                <a14:useLocalDpi xmlns:a14="http://schemas.microsoft.com/office/drawing/2010/main" val="0"/>
              </a:ext>
            </a:extLst>
          </a:blip>
          <a:srcRect l="15807" t="4257" r="1946" b="4469"/>
          <a:stretch/>
        </p:blipFill>
        <p:spPr>
          <a:xfrm rot="5400000">
            <a:off x="3679620" y="-113181"/>
            <a:ext cx="5029204" cy="7892648"/>
          </a:xfrm>
          <a:prstGeom prst="rect">
            <a:avLst/>
          </a:prstGeom>
        </p:spPr>
      </p:pic>
      <p:sp>
        <p:nvSpPr>
          <p:cNvPr id="2" name="Slide Number Placeholder 1">
            <a:extLst>
              <a:ext uri="{FF2B5EF4-FFF2-40B4-BE49-F238E27FC236}">
                <a16:creationId xmlns:a16="http://schemas.microsoft.com/office/drawing/2014/main" id="{5D791A97-CC0E-4E28-B849-D89630C51DC2}"/>
              </a:ext>
            </a:extLst>
          </p:cNvPr>
          <p:cNvSpPr>
            <a:spLocks noGrp="1"/>
          </p:cNvSpPr>
          <p:nvPr>
            <p:ph type="sldNum" sz="quarter" idx="12"/>
          </p:nvPr>
        </p:nvSpPr>
        <p:spPr/>
        <p:txBody>
          <a:bodyPr/>
          <a:lstStyle/>
          <a:p>
            <a:fld id="{71B7BAC7-FE87-40F6-AA24-4F4685D1B022}" type="slidenum">
              <a:rPr lang="en-US" smtClean="0"/>
              <a:t>19</a:t>
            </a:fld>
            <a:endParaRPr lang="en-US"/>
          </a:p>
        </p:txBody>
      </p:sp>
      <p:sp>
        <p:nvSpPr>
          <p:cNvPr id="8" name="Rectangle 7">
            <a:extLst>
              <a:ext uri="{FF2B5EF4-FFF2-40B4-BE49-F238E27FC236}">
                <a16:creationId xmlns:a16="http://schemas.microsoft.com/office/drawing/2014/main" id="{7DC8A97D-6BA1-4BDA-BAC1-B3497A8D3E83}"/>
              </a:ext>
            </a:extLst>
          </p:cNvPr>
          <p:cNvSpPr/>
          <p:nvPr/>
        </p:nvSpPr>
        <p:spPr>
          <a:xfrm>
            <a:off x="4832005" y="6415205"/>
            <a:ext cx="6283036" cy="369332"/>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MY" dirty="0">
                <a:ln w="22225">
                  <a:solidFill>
                    <a:schemeClr val="tx2">
                      <a:lumMod val="75000"/>
                    </a:schemeClr>
                  </a:solidFill>
                  <a:prstDash val="solid"/>
                </a:ln>
                <a:solidFill>
                  <a:schemeClr val="tx2"/>
                </a:solidFill>
                <a:latin typeface="Monotype Corsiva" panose="03010101010201010101" pitchFamily="66" charset="0"/>
              </a:rPr>
              <a:t>Clinical Practice Guidelines Management of Breast Cancer (Third Edition)</a:t>
            </a:r>
            <a:endParaRPr lang="en-MY" dirty="0">
              <a:ln w="22225">
                <a:solidFill>
                  <a:schemeClr val="tx2">
                    <a:lumMod val="75000"/>
                  </a:schemeClr>
                </a:solidFill>
                <a:prstDash val="solid"/>
              </a:ln>
              <a:solidFill>
                <a:schemeClr val="tx2"/>
              </a:solidFill>
              <a:effectLst>
                <a:outerShdw dist="38100" dir="2640000" algn="bl" rotWithShape="0">
                  <a:schemeClr val="accent1"/>
                </a:outerShdw>
              </a:effectLst>
              <a:latin typeface="Monotype Corsiva" panose="03010101010201010101" pitchFamily="66" charset="0"/>
            </a:endParaRPr>
          </a:p>
        </p:txBody>
      </p:sp>
    </p:spTree>
    <p:extLst>
      <p:ext uri="{BB962C8B-B14F-4D97-AF65-F5344CB8AC3E}">
        <p14:creationId xmlns:p14="http://schemas.microsoft.com/office/powerpoint/2010/main" val="1021799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429E71E-5C4A-4608-BC02-54F5567BAE05}"/>
              </a:ext>
            </a:extLst>
          </p:cNvPr>
          <p:cNvPicPr>
            <a:picLocks noChangeAspect="1"/>
          </p:cNvPicPr>
          <p:nvPr/>
        </p:nvPicPr>
        <p:blipFill rotWithShape="1">
          <a:blip r:embed="rId2"/>
          <a:srcRect r="51163" b="598"/>
          <a:stretch/>
        </p:blipFill>
        <p:spPr>
          <a:xfrm>
            <a:off x="11115041" y="5852503"/>
            <a:ext cx="962024" cy="964832"/>
          </a:xfrm>
          <a:prstGeom prst="rect">
            <a:avLst/>
          </a:prstGeom>
        </p:spPr>
      </p:pic>
      <p:sp>
        <p:nvSpPr>
          <p:cNvPr id="6" name="Rectangle 5">
            <a:extLst>
              <a:ext uri="{FF2B5EF4-FFF2-40B4-BE49-F238E27FC236}">
                <a16:creationId xmlns:a16="http://schemas.microsoft.com/office/drawing/2014/main" id="{614B080A-9EC7-4F12-994E-734A06C5F5ED}"/>
              </a:ext>
            </a:extLst>
          </p:cNvPr>
          <p:cNvSpPr/>
          <p:nvPr/>
        </p:nvSpPr>
        <p:spPr>
          <a:xfrm>
            <a:off x="4807539" y="6312760"/>
            <a:ext cx="6283036" cy="369332"/>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MY" dirty="0">
                <a:ln w="22225">
                  <a:solidFill>
                    <a:schemeClr val="tx2">
                      <a:lumMod val="75000"/>
                    </a:schemeClr>
                  </a:solidFill>
                  <a:prstDash val="solid"/>
                </a:ln>
                <a:solidFill>
                  <a:schemeClr val="tx2"/>
                </a:solidFill>
                <a:latin typeface="Monotype Corsiva" panose="03010101010201010101" pitchFamily="66" charset="0"/>
              </a:rPr>
              <a:t>Clinical Practice Guidelines Management of Breast Cancer (Third Edition)</a:t>
            </a:r>
            <a:endParaRPr lang="en-MY" dirty="0">
              <a:ln w="22225">
                <a:solidFill>
                  <a:schemeClr val="tx2">
                    <a:lumMod val="75000"/>
                  </a:schemeClr>
                </a:solidFill>
                <a:prstDash val="solid"/>
              </a:ln>
              <a:solidFill>
                <a:schemeClr val="tx2"/>
              </a:solidFill>
              <a:effectLst>
                <a:outerShdw dist="38100" dir="2640000" algn="bl" rotWithShape="0">
                  <a:schemeClr val="accent1"/>
                </a:outerShdw>
              </a:effectLst>
              <a:latin typeface="Monotype Corsiva" panose="03010101010201010101" pitchFamily="66" charset="0"/>
            </a:endParaRPr>
          </a:p>
        </p:txBody>
      </p:sp>
      <p:sp>
        <p:nvSpPr>
          <p:cNvPr id="2" name="Title 1">
            <a:extLst>
              <a:ext uri="{FF2B5EF4-FFF2-40B4-BE49-F238E27FC236}">
                <a16:creationId xmlns:a16="http://schemas.microsoft.com/office/drawing/2014/main" id="{27690EF9-B0BA-4D5A-84F8-C8B98B70D2BD}"/>
              </a:ext>
            </a:extLst>
          </p:cNvPr>
          <p:cNvSpPr>
            <a:spLocks noGrp="1"/>
          </p:cNvSpPr>
          <p:nvPr>
            <p:ph type="title"/>
          </p:nvPr>
        </p:nvSpPr>
        <p:spPr>
          <a:xfrm>
            <a:off x="1953710" y="-81018"/>
            <a:ext cx="9029700" cy="1325563"/>
          </a:xfrm>
        </p:spPr>
        <p:txBody>
          <a:bodyPr/>
          <a:lstStyle/>
          <a:p>
            <a:pPr algn="ctr"/>
            <a:r>
              <a:rPr lang="en-US" b="1" dirty="0">
                <a:solidFill>
                  <a:srgbClr val="CC0066"/>
                </a:solidFill>
              </a:rPr>
              <a:t>Learning objectives</a:t>
            </a:r>
            <a:endParaRPr lang="en-MY" b="1" dirty="0">
              <a:solidFill>
                <a:srgbClr val="CC0066"/>
              </a:solidFill>
            </a:endParaRPr>
          </a:p>
        </p:txBody>
      </p:sp>
      <p:sp>
        <p:nvSpPr>
          <p:cNvPr id="3" name="Content Placeholder 2">
            <a:extLst>
              <a:ext uri="{FF2B5EF4-FFF2-40B4-BE49-F238E27FC236}">
                <a16:creationId xmlns:a16="http://schemas.microsoft.com/office/drawing/2014/main" id="{1A406F77-BA68-4291-AAD9-C297080C017F}"/>
              </a:ext>
            </a:extLst>
          </p:cNvPr>
          <p:cNvSpPr>
            <a:spLocks noGrp="1"/>
          </p:cNvSpPr>
          <p:nvPr>
            <p:ph idx="1"/>
          </p:nvPr>
        </p:nvSpPr>
        <p:spPr>
          <a:xfrm>
            <a:off x="1013702" y="1244545"/>
            <a:ext cx="10076873" cy="4733920"/>
          </a:xfrm>
        </p:spPr>
        <p:txBody>
          <a:bodyPr>
            <a:normAutofit lnSpcReduction="10000"/>
          </a:bodyPr>
          <a:lstStyle/>
          <a:p>
            <a:r>
              <a:rPr lang="en-US" sz="3200" dirty="0"/>
              <a:t>To learn in breast cancer management on:</a:t>
            </a:r>
          </a:p>
          <a:p>
            <a:pPr marL="628650" indent="-360363">
              <a:buFont typeface="+mj-lt"/>
              <a:buAutoNum type="arabicPeriod"/>
              <a:tabLst>
                <a:tab pos="628650" algn="l"/>
              </a:tabLst>
            </a:pPr>
            <a:r>
              <a:rPr lang="en-US" b="1" dirty="0">
                <a:solidFill>
                  <a:srgbClr val="00B0F0"/>
                </a:solidFill>
              </a:rPr>
              <a:t>brief perspective of the role of genetics in breast cancer </a:t>
            </a:r>
          </a:p>
          <a:p>
            <a:pPr marL="895350" indent="-266700">
              <a:buFont typeface="Wingdings" panose="05000000000000000000" pitchFamily="2" charset="2"/>
              <a:buChar char="§"/>
              <a:tabLst>
                <a:tab pos="628650" algn="l"/>
              </a:tabLst>
            </a:pPr>
            <a:r>
              <a:rPr lang="en-US" sz="2400" dirty="0"/>
              <a:t>sporadic vs familial vs hereditary </a:t>
            </a:r>
          </a:p>
          <a:p>
            <a:pPr marL="895350" indent="-266700">
              <a:buFont typeface="Wingdings" panose="05000000000000000000" pitchFamily="2" charset="2"/>
              <a:buChar char="§"/>
              <a:tabLst>
                <a:tab pos="628650" algn="l"/>
              </a:tabLst>
            </a:pPr>
            <a:r>
              <a:rPr lang="en-US" sz="2400" dirty="0"/>
              <a:t>key changes from advances in this field</a:t>
            </a:r>
          </a:p>
          <a:p>
            <a:pPr marL="628650" indent="-361950">
              <a:buFont typeface="+mj-lt"/>
              <a:buAutoNum type="arabicPeriod" startAt="2"/>
              <a:tabLst>
                <a:tab pos="628650" algn="l"/>
              </a:tabLst>
            </a:pPr>
            <a:r>
              <a:rPr lang="en-US" sz="2800" b="1" dirty="0">
                <a:solidFill>
                  <a:srgbClr val="00B0F0"/>
                </a:solidFill>
              </a:rPr>
              <a:t>those who need genetic evaluation - genetic risk assessment: </a:t>
            </a:r>
          </a:p>
          <a:p>
            <a:pPr marL="895350" indent="-266700">
              <a:buFont typeface="Wingdings" panose="05000000000000000000" pitchFamily="2" charset="2"/>
              <a:buChar char="§"/>
              <a:tabLst>
                <a:tab pos="628650" algn="l"/>
              </a:tabLst>
            </a:pPr>
            <a:r>
              <a:rPr lang="en-US" sz="2400" dirty="0"/>
              <a:t>identification of high-risk individuals</a:t>
            </a:r>
          </a:p>
          <a:p>
            <a:pPr marL="895350" indent="-266700">
              <a:buFont typeface="Wingdings" panose="05000000000000000000" pitchFamily="2" charset="2"/>
              <a:buChar char="§"/>
              <a:tabLst>
                <a:tab pos="628650" algn="l"/>
              </a:tabLst>
            </a:pPr>
            <a:r>
              <a:rPr lang="en-US" sz="2400" dirty="0"/>
              <a:t>importance of family history</a:t>
            </a:r>
          </a:p>
          <a:p>
            <a:pPr marL="628650" indent="-361950">
              <a:buFont typeface="+mj-lt"/>
              <a:buAutoNum type="arabicPeriod" startAt="3"/>
              <a:tabLst>
                <a:tab pos="628650" algn="l"/>
              </a:tabLst>
            </a:pPr>
            <a:r>
              <a:rPr lang="en-US" b="1" dirty="0">
                <a:solidFill>
                  <a:srgbClr val="00B0F0"/>
                </a:solidFill>
              </a:rPr>
              <a:t>i</a:t>
            </a:r>
            <a:r>
              <a:rPr lang="en-US" sz="2800" b="1" dirty="0">
                <a:solidFill>
                  <a:srgbClr val="00B0F0"/>
                </a:solidFill>
              </a:rPr>
              <a:t>mportance of genetic counselling</a:t>
            </a:r>
          </a:p>
          <a:p>
            <a:pPr marL="628650" indent="-360363">
              <a:buFont typeface="+mj-lt"/>
              <a:buAutoNum type="arabicPeriod" startAt="3"/>
              <a:tabLst>
                <a:tab pos="628650" algn="l"/>
              </a:tabLst>
            </a:pPr>
            <a:r>
              <a:rPr lang="en-US" sz="2800" b="1" dirty="0">
                <a:solidFill>
                  <a:srgbClr val="00B0F0"/>
                </a:solidFill>
              </a:rPr>
              <a:t>genetic testing - role and utility </a:t>
            </a:r>
          </a:p>
          <a:p>
            <a:pPr marL="628650" indent="-360363">
              <a:buFont typeface="+mj-lt"/>
              <a:buAutoNum type="arabicPeriod" startAt="3"/>
              <a:tabLst>
                <a:tab pos="628650" algn="l"/>
              </a:tabLst>
            </a:pPr>
            <a:r>
              <a:rPr lang="en-US" sz="2800" b="1" dirty="0">
                <a:solidFill>
                  <a:srgbClr val="00B0F0"/>
                </a:solidFill>
              </a:rPr>
              <a:t>risk management of BRCA carriers</a:t>
            </a:r>
          </a:p>
          <a:p>
            <a:pPr marL="628650" indent="-360363">
              <a:buFont typeface="+mj-lt"/>
              <a:buAutoNum type="arabicPeriod" startAt="3"/>
              <a:tabLst>
                <a:tab pos="628650" algn="l"/>
              </a:tabLst>
            </a:pPr>
            <a:endParaRPr lang="en-MY" sz="2800" dirty="0"/>
          </a:p>
          <a:p>
            <a:pPr marL="0" indent="0">
              <a:buNone/>
            </a:pPr>
            <a:endParaRPr lang="en-MY" dirty="0"/>
          </a:p>
        </p:txBody>
      </p:sp>
      <p:sp>
        <p:nvSpPr>
          <p:cNvPr id="4" name="Slide Number Placeholder 3">
            <a:extLst>
              <a:ext uri="{FF2B5EF4-FFF2-40B4-BE49-F238E27FC236}">
                <a16:creationId xmlns:a16="http://schemas.microsoft.com/office/drawing/2014/main" id="{268CA9CF-C45A-4436-9CC8-E8F863353664}"/>
              </a:ext>
            </a:extLst>
          </p:cNvPr>
          <p:cNvSpPr>
            <a:spLocks noGrp="1"/>
          </p:cNvSpPr>
          <p:nvPr>
            <p:ph type="sldNum" sz="quarter" idx="12"/>
          </p:nvPr>
        </p:nvSpPr>
        <p:spPr/>
        <p:txBody>
          <a:bodyPr/>
          <a:lstStyle/>
          <a:p>
            <a:fld id="{71B7BAC7-FE87-40F6-AA24-4F4685D1B022}" type="slidenum">
              <a:rPr lang="en-US" smtClean="0"/>
              <a:t>2</a:t>
            </a:fld>
            <a:endParaRPr lang="en-US" dirty="0"/>
          </a:p>
        </p:txBody>
      </p:sp>
      <p:sp>
        <p:nvSpPr>
          <p:cNvPr id="7" name="TextBox 6">
            <a:extLst>
              <a:ext uri="{FF2B5EF4-FFF2-40B4-BE49-F238E27FC236}">
                <a16:creationId xmlns:a16="http://schemas.microsoft.com/office/drawing/2014/main" id="{38DCD3E2-208B-A843-A380-6C1211D472E5}"/>
              </a:ext>
            </a:extLst>
          </p:cNvPr>
          <p:cNvSpPr txBox="1"/>
          <p:nvPr/>
        </p:nvSpPr>
        <p:spPr>
          <a:xfrm>
            <a:off x="6528122" y="6679121"/>
            <a:ext cx="184731" cy="369332"/>
          </a:xfrm>
          <a:prstGeom prst="rect">
            <a:avLst/>
          </a:prstGeom>
          <a:noFill/>
          <a:ln>
            <a:solidFill>
              <a:schemeClr val="bg2"/>
            </a:solidFill>
          </a:ln>
        </p:spPr>
        <p:txBody>
          <a:bodyPr wrap="none" rtlCol="0" anchor="ctr" anchorCtr="1">
            <a:spAutoFit/>
          </a:bodyPr>
          <a:lstStyle/>
          <a:p>
            <a:endParaRPr lang="en-US" dirty="0"/>
          </a:p>
        </p:txBody>
      </p:sp>
    </p:spTree>
    <p:extLst>
      <p:ext uri="{BB962C8B-B14F-4D97-AF65-F5344CB8AC3E}">
        <p14:creationId xmlns:p14="http://schemas.microsoft.com/office/powerpoint/2010/main" val="1541158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34109" y="75457"/>
            <a:ext cx="10919691" cy="1200329"/>
          </a:xfrm>
          <a:prstGeom prst="rect">
            <a:avLst/>
          </a:prstGeom>
          <a:noFill/>
          <a:ln>
            <a:solidFill>
              <a:schemeClr val="accent2">
                <a:lumMod val="60000"/>
                <a:lumOff val="40000"/>
              </a:schemeClr>
            </a:solidFill>
          </a:ln>
        </p:spPr>
        <p:txBody>
          <a:bodyPr wrap="square" rtlCol="0">
            <a:spAutoFit/>
          </a:bodyPr>
          <a:lstStyle/>
          <a:p>
            <a:pPr algn="ctr"/>
            <a:r>
              <a:rPr lang="en-MY" sz="2400" dirty="0"/>
              <a:t>A patient with right breast carcinoma with lymph node involvement </a:t>
            </a:r>
          </a:p>
          <a:p>
            <a:pPr algn="ctr"/>
            <a:r>
              <a:rPr lang="en-MY" sz="2400" dirty="0"/>
              <a:t>diagnosed at age 31 years. </a:t>
            </a:r>
          </a:p>
          <a:p>
            <a:pPr algn="ctr"/>
            <a:r>
              <a:rPr lang="en-MY" sz="2400" dirty="0"/>
              <a:t>She had a family history of multiple cancers including childhood cancer. </a:t>
            </a:r>
            <a:endParaRPr lang="en-US" sz="2400" dirty="0"/>
          </a:p>
        </p:txBody>
      </p:sp>
      <p:sp>
        <p:nvSpPr>
          <p:cNvPr id="2" name="Slide Number Placeholder 1">
            <a:extLst>
              <a:ext uri="{FF2B5EF4-FFF2-40B4-BE49-F238E27FC236}">
                <a16:creationId xmlns:a16="http://schemas.microsoft.com/office/drawing/2014/main" id="{03865818-A7CA-43AA-8204-1D69831EEADC}"/>
              </a:ext>
            </a:extLst>
          </p:cNvPr>
          <p:cNvSpPr>
            <a:spLocks noGrp="1"/>
          </p:cNvSpPr>
          <p:nvPr>
            <p:ph type="sldNum" sz="quarter" idx="12"/>
          </p:nvPr>
        </p:nvSpPr>
        <p:spPr/>
        <p:txBody>
          <a:bodyPr/>
          <a:lstStyle/>
          <a:p>
            <a:fld id="{71B7BAC7-FE87-40F6-AA24-4F4685D1B022}" type="slidenum">
              <a:rPr lang="en-US" smtClean="0"/>
              <a:t>20</a:t>
            </a:fld>
            <a:endParaRPr lang="en-US"/>
          </a:p>
        </p:txBody>
      </p:sp>
      <p:pic>
        <p:nvPicPr>
          <p:cNvPr id="5" name="Picture 4">
            <a:extLst>
              <a:ext uri="{FF2B5EF4-FFF2-40B4-BE49-F238E27FC236}">
                <a16:creationId xmlns:a16="http://schemas.microsoft.com/office/drawing/2014/main" id="{B90335D6-A095-4F53-B59D-17FBCCEC6BD3}"/>
              </a:ext>
            </a:extLst>
          </p:cNvPr>
          <p:cNvPicPr>
            <a:picLocks noChangeAspect="1"/>
          </p:cNvPicPr>
          <p:nvPr/>
        </p:nvPicPr>
        <p:blipFill rotWithShape="1">
          <a:blip r:embed="rId3"/>
          <a:srcRect r="51163" b="598"/>
          <a:stretch/>
        </p:blipFill>
        <p:spPr>
          <a:xfrm>
            <a:off x="11115041" y="5852503"/>
            <a:ext cx="962024" cy="964832"/>
          </a:xfrm>
          <a:prstGeom prst="rect">
            <a:avLst/>
          </a:prstGeom>
        </p:spPr>
      </p:pic>
      <p:sp>
        <p:nvSpPr>
          <p:cNvPr id="6" name="Rectangle 5">
            <a:extLst>
              <a:ext uri="{FF2B5EF4-FFF2-40B4-BE49-F238E27FC236}">
                <a16:creationId xmlns:a16="http://schemas.microsoft.com/office/drawing/2014/main" id="{B51D3E9B-E8DA-488B-BCC1-EA246605AB9F}"/>
              </a:ext>
            </a:extLst>
          </p:cNvPr>
          <p:cNvSpPr/>
          <p:nvPr/>
        </p:nvSpPr>
        <p:spPr>
          <a:xfrm>
            <a:off x="4807539" y="6312760"/>
            <a:ext cx="6283036" cy="369332"/>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MY" dirty="0">
                <a:ln w="22225">
                  <a:solidFill>
                    <a:schemeClr val="tx2">
                      <a:lumMod val="75000"/>
                    </a:schemeClr>
                  </a:solidFill>
                  <a:prstDash val="solid"/>
                </a:ln>
                <a:solidFill>
                  <a:schemeClr val="tx2"/>
                </a:solidFill>
                <a:latin typeface="Monotype Corsiva" panose="03010101010201010101" pitchFamily="66" charset="0"/>
              </a:rPr>
              <a:t>Clinical Practice Guidelines Management of Breast Cancer (Third Edition)</a:t>
            </a:r>
            <a:endParaRPr lang="en-MY" dirty="0">
              <a:ln w="22225">
                <a:solidFill>
                  <a:schemeClr val="tx2">
                    <a:lumMod val="75000"/>
                  </a:schemeClr>
                </a:solidFill>
                <a:prstDash val="solid"/>
              </a:ln>
              <a:solidFill>
                <a:schemeClr val="tx2"/>
              </a:solidFill>
              <a:effectLst>
                <a:outerShdw dist="38100" dir="2640000" algn="bl" rotWithShape="0">
                  <a:schemeClr val="accent1"/>
                </a:outerShdw>
              </a:effectLst>
              <a:latin typeface="Monotype Corsiva" panose="03010101010201010101" pitchFamily="66" charset="0"/>
            </a:endParaRPr>
          </a:p>
        </p:txBody>
      </p:sp>
      <p:pic>
        <p:nvPicPr>
          <p:cNvPr id="3" name="Picture 2">
            <a:extLst>
              <a:ext uri="{FF2B5EF4-FFF2-40B4-BE49-F238E27FC236}">
                <a16:creationId xmlns:a16="http://schemas.microsoft.com/office/drawing/2014/main" id="{B05B246F-47DC-3C48-B3F6-1372B0B30596}"/>
              </a:ext>
            </a:extLst>
          </p:cNvPr>
          <p:cNvPicPr>
            <a:picLocks noChangeAspect="1"/>
          </p:cNvPicPr>
          <p:nvPr/>
        </p:nvPicPr>
        <p:blipFill rotWithShape="1">
          <a:blip r:embed="rId4">
            <a:extLst>
              <a:ext uri="{28A0092B-C50C-407E-A947-70E740481C1C}">
                <a14:useLocalDpi xmlns:a14="http://schemas.microsoft.com/office/drawing/2010/main" val="0"/>
              </a:ext>
            </a:extLst>
          </a:blip>
          <a:srcRect l="16233" t="3473" r="2147" b="3253"/>
          <a:stretch/>
        </p:blipFill>
        <p:spPr>
          <a:xfrm rot="5400000">
            <a:off x="3098752" y="-231257"/>
            <a:ext cx="5285342" cy="8541356"/>
          </a:xfrm>
          <a:prstGeom prst="rect">
            <a:avLst/>
          </a:prstGeom>
        </p:spPr>
      </p:pic>
    </p:spTree>
    <p:extLst>
      <p:ext uri="{BB962C8B-B14F-4D97-AF65-F5344CB8AC3E}">
        <p14:creationId xmlns:p14="http://schemas.microsoft.com/office/powerpoint/2010/main" val="368698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34109" y="75457"/>
            <a:ext cx="10919691" cy="1200329"/>
          </a:xfrm>
          <a:prstGeom prst="rect">
            <a:avLst/>
          </a:prstGeom>
          <a:noFill/>
          <a:ln>
            <a:solidFill>
              <a:schemeClr val="accent2">
                <a:lumMod val="60000"/>
                <a:lumOff val="40000"/>
              </a:schemeClr>
            </a:solidFill>
          </a:ln>
        </p:spPr>
        <p:txBody>
          <a:bodyPr wrap="square" rtlCol="0">
            <a:spAutoFit/>
          </a:bodyPr>
          <a:lstStyle/>
          <a:p>
            <a:pPr algn="ctr"/>
            <a:r>
              <a:rPr lang="en-MY" sz="2400" dirty="0"/>
              <a:t>A patient with right breast carcinoma with lymph node involvement </a:t>
            </a:r>
          </a:p>
          <a:p>
            <a:pPr algn="ctr"/>
            <a:r>
              <a:rPr lang="en-MY" sz="2400" dirty="0"/>
              <a:t>diagnosed at age 31 years. </a:t>
            </a:r>
          </a:p>
          <a:p>
            <a:pPr algn="ctr"/>
            <a:r>
              <a:rPr lang="en-MY" sz="2400" dirty="0"/>
              <a:t>She had a family history of multiple cancers including childhood cancer. </a:t>
            </a:r>
            <a:endParaRPr lang="en-US" sz="2400" dirty="0"/>
          </a:p>
        </p:txBody>
      </p:sp>
      <p:sp>
        <p:nvSpPr>
          <p:cNvPr id="2" name="Slide Number Placeholder 1">
            <a:extLst>
              <a:ext uri="{FF2B5EF4-FFF2-40B4-BE49-F238E27FC236}">
                <a16:creationId xmlns:a16="http://schemas.microsoft.com/office/drawing/2014/main" id="{03865818-A7CA-43AA-8204-1D69831EEADC}"/>
              </a:ext>
            </a:extLst>
          </p:cNvPr>
          <p:cNvSpPr>
            <a:spLocks noGrp="1"/>
          </p:cNvSpPr>
          <p:nvPr>
            <p:ph type="sldNum" sz="quarter" idx="12"/>
          </p:nvPr>
        </p:nvSpPr>
        <p:spPr/>
        <p:txBody>
          <a:bodyPr/>
          <a:lstStyle/>
          <a:p>
            <a:fld id="{71B7BAC7-FE87-40F6-AA24-4F4685D1B022}" type="slidenum">
              <a:rPr lang="en-US" smtClean="0"/>
              <a:t>21</a:t>
            </a:fld>
            <a:endParaRPr lang="en-US"/>
          </a:p>
        </p:txBody>
      </p:sp>
      <p:pic>
        <p:nvPicPr>
          <p:cNvPr id="5" name="Picture 4">
            <a:extLst>
              <a:ext uri="{FF2B5EF4-FFF2-40B4-BE49-F238E27FC236}">
                <a16:creationId xmlns:a16="http://schemas.microsoft.com/office/drawing/2014/main" id="{B90335D6-A095-4F53-B59D-17FBCCEC6BD3}"/>
              </a:ext>
            </a:extLst>
          </p:cNvPr>
          <p:cNvPicPr>
            <a:picLocks noChangeAspect="1"/>
          </p:cNvPicPr>
          <p:nvPr/>
        </p:nvPicPr>
        <p:blipFill rotWithShape="1">
          <a:blip r:embed="rId3"/>
          <a:srcRect r="51163" b="598"/>
          <a:stretch/>
        </p:blipFill>
        <p:spPr>
          <a:xfrm>
            <a:off x="11353800" y="5963059"/>
            <a:ext cx="818458" cy="820847"/>
          </a:xfrm>
          <a:prstGeom prst="rect">
            <a:avLst/>
          </a:prstGeom>
        </p:spPr>
      </p:pic>
      <p:sp>
        <p:nvSpPr>
          <p:cNvPr id="6" name="Rectangle 5">
            <a:extLst>
              <a:ext uri="{FF2B5EF4-FFF2-40B4-BE49-F238E27FC236}">
                <a16:creationId xmlns:a16="http://schemas.microsoft.com/office/drawing/2014/main" id="{B51D3E9B-E8DA-488B-BCC1-EA246605AB9F}"/>
              </a:ext>
            </a:extLst>
          </p:cNvPr>
          <p:cNvSpPr/>
          <p:nvPr/>
        </p:nvSpPr>
        <p:spPr>
          <a:xfrm>
            <a:off x="4807539" y="6312760"/>
            <a:ext cx="6283036" cy="369332"/>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MY" dirty="0">
                <a:ln w="22225">
                  <a:solidFill>
                    <a:schemeClr val="tx2">
                      <a:lumMod val="75000"/>
                    </a:schemeClr>
                  </a:solidFill>
                  <a:prstDash val="solid"/>
                </a:ln>
                <a:solidFill>
                  <a:schemeClr val="tx2"/>
                </a:solidFill>
                <a:latin typeface="Monotype Corsiva" panose="03010101010201010101" pitchFamily="66" charset="0"/>
              </a:rPr>
              <a:t>Clinical Practice Guidelines Management of Breast Cancer </a:t>
            </a:r>
            <a:r>
              <a:rPr lang="en-MY" b="1" dirty="0">
                <a:ln w="22225">
                  <a:solidFill>
                    <a:schemeClr val="tx2">
                      <a:lumMod val="75000"/>
                    </a:schemeClr>
                  </a:solidFill>
                  <a:prstDash val="solid"/>
                </a:ln>
                <a:solidFill>
                  <a:schemeClr val="tx2"/>
                </a:solidFill>
                <a:latin typeface="Monotype Corsiva" panose="03010101010201010101" pitchFamily="66" charset="0"/>
              </a:rPr>
              <a:t>(Third Edition)</a:t>
            </a:r>
            <a:endParaRPr lang="en-MY" b="1" dirty="0">
              <a:ln w="22225">
                <a:solidFill>
                  <a:schemeClr val="tx2">
                    <a:lumMod val="75000"/>
                  </a:schemeClr>
                </a:solidFill>
                <a:prstDash val="solid"/>
              </a:ln>
              <a:solidFill>
                <a:schemeClr val="tx2"/>
              </a:solidFill>
              <a:effectLst>
                <a:outerShdw dist="38100" dir="2640000" algn="bl" rotWithShape="0">
                  <a:schemeClr val="accent1"/>
                </a:outerShdw>
              </a:effectLst>
              <a:latin typeface="Monotype Corsiva" panose="03010101010201010101" pitchFamily="66" charset="0"/>
            </a:endParaRPr>
          </a:p>
        </p:txBody>
      </p:sp>
      <p:pic>
        <p:nvPicPr>
          <p:cNvPr id="3" name="Picture 2">
            <a:extLst>
              <a:ext uri="{FF2B5EF4-FFF2-40B4-BE49-F238E27FC236}">
                <a16:creationId xmlns:a16="http://schemas.microsoft.com/office/drawing/2014/main" id="{B05B246F-47DC-3C48-B3F6-1372B0B30596}"/>
              </a:ext>
            </a:extLst>
          </p:cNvPr>
          <p:cNvPicPr>
            <a:picLocks noChangeAspect="1"/>
          </p:cNvPicPr>
          <p:nvPr/>
        </p:nvPicPr>
        <p:blipFill rotWithShape="1">
          <a:blip r:embed="rId4">
            <a:extLst>
              <a:ext uri="{28A0092B-C50C-407E-A947-70E740481C1C}">
                <a14:useLocalDpi xmlns:a14="http://schemas.microsoft.com/office/drawing/2010/main" val="0"/>
              </a:ext>
            </a:extLst>
          </a:blip>
          <a:srcRect l="16233" t="3473" r="2147" b="3253"/>
          <a:stretch/>
        </p:blipFill>
        <p:spPr>
          <a:xfrm rot="5400000">
            <a:off x="3405332" y="-273574"/>
            <a:ext cx="5341224" cy="8631664"/>
          </a:xfrm>
          <a:prstGeom prst="rect">
            <a:avLst/>
          </a:prstGeom>
        </p:spPr>
      </p:pic>
      <p:sp>
        <p:nvSpPr>
          <p:cNvPr id="8" name="TextBox 7">
            <a:extLst>
              <a:ext uri="{FF2B5EF4-FFF2-40B4-BE49-F238E27FC236}">
                <a16:creationId xmlns:a16="http://schemas.microsoft.com/office/drawing/2014/main" id="{49EEE270-26DF-1249-AED6-D824B2B87594}"/>
              </a:ext>
            </a:extLst>
          </p:cNvPr>
          <p:cNvSpPr txBox="1"/>
          <p:nvPr/>
        </p:nvSpPr>
        <p:spPr>
          <a:xfrm>
            <a:off x="3259366" y="2040650"/>
            <a:ext cx="5633156" cy="1015663"/>
          </a:xfrm>
          <a:prstGeom prst="rect">
            <a:avLst/>
          </a:prstGeom>
          <a:solidFill>
            <a:schemeClr val="bg1"/>
          </a:solidFill>
        </p:spPr>
        <p:txBody>
          <a:bodyPr wrap="square" rtlCol="0">
            <a:spAutoFit/>
          </a:bodyPr>
          <a:lstStyle/>
          <a:p>
            <a:pPr algn="ctr"/>
            <a:r>
              <a:rPr lang="en-US" sz="2000" dirty="0">
                <a:solidFill>
                  <a:srgbClr val="FF0000"/>
                </a:solidFill>
              </a:rPr>
              <a:t>A heterozygous pathogenic variant c.375+1G&gt;T (Splice donor) identified in the </a:t>
            </a:r>
            <a:r>
              <a:rPr lang="en-US" sz="2000" b="1" i="1" dirty="0">
                <a:solidFill>
                  <a:srgbClr val="FF0000"/>
                </a:solidFill>
              </a:rPr>
              <a:t>TP53</a:t>
            </a:r>
            <a:r>
              <a:rPr lang="en-US" sz="2000" b="1" dirty="0">
                <a:solidFill>
                  <a:srgbClr val="FF0000"/>
                </a:solidFill>
              </a:rPr>
              <a:t> gene </a:t>
            </a:r>
            <a:r>
              <a:rPr lang="en-US" sz="2000" dirty="0">
                <a:solidFill>
                  <a:srgbClr val="FF0000"/>
                </a:solidFill>
              </a:rPr>
              <a:t>confirmed  that she has the </a:t>
            </a:r>
            <a:r>
              <a:rPr lang="en-US" sz="2000" b="1" dirty="0">
                <a:solidFill>
                  <a:srgbClr val="FF0000"/>
                </a:solidFill>
              </a:rPr>
              <a:t>Li-Fraumeni syndrome. </a:t>
            </a:r>
          </a:p>
        </p:txBody>
      </p:sp>
    </p:spTree>
    <p:extLst>
      <p:ext uri="{BB962C8B-B14F-4D97-AF65-F5344CB8AC3E}">
        <p14:creationId xmlns:p14="http://schemas.microsoft.com/office/powerpoint/2010/main" val="1829621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6A402EC-7BEC-4AC2-9FDE-329A73CE3CAC}"/>
              </a:ext>
            </a:extLst>
          </p:cNvPr>
          <p:cNvPicPr>
            <a:picLocks noChangeAspect="1"/>
          </p:cNvPicPr>
          <p:nvPr/>
        </p:nvPicPr>
        <p:blipFill rotWithShape="1">
          <a:blip r:embed="rId3"/>
          <a:srcRect r="51163" b="598"/>
          <a:stretch/>
        </p:blipFill>
        <p:spPr>
          <a:xfrm>
            <a:off x="11115041" y="5852503"/>
            <a:ext cx="962024" cy="964832"/>
          </a:xfrm>
          <a:prstGeom prst="rect">
            <a:avLst/>
          </a:prstGeom>
        </p:spPr>
      </p:pic>
      <p:sp>
        <p:nvSpPr>
          <p:cNvPr id="3" name="Content Placeholder 2"/>
          <p:cNvSpPr>
            <a:spLocks noGrp="1"/>
          </p:cNvSpPr>
          <p:nvPr>
            <p:ph idx="1"/>
          </p:nvPr>
        </p:nvSpPr>
        <p:spPr>
          <a:xfrm>
            <a:off x="659095" y="864242"/>
            <a:ext cx="7023160" cy="5448518"/>
          </a:xfrm>
        </p:spPr>
        <p:txBody>
          <a:bodyPr>
            <a:normAutofit fontScale="92500" lnSpcReduction="10000"/>
          </a:bodyPr>
          <a:lstStyle/>
          <a:p>
            <a:pPr>
              <a:buClr>
                <a:srgbClr val="00B0F0"/>
              </a:buClr>
              <a:buSzPct val="110000"/>
            </a:pPr>
            <a:r>
              <a:rPr lang="en-MY" sz="2400" dirty="0"/>
              <a:t>Aims to detect germline variants in cancer predisposition genes</a:t>
            </a:r>
          </a:p>
          <a:p>
            <a:pPr>
              <a:buClr>
                <a:srgbClr val="00B0F0"/>
              </a:buClr>
              <a:buSzPct val="110000"/>
            </a:pPr>
            <a:r>
              <a:rPr lang="en-MY" sz="2400" dirty="0"/>
              <a:t>Single gene vs </a:t>
            </a:r>
            <a:r>
              <a:rPr lang="en-MY" sz="2400" b="1" dirty="0">
                <a:solidFill>
                  <a:srgbClr val="00B0F0"/>
                </a:solidFill>
              </a:rPr>
              <a:t>multi-gene panel testing</a:t>
            </a:r>
          </a:p>
          <a:p>
            <a:pPr>
              <a:buClr>
                <a:srgbClr val="00B0F0"/>
              </a:buClr>
              <a:buSzPct val="110000"/>
            </a:pPr>
            <a:r>
              <a:rPr lang="en-MY" sz="2400" dirty="0"/>
              <a:t>Testing must be comprehensive (including full sequencing &amp; large genomic rearrangements) &amp; usually offered to an </a:t>
            </a:r>
            <a:r>
              <a:rPr lang="en-MY" sz="2400" b="1" dirty="0">
                <a:solidFill>
                  <a:srgbClr val="00B0F0"/>
                </a:solidFill>
              </a:rPr>
              <a:t>affected family member first</a:t>
            </a:r>
            <a:r>
              <a:rPr lang="en-MY" sz="2400" dirty="0"/>
              <a:t> </a:t>
            </a:r>
          </a:p>
          <a:p>
            <a:pPr>
              <a:buClr>
                <a:srgbClr val="00B0F0"/>
              </a:buClr>
              <a:buSzPct val="110000"/>
            </a:pPr>
            <a:r>
              <a:rPr lang="en-MY" sz="2400" dirty="0"/>
              <a:t>Should a clinically relevant variant be found, testing may then be offered to other at-risk relatives </a:t>
            </a:r>
          </a:p>
          <a:p>
            <a:pPr>
              <a:buClr>
                <a:srgbClr val="00B0F0"/>
              </a:buClr>
              <a:buSzPct val="110000"/>
            </a:pPr>
            <a:r>
              <a:rPr lang="en-MY" sz="2400" dirty="0"/>
              <a:t>Always accompanied by </a:t>
            </a:r>
            <a:r>
              <a:rPr lang="en-MY" sz="2400" b="1" dirty="0">
                <a:solidFill>
                  <a:srgbClr val="00B0F0"/>
                </a:solidFill>
              </a:rPr>
              <a:t>pre- </a:t>
            </a:r>
            <a:r>
              <a:rPr lang="en-MY" sz="2400" dirty="0"/>
              <a:t>&amp;</a:t>
            </a:r>
            <a:r>
              <a:rPr lang="en-MY" sz="2400" b="1" dirty="0">
                <a:solidFill>
                  <a:srgbClr val="00B0F0"/>
                </a:solidFill>
              </a:rPr>
              <a:t> post-test genetic counselling   </a:t>
            </a:r>
          </a:p>
          <a:p>
            <a:pPr marL="442913" lvl="1" indent="-266700">
              <a:buClr>
                <a:srgbClr val="00B0F0"/>
              </a:buClr>
              <a:buSzPct val="110000"/>
              <a:buFont typeface="Wingdings" panose="05000000000000000000" pitchFamily="2" charset="2"/>
              <a:buChar char="§"/>
            </a:pPr>
            <a:r>
              <a:rPr lang="en-MY" sz="2000" dirty="0"/>
              <a:t>discuss test indications, limitations, potential benefits, possible outcomes &amp; implications</a:t>
            </a:r>
          </a:p>
          <a:p>
            <a:pPr marL="442913" lvl="1" indent="-266700">
              <a:buClr>
                <a:srgbClr val="00B0F0"/>
              </a:buClr>
              <a:buSzPct val="110000"/>
              <a:buFont typeface="Wingdings" panose="05000000000000000000" pitchFamily="2" charset="2"/>
              <a:buChar char="§"/>
            </a:pPr>
            <a:r>
              <a:rPr lang="en-MY" sz="2000" dirty="0"/>
              <a:t>potential results </a:t>
            </a:r>
            <a:endParaRPr lang="en-US" sz="2000" dirty="0"/>
          </a:p>
          <a:p>
            <a:pPr marL="900113" lvl="2" indent="-266700">
              <a:buClr>
                <a:srgbClr val="00B0F0"/>
              </a:buClr>
              <a:buSzPct val="110000"/>
              <a:buFont typeface="Wingdings" panose="05000000000000000000" pitchFamily="2" charset="2"/>
              <a:buChar char="§"/>
            </a:pPr>
            <a:r>
              <a:rPr lang="en-MY" dirty="0"/>
              <a:t>Positive </a:t>
            </a:r>
          </a:p>
          <a:p>
            <a:pPr marL="900113" lvl="2" indent="-266700">
              <a:buClr>
                <a:srgbClr val="00B0F0"/>
              </a:buClr>
              <a:buSzPct val="110000"/>
              <a:buFont typeface="Wingdings" panose="05000000000000000000" pitchFamily="2" charset="2"/>
              <a:buChar char="§"/>
            </a:pPr>
            <a:r>
              <a:rPr lang="en-MY" sz="2000" dirty="0"/>
              <a:t>Negative</a:t>
            </a:r>
            <a:endParaRPr lang="en-MY" dirty="0"/>
          </a:p>
          <a:p>
            <a:pPr marL="900113" lvl="2" indent="-266700">
              <a:buClr>
                <a:srgbClr val="00B0F0"/>
              </a:buClr>
              <a:buSzPct val="110000"/>
              <a:buFont typeface="Wingdings" panose="05000000000000000000" pitchFamily="2" charset="2"/>
              <a:buChar char="§"/>
            </a:pPr>
            <a:r>
              <a:rPr lang="en-MY" sz="2000" dirty="0"/>
              <a:t>Variants of uncertain significance (VUS</a:t>
            </a:r>
            <a:r>
              <a:rPr lang="en-MY" dirty="0"/>
              <a:t>)</a:t>
            </a:r>
          </a:p>
          <a:p>
            <a:pPr>
              <a:buClr>
                <a:srgbClr val="00B0F0"/>
              </a:buClr>
              <a:buSzPct val="110000"/>
              <a:buFont typeface="Wingdings" pitchFamily="2" charset="2"/>
              <a:buChar char="§"/>
            </a:pPr>
            <a:r>
              <a:rPr lang="en-GB" sz="2100" dirty="0"/>
              <a:t>   other implications </a:t>
            </a:r>
            <a:r>
              <a:rPr lang="en-GB" sz="2100" dirty="0" err="1"/>
              <a:t>eg.</a:t>
            </a:r>
            <a:r>
              <a:rPr lang="en-GB" sz="2100" dirty="0"/>
              <a:t> insurance</a:t>
            </a:r>
          </a:p>
          <a:p>
            <a:endParaRPr lang="en-US" dirty="0"/>
          </a:p>
        </p:txBody>
      </p:sp>
      <p:pic>
        <p:nvPicPr>
          <p:cNvPr id="6" name="Picture 5">
            <a:extLst>
              <a:ext uri="{FF2B5EF4-FFF2-40B4-BE49-F238E27FC236}">
                <a16:creationId xmlns:a16="http://schemas.microsoft.com/office/drawing/2014/main" id="{A645D7F4-896E-2442-B1F3-D616CAA3DA76}"/>
              </a:ext>
            </a:extLst>
          </p:cNvPr>
          <p:cNvPicPr>
            <a:picLocks noChangeAspect="1"/>
          </p:cNvPicPr>
          <p:nvPr/>
        </p:nvPicPr>
        <p:blipFill rotWithShape="1">
          <a:blip r:embed="rId4">
            <a:extLst>
              <a:ext uri="{28A0092B-C50C-407E-A947-70E740481C1C}">
                <a14:useLocalDpi xmlns:a14="http://schemas.microsoft.com/office/drawing/2010/main" val="0"/>
              </a:ext>
            </a:extLst>
          </a:blip>
          <a:srcRect t="37612"/>
          <a:stretch/>
        </p:blipFill>
        <p:spPr>
          <a:xfrm>
            <a:off x="9468201" y="171167"/>
            <a:ext cx="1764657" cy="1686526"/>
          </a:xfrm>
          <a:prstGeom prst="rect">
            <a:avLst/>
          </a:prstGeom>
        </p:spPr>
      </p:pic>
      <p:sp>
        <p:nvSpPr>
          <p:cNvPr id="7" name="object 2">
            <a:extLst>
              <a:ext uri="{FF2B5EF4-FFF2-40B4-BE49-F238E27FC236}">
                <a16:creationId xmlns:a16="http://schemas.microsoft.com/office/drawing/2014/main" id="{CD6023E7-F35E-F54D-9A6A-833724FAA74B}"/>
              </a:ext>
            </a:extLst>
          </p:cNvPr>
          <p:cNvSpPr>
            <a:spLocks noChangeAspect="1"/>
          </p:cNvSpPr>
          <p:nvPr/>
        </p:nvSpPr>
        <p:spPr>
          <a:xfrm>
            <a:off x="7981887" y="3401453"/>
            <a:ext cx="3465690" cy="2942251"/>
          </a:xfrm>
          <a:prstGeom prst="rect">
            <a:avLst/>
          </a:prstGeom>
          <a:blipFill>
            <a:blip r:embed="rId5" cstate="print"/>
            <a:stretch>
              <a:fillRect/>
            </a:stretch>
          </a:blipFill>
        </p:spPr>
        <p:txBody>
          <a:bodyPr wrap="square" lIns="0" tIns="0" rIns="0" bIns="0" rtlCol="0"/>
          <a:lstStyle/>
          <a:p>
            <a:endParaRPr/>
          </a:p>
        </p:txBody>
      </p:sp>
      <p:sp>
        <p:nvSpPr>
          <p:cNvPr id="9" name="object 2">
            <a:extLst>
              <a:ext uri="{FF2B5EF4-FFF2-40B4-BE49-F238E27FC236}">
                <a16:creationId xmlns:a16="http://schemas.microsoft.com/office/drawing/2014/main" id="{4D0F8021-185F-544B-B0CC-88F641268119}"/>
              </a:ext>
            </a:extLst>
          </p:cNvPr>
          <p:cNvSpPr/>
          <p:nvPr/>
        </p:nvSpPr>
        <p:spPr>
          <a:xfrm>
            <a:off x="7706721" y="1967053"/>
            <a:ext cx="3764845" cy="1313693"/>
          </a:xfrm>
          <a:prstGeom prst="rect">
            <a:avLst/>
          </a:prstGeom>
          <a:blipFill>
            <a:blip r:embed="rId6" cstate="print"/>
            <a:stretch>
              <a:fillRect/>
            </a:stretch>
          </a:blipFill>
        </p:spPr>
        <p:txBody>
          <a:bodyPr wrap="square" lIns="0" tIns="0" rIns="0" bIns="0" rtlCol="0"/>
          <a:lstStyle/>
          <a:p>
            <a:endParaRPr dirty="0"/>
          </a:p>
        </p:txBody>
      </p:sp>
      <p:pic>
        <p:nvPicPr>
          <p:cNvPr id="5" name="Picture 4">
            <a:extLst>
              <a:ext uri="{FF2B5EF4-FFF2-40B4-BE49-F238E27FC236}">
                <a16:creationId xmlns:a16="http://schemas.microsoft.com/office/drawing/2014/main" id="{2B0E22C9-9C84-0548-9601-32C71382EB2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01039" y="4676869"/>
            <a:ext cx="2105682" cy="1130830"/>
          </a:xfrm>
          <a:prstGeom prst="rect">
            <a:avLst/>
          </a:prstGeom>
        </p:spPr>
      </p:pic>
      <p:pic>
        <p:nvPicPr>
          <p:cNvPr id="10" name="Picture 9">
            <a:extLst>
              <a:ext uri="{FF2B5EF4-FFF2-40B4-BE49-F238E27FC236}">
                <a16:creationId xmlns:a16="http://schemas.microsoft.com/office/drawing/2014/main" id="{B41D32EC-1F6E-7445-9D97-2FE8B513DAF9}"/>
              </a:ext>
            </a:extLst>
          </p:cNvPr>
          <p:cNvPicPr>
            <a:picLocks noChangeAspect="1"/>
          </p:cNvPicPr>
          <p:nvPr/>
        </p:nvPicPr>
        <p:blipFill rotWithShape="1">
          <a:blip r:embed="rId4">
            <a:extLst>
              <a:ext uri="{28A0092B-C50C-407E-A947-70E740481C1C}">
                <a14:useLocalDpi xmlns:a14="http://schemas.microsoft.com/office/drawing/2010/main" val="0"/>
              </a:ext>
            </a:extLst>
          </a:blip>
          <a:srcRect l="12467" r="6956" b="61667"/>
          <a:stretch/>
        </p:blipFill>
        <p:spPr>
          <a:xfrm>
            <a:off x="7614416" y="463312"/>
            <a:ext cx="1732844" cy="1262858"/>
          </a:xfrm>
          <a:prstGeom prst="rect">
            <a:avLst/>
          </a:prstGeom>
        </p:spPr>
      </p:pic>
      <p:sp>
        <p:nvSpPr>
          <p:cNvPr id="4" name="Slide Number Placeholder 3">
            <a:extLst>
              <a:ext uri="{FF2B5EF4-FFF2-40B4-BE49-F238E27FC236}">
                <a16:creationId xmlns:a16="http://schemas.microsoft.com/office/drawing/2014/main" id="{92DE8542-D154-4573-A44C-E1443737207B}"/>
              </a:ext>
            </a:extLst>
          </p:cNvPr>
          <p:cNvSpPr>
            <a:spLocks noGrp="1"/>
          </p:cNvSpPr>
          <p:nvPr>
            <p:ph type="sldNum" sz="quarter" idx="12"/>
          </p:nvPr>
        </p:nvSpPr>
        <p:spPr/>
        <p:txBody>
          <a:bodyPr/>
          <a:lstStyle/>
          <a:p>
            <a:fld id="{71B7BAC7-FE87-40F6-AA24-4F4685D1B022}" type="slidenum">
              <a:rPr lang="en-US" smtClean="0"/>
              <a:t>22</a:t>
            </a:fld>
            <a:endParaRPr lang="en-US"/>
          </a:p>
        </p:txBody>
      </p:sp>
      <p:sp>
        <p:nvSpPr>
          <p:cNvPr id="12" name="Title 1">
            <a:extLst>
              <a:ext uri="{FF2B5EF4-FFF2-40B4-BE49-F238E27FC236}">
                <a16:creationId xmlns:a16="http://schemas.microsoft.com/office/drawing/2014/main" id="{8BFF92B4-F360-47A4-AA40-7D3D18CAC158}"/>
              </a:ext>
            </a:extLst>
          </p:cNvPr>
          <p:cNvSpPr>
            <a:spLocks noGrp="1"/>
          </p:cNvSpPr>
          <p:nvPr>
            <p:ph type="title"/>
          </p:nvPr>
        </p:nvSpPr>
        <p:spPr>
          <a:xfrm>
            <a:off x="1918986" y="-14028"/>
            <a:ext cx="9029700" cy="900554"/>
          </a:xfrm>
        </p:spPr>
        <p:txBody>
          <a:bodyPr/>
          <a:lstStyle/>
          <a:p>
            <a:r>
              <a:rPr lang="en-US" b="1" dirty="0">
                <a:solidFill>
                  <a:srgbClr val="CC0066"/>
                </a:solidFill>
              </a:rPr>
              <a:t>Genetic testing</a:t>
            </a:r>
            <a:endParaRPr lang="en-MY" b="1" dirty="0">
              <a:solidFill>
                <a:srgbClr val="CC0066"/>
              </a:solidFill>
            </a:endParaRPr>
          </a:p>
        </p:txBody>
      </p:sp>
      <p:sp>
        <p:nvSpPr>
          <p:cNvPr id="14" name="Rectangle 13">
            <a:extLst>
              <a:ext uri="{FF2B5EF4-FFF2-40B4-BE49-F238E27FC236}">
                <a16:creationId xmlns:a16="http://schemas.microsoft.com/office/drawing/2014/main" id="{1407BCAA-D927-47CA-B3A7-BECC8263C62B}"/>
              </a:ext>
            </a:extLst>
          </p:cNvPr>
          <p:cNvSpPr/>
          <p:nvPr/>
        </p:nvSpPr>
        <p:spPr>
          <a:xfrm>
            <a:off x="4807539" y="6312760"/>
            <a:ext cx="6283036" cy="369332"/>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MY" dirty="0">
                <a:ln w="22225">
                  <a:solidFill>
                    <a:schemeClr val="tx2">
                      <a:lumMod val="75000"/>
                    </a:schemeClr>
                  </a:solidFill>
                  <a:prstDash val="solid"/>
                </a:ln>
                <a:solidFill>
                  <a:schemeClr val="tx2"/>
                </a:solidFill>
                <a:latin typeface="Monotype Corsiva" panose="03010101010201010101" pitchFamily="66" charset="0"/>
              </a:rPr>
              <a:t>Clinical Practice Guidelines Management of Breast Cancer (Third Edition)</a:t>
            </a:r>
            <a:endParaRPr lang="en-MY" dirty="0">
              <a:ln w="22225">
                <a:solidFill>
                  <a:schemeClr val="tx2">
                    <a:lumMod val="75000"/>
                  </a:schemeClr>
                </a:solidFill>
                <a:prstDash val="solid"/>
              </a:ln>
              <a:solidFill>
                <a:schemeClr val="tx2"/>
              </a:solidFill>
              <a:effectLst>
                <a:outerShdw dist="38100" dir="2640000" algn="bl" rotWithShape="0">
                  <a:schemeClr val="accent1"/>
                </a:outerShdw>
              </a:effectLst>
              <a:latin typeface="Monotype Corsiva" panose="03010101010201010101" pitchFamily="66" charset="0"/>
            </a:endParaRPr>
          </a:p>
        </p:txBody>
      </p:sp>
    </p:spTree>
    <p:extLst>
      <p:ext uri="{BB962C8B-B14F-4D97-AF65-F5344CB8AC3E}">
        <p14:creationId xmlns:p14="http://schemas.microsoft.com/office/powerpoint/2010/main" val="351080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E1F98BF8-65A1-474B-9263-442F3C3EBF5F}"/>
              </a:ext>
            </a:extLst>
          </p:cNvPr>
          <p:cNvPicPr>
            <a:picLocks noChangeAspect="1"/>
          </p:cNvPicPr>
          <p:nvPr/>
        </p:nvPicPr>
        <p:blipFill rotWithShape="1">
          <a:blip r:embed="rId2"/>
          <a:srcRect r="51163" b="598"/>
          <a:stretch/>
        </p:blipFill>
        <p:spPr>
          <a:xfrm>
            <a:off x="11115041" y="5852503"/>
            <a:ext cx="962024" cy="964832"/>
          </a:xfrm>
          <a:prstGeom prst="rect">
            <a:avLst/>
          </a:prstGeom>
        </p:spPr>
      </p:pic>
      <p:sp>
        <p:nvSpPr>
          <p:cNvPr id="12" name="Rectangle 11">
            <a:extLst>
              <a:ext uri="{FF2B5EF4-FFF2-40B4-BE49-F238E27FC236}">
                <a16:creationId xmlns:a16="http://schemas.microsoft.com/office/drawing/2014/main" id="{D0CFDEF9-AA48-4E25-8416-BCFE94BE0E53}"/>
              </a:ext>
            </a:extLst>
          </p:cNvPr>
          <p:cNvSpPr/>
          <p:nvPr/>
        </p:nvSpPr>
        <p:spPr>
          <a:xfrm>
            <a:off x="4832005" y="6413777"/>
            <a:ext cx="6283036" cy="369332"/>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MY" dirty="0">
                <a:ln w="22225">
                  <a:solidFill>
                    <a:schemeClr val="tx2">
                      <a:lumMod val="75000"/>
                    </a:schemeClr>
                  </a:solidFill>
                  <a:prstDash val="solid"/>
                </a:ln>
                <a:solidFill>
                  <a:schemeClr val="tx2"/>
                </a:solidFill>
                <a:latin typeface="Monotype Corsiva" panose="03010101010201010101" pitchFamily="66" charset="0"/>
              </a:rPr>
              <a:t>Clinical Practice Guidelines Management of Breast Cancer (Third Edition)</a:t>
            </a:r>
            <a:endParaRPr lang="en-MY" dirty="0">
              <a:ln w="22225">
                <a:solidFill>
                  <a:schemeClr val="tx2">
                    <a:lumMod val="75000"/>
                  </a:schemeClr>
                </a:solidFill>
                <a:prstDash val="solid"/>
              </a:ln>
              <a:solidFill>
                <a:schemeClr val="tx2"/>
              </a:solidFill>
              <a:effectLst>
                <a:outerShdw dist="38100" dir="2640000" algn="bl" rotWithShape="0">
                  <a:schemeClr val="accent1"/>
                </a:outerShdw>
              </a:effectLst>
              <a:latin typeface="Monotype Corsiva" panose="03010101010201010101" pitchFamily="66" charset="0"/>
            </a:endParaRPr>
          </a:p>
        </p:txBody>
      </p:sp>
      <p:sp>
        <p:nvSpPr>
          <p:cNvPr id="5" name="TextBox 4"/>
          <p:cNvSpPr txBox="1"/>
          <p:nvPr/>
        </p:nvSpPr>
        <p:spPr>
          <a:xfrm>
            <a:off x="356768" y="907112"/>
            <a:ext cx="4299816" cy="2369880"/>
          </a:xfrm>
          <a:prstGeom prst="rect">
            <a:avLst/>
          </a:prstGeom>
          <a:noFill/>
        </p:spPr>
        <p:txBody>
          <a:bodyPr wrap="square" rtlCol="0">
            <a:spAutoFit/>
          </a:bodyPr>
          <a:lstStyle/>
          <a:p>
            <a:r>
              <a:rPr lang="en-MY" sz="2800" b="1" dirty="0">
                <a:solidFill>
                  <a:srgbClr val="00B0F0"/>
                </a:solidFill>
              </a:rPr>
              <a:t>Testing Guidelines</a:t>
            </a:r>
          </a:p>
          <a:p>
            <a:r>
              <a:rPr lang="en-MY" sz="2400" dirty="0"/>
              <a:t>NCCN provides comprehensive guidelines on recommended criteria for genetic testing for hereditary breast, ovarian &amp; pancreatic cancer</a:t>
            </a:r>
            <a:endParaRPr lang="en-US" sz="2400" dirty="0"/>
          </a:p>
        </p:txBody>
      </p:sp>
      <p:sp>
        <p:nvSpPr>
          <p:cNvPr id="6" name="TextBox 5"/>
          <p:cNvSpPr txBox="1"/>
          <p:nvPr/>
        </p:nvSpPr>
        <p:spPr>
          <a:xfrm>
            <a:off x="629992" y="3276992"/>
            <a:ext cx="2900855" cy="707886"/>
          </a:xfrm>
          <a:prstGeom prst="rect">
            <a:avLst/>
          </a:prstGeom>
          <a:noFill/>
        </p:spPr>
        <p:txBody>
          <a:bodyPr wrap="square" rtlCol="0">
            <a:spAutoFit/>
          </a:bodyPr>
          <a:lstStyle/>
          <a:p>
            <a:pPr marL="176213" indent="-176213">
              <a:buFont typeface="Arial" charset="0"/>
              <a:buChar char="•"/>
            </a:pPr>
            <a:r>
              <a:rPr lang="en-US" sz="2000" spc="-10" dirty="0">
                <a:cs typeface="Gothic Uralic"/>
              </a:rPr>
              <a:t>risk</a:t>
            </a:r>
            <a:r>
              <a:rPr lang="en-US" sz="2000" spc="-55" dirty="0">
                <a:cs typeface="Gothic Uralic"/>
              </a:rPr>
              <a:t> </a:t>
            </a:r>
            <a:r>
              <a:rPr lang="en-US" sz="2000" spc="-5" dirty="0">
                <a:cs typeface="Gothic Uralic"/>
              </a:rPr>
              <a:t>management  </a:t>
            </a:r>
          </a:p>
          <a:p>
            <a:pPr marL="176213" indent="-176213">
              <a:buFont typeface="Arial" charset="0"/>
              <a:buChar char="•"/>
            </a:pPr>
            <a:r>
              <a:rPr lang="en-US" sz="2000" spc="-5" dirty="0">
                <a:cs typeface="Gothic Uralic"/>
              </a:rPr>
              <a:t>treatment</a:t>
            </a:r>
            <a:r>
              <a:rPr lang="en-US" sz="2000" spc="-15" dirty="0">
                <a:cs typeface="Gothic Uralic"/>
              </a:rPr>
              <a:t> </a:t>
            </a:r>
            <a:r>
              <a:rPr lang="en-US" sz="2000" spc="-10" dirty="0">
                <a:cs typeface="Gothic Uralic"/>
              </a:rPr>
              <a:t>options</a:t>
            </a:r>
            <a:endParaRPr lang="en-US" sz="2000" dirty="0"/>
          </a:p>
        </p:txBody>
      </p:sp>
      <p:pic>
        <p:nvPicPr>
          <p:cNvPr id="9" name="Picture 8">
            <a:extLst>
              <a:ext uri="{FF2B5EF4-FFF2-40B4-BE49-F238E27FC236}">
                <a16:creationId xmlns:a16="http://schemas.microsoft.com/office/drawing/2014/main" id="{F69BCD45-1757-2F47-8522-FF45EAD797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2786" y="4063827"/>
            <a:ext cx="3420533" cy="2649043"/>
          </a:xfrm>
          <a:prstGeom prst="rect">
            <a:avLst/>
          </a:prstGeom>
        </p:spPr>
        <p:style>
          <a:lnRef idx="2">
            <a:schemeClr val="accent2"/>
          </a:lnRef>
          <a:fillRef idx="1">
            <a:schemeClr val="lt1"/>
          </a:fillRef>
          <a:effectRef idx="0">
            <a:schemeClr val="accent2"/>
          </a:effectRef>
          <a:fontRef idx="minor">
            <a:schemeClr val="dk1"/>
          </a:fontRef>
        </p:style>
      </p:pic>
      <p:pic>
        <p:nvPicPr>
          <p:cNvPr id="10" name="Picture 9">
            <a:extLst>
              <a:ext uri="{FF2B5EF4-FFF2-40B4-BE49-F238E27FC236}">
                <a16:creationId xmlns:a16="http://schemas.microsoft.com/office/drawing/2014/main" id="{2215C0D8-899C-1140-879A-33DB1E0D7D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56584" y="812010"/>
            <a:ext cx="7195789" cy="5425924"/>
          </a:xfrm>
          <a:prstGeom prst="rect">
            <a:avLst/>
          </a:prstGeom>
        </p:spPr>
        <p:style>
          <a:lnRef idx="2">
            <a:schemeClr val="accent2"/>
          </a:lnRef>
          <a:fillRef idx="1">
            <a:schemeClr val="lt1"/>
          </a:fillRef>
          <a:effectRef idx="0">
            <a:schemeClr val="accent2"/>
          </a:effectRef>
          <a:fontRef idx="minor">
            <a:schemeClr val="dk1"/>
          </a:fontRef>
        </p:style>
      </p:pic>
      <p:sp>
        <p:nvSpPr>
          <p:cNvPr id="3" name="Slide Number Placeholder 2">
            <a:extLst>
              <a:ext uri="{FF2B5EF4-FFF2-40B4-BE49-F238E27FC236}">
                <a16:creationId xmlns:a16="http://schemas.microsoft.com/office/drawing/2014/main" id="{8082DBAF-62E8-4B91-8E7D-B88F6C139B15}"/>
              </a:ext>
            </a:extLst>
          </p:cNvPr>
          <p:cNvSpPr>
            <a:spLocks noGrp="1"/>
          </p:cNvSpPr>
          <p:nvPr>
            <p:ph type="sldNum" sz="quarter" idx="12"/>
          </p:nvPr>
        </p:nvSpPr>
        <p:spPr/>
        <p:txBody>
          <a:bodyPr/>
          <a:lstStyle/>
          <a:p>
            <a:fld id="{71B7BAC7-FE87-40F6-AA24-4F4685D1B022}" type="slidenum">
              <a:rPr lang="en-US" smtClean="0"/>
              <a:t>23</a:t>
            </a:fld>
            <a:endParaRPr lang="en-US"/>
          </a:p>
        </p:txBody>
      </p:sp>
      <p:sp>
        <p:nvSpPr>
          <p:cNvPr id="8" name="Title 1">
            <a:extLst>
              <a:ext uri="{FF2B5EF4-FFF2-40B4-BE49-F238E27FC236}">
                <a16:creationId xmlns:a16="http://schemas.microsoft.com/office/drawing/2014/main" id="{FAB497E3-78C7-44E3-A9F6-2008D7AE70DB}"/>
              </a:ext>
            </a:extLst>
          </p:cNvPr>
          <p:cNvSpPr txBox="1">
            <a:spLocks/>
          </p:cNvSpPr>
          <p:nvPr/>
        </p:nvSpPr>
        <p:spPr>
          <a:xfrm>
            <a:off x="1186270" y="-18569"/>
            <a:ext cx="9571182" cy="96061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400" kern="1200">
                <a:solidFill>
                  <a:schemeClr val="accent1">
                    <a:lumMod val="75000"/>
                  </a:schemeClr>
                </a:solidFill>
                <a:latin typeface="+mj-lt"/>
                <a:ea typeface="+mj-ea"/>
                <a:cs typeface="+mj-cs"/>
              </a:defRPr>
            </a:lvl1pPr>
          </a:lstStyle>
          <a:p>
            <a:pPr algn="ctr"/>
            <a:r>
              <a:rPr lang="en-US" sz="4400" b="1" dirty="0">
                <a:solidFill>
                  <a:srgbClr val="CC0066"/>
                </a:solidFill>
              </a:rPr>
              <a:t>Who to consider for genetic testing?</a:t>
            </a:r>
            <a:endParaRPr lang="en-MY" b="1" dirty="0">
              <a:solidFill>
                <a:srgbClr val="CC0066"/>
              </a:solidFill>
            </a:endParaRPr>
          </a:p>
        </p:txBody>
      </p:sp>
    </p:spTree>
    <p:extLst>
      <p:ext uri="{BB962C8B-B14F-4D97-AF65-F5344CB8AC3E}">
        <p14:creationId xmlns:p14="http://schemas.microsoft.com/office/powerpoint/2010/main" val="248672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8D23DAE2-2739-9D4F-943B-C14FE7B1AD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9868" y="2497443"/>
            <a:ext cx="829733" cy="311150"/>
          </a:xfrm>
          <a:prstGeom prst="rect">
            <a:avLst/>
          </a:prstGeom>
        </p:spPr>
      </p:pic>
      <p:pic>
        <p:nvPicPr>
          <p:cNvPr id="14" name="Picture 13">
            <a:extLst>
              <a:ext uri="{FF2B5EF4-FFF2-40B4-BE49-F238E27FC236}">
                <a16:creationId xmlns:a16="http://schemas.microsoft.com/office/drawing/2014/main" id="{04BE9689-646B-4849-B8E3-36203B6BBB6A}"/>
              </a:ext>
            </a:extLst>
          </p:cNvPr>
          <p:cNvPicPr>
            <a:picLocks noChangeAspect="1"/>
          </p:cNvPicPr>
          <p:nvPr/>
        </p:nvPicPr>
        <p:blipFill rotWithShape="1">
          <a:blip r:embed="rId4"/>
          <a:srcRect r="51163" b="598"/>
          <a:stretch/>
        </p:blipFill>
        <p:spPr>
          <a:xfrm>
            <a:off x="11115041" y="5852503"/>
            <a:ext cx="962024" cy="964832"/>
          </a:xfrm>
          <a:prstGeom prst="rect">
            <a:avLst/>
          </a:prstGeom>
        </p:spPr>
      </p:pic>
      <p:sp>
        <p:nvSpPr>
          <p:cNvPr id="16" name="Rectangle 15">
            <a:extLst>
              <a:ext uri="{FF2B5EF4-FFF2-40B4-BE49-F238E27FC236}">
                <a16:creationId xmlns:a16="http://schemas.microsoft.com/office/drawing/2014/main" id="{E09F28D1-62FB-44DF-8B7A-5E7488B6BC5D}"/>
              </a:ext>
            </a:extLst>
          </p:cNvPr>
          <p:cNvSpPr/>
          <p:nvPr/>
        </p:nvSpPr>
        <p:spPr>
          <a:xfrm>
            <a:off x="5177929" y="6492880"/>
            <a:ext cx="6283036" cy="338554"/>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MY" sz="1600" dirty="0">
                <a:ln w="22225">
                  <a:solidFill>
                    <a:schemeClr val="tx2">
                      <a:lumMod val="75000"/>
                    </a:schemeClr>
                  </a:solidFill>
                  <a:prstDash val="solid"/>
                </a:ln>
                <a:solidFill>
                  <a:schemeClr val="tx2"/>
                </a:solidFill>
                <a:latin typeface="Monotype Corsiva" panose="03010101010201010101" pitchFamily="66" charset="0"/>
              </a:rPr>
              <a:t>Clinical Practice Guidelines Management of Breast Cancer (Third Edition)</a:t>
            </a:r>
            <a:endParaRPr lang="en-MY" sz="1600" dirty="0">
              <a:ln w="22225">
                <a:solidFill>
                  <a:schemeClr val="tx2">
                    <a:lumMod val="75000"/>
                  </a:schemeClr>
                </a:solidFill>
                <a:prstDash val="solid"/>
              </a:ln>
              <a:solidFill>
                <a:schemeClr val="tx2"/>
              </a:solidFill>
              <a:effectLst>
                <a:outerShdw dist="38100" dir="2640000" algn="bl" rotWithShape="0">
                  <a:schemeClr val="accent1"/>
                </a:outerShdw>
              </a:effectLst>
              <a:latin typeface="Monotype Corsiva" panose="03010101010201010101" pitchFamily="66" charset="0"/>
            </a:endParaRPr>
          </a:p>
        </p:txBody>
      </p:sp>
      <p:pic>
        <p:nvPicPr>
          <p:cNvPr id="4" name="Content Placeholder 3"/>
          <p:cNvPicPr>
            <a:picLocks noGrp="1" noChangeAspect="1"/>
          </p:cNvPicPr>
          <p:nvPr>
            <p:ph idx="1"/>
          </p:nvPr>
        </p:nvPicPr>
        <p:blipFill rotWithShape="1">
          <a:blip r:embed="rId5">
            <a:extLst>
              <a:ext uri="{28A0092B-C50C-407E-A947-70E740481C1C}">
                <a14:useLocalDpi xmlns:a14="http://schemas.microsoft.com/office/drawing/2010/main" val="0"/>
              </a:ext>
            </a:extLst>
          </a:blip>
          <a:srcRect t="16845" b="57907"/>
          <a:stretch/>
        </p:blipFill>
        <p:spPr>
          <a:xfrm>
            <a:off x="5453743" y="972380"/>
            <a:ext cx="6318170" cy="1246862"/>
          </a:xfrm>
        </p:spPr>
        <p:style>
          <a:lnRef idx="2">
            <a:schemeClr val="accent2"/>
          </a:lnRef>
          <a:fillRef idx="1">
            <a:schemeClr val="lt1"/>
          </a:fillRef>
          <a:effectRef idx="0">
            <a:schemeClr val="accent2"/>
          </a:effectRef>
          <a:fontRef idx="minor">
            <a:schemeClr val="dk1"/>
          </a:fontRef>
        </p:style>
      </p:pic>
      <p:sp>
        <p:nvSpPr>
          <p:cNvPr id="5" name="TextBox 4"/>
          <p:cNvSpPr txBox="1"/>
          <p:nvPr/>
        </p:nvSpPr>
        <p:spPr>
          <a:xfrm>
            <a:off x="512088" y="820806"/>
            <a:ext cx="4792717" cy="5262979"/>
          </a:xfrm>
          <a:prstGeom prst="rect">
            <a:avLst/>
          </a:prstGeom>
          <a:noFill/>
        </p:spPr>
        <p:txBody>
          <a:bodyPr wrap="square" rtlCol="0">
            <a:spAutoFit/>
          </a:bodyPr>
          <a:lstStyle/>
          <a:p>
            <a:pPr marL="285750" indent="-285750">
              <a:buFont typeface="Arial" charset="0"/>
              <a:buChar char="•"/>
            </a:pPr>
            <a:r>
              <a:rPr lang="en-MY" sz="2400" dirty="0"/>
              <a:t>Efforts to </a:t>
            </a:r>
            <a:r>
              <a:rPr lang="en-MY" sz="2400" b="1" dirty="0">
                <a:solidFill>
                  <a:srgbClr val="00B0F0"/>
                </a:solidFill>
              </a:rPr>
              <a:t>simplify </a:t>
            </a:r>
            <a:r>
              <a:rPr lang="en-MY" sz="2400" dirty="0"/>
              <a:t>&amp; </a:t>
            </a:r>
            <a:r>
              <a:rPr lang="en-MY" sz="2400" b="1" dirty="0">
                <a:solidFill>
                  <a:srgbClr val="00B0F0"/>
                </a:solidFill>
              </a:rPr>
              <a:t>streamline </a:t>
            </a:r>
            <a:r>
              <a:rPr lang="en-MY" sz="2400" dirty="0"/>
              <a:t>criteria for identifying at-risk individuals for testing while maintaining similar variant detection rate </a:t>
            </a:r>
          </a:p>
          <a:p>
            <a:pPr marL="285750" indent="-285750">
              <a:buFont typeface="Arial" charset="0"/>
              <a:buChar char="•"/>
            </a:pPr>
            <a:r>
              <a:rPr lang="en-MY" sz="2400" dirty="0"/>
              <a:t>An example that may be used had been evaluated in a Malaysian breast cancer cohort &amp; yielded an approximately 10% mutation detection rate</a:t>
            </a:r>
            <a:r>
              <a:rPr lang="en-MY" sz="2400" baseline="30000" dirty="0"/>
              <a:t>119</a:t>
            </a:r>
          </a:p>
          <a:p>
            <a:pPr marL="285750" indent="-285750">
              <a:buFont typeface="Arial" charset="0"/>
              <a:buChar char="•"/>
            </a:pPr>
            <a:r>
              <a:rPr lang="en-US" sz="2400" dirty="0">
                <a:solidFill>
                  <a:srgbClr val="00B0F0"/>
                </a:solidFill>
              </a:rPr>
              <a:t>If traditional family history criteria had been used, more than 50% of the mutation-positive individuals would have been missed </a:t>
            </a:r>
          </a:p>
        </p:txBody>
      </p:sp>
      <p:sp>
        <p:nvSpPr>
          <p:cNvPr id="9" name="Content Placeholder 2">
            <a:extLst>
              <a:ext uri="{FF2B5EF4-FFF2-40B4-BE49-F238E27FC236}">
                <a16:creationId xmlns:a16="http://schemas.microsoft.com/office/drawing/2014/main" id="{FBB00C97-0808-0444-807F-B5CB50FD2719}"/>
              </a:ext>
            </a:extLst>
          </p:cNvPr>
          <p:cNvSpPr txBox="1">
            <a:spLocks/>
          </p:cNvSpPr>
          <p:nvPr/>
        </p:nvSpPr>
        <p:spPr>
          <a:xfrm>
            <a:off x="352879" y="4252603"/>
            <a:ext cx="4456187" cy="1195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solidFill>
                <a:srgbClr val="FF0000"/>
              </a:solidFill>
            </a:endParaRPr>
          </a:p>
        </p:txBody>
      </p:sp>
      <p:pic>
        <p:nvPicPr>
          <p:cNvPr id="13" name="Picture 12">
            <a:extLst>
              <a:ext uri="{FF2B5EF4-FFF2-40B4-BE49-F238E27FC236}">
                <a16:creationId xmlns:a16="http://schemas.microsoft.com/office/drawing/2014/main" id="{74A6270D-7F15-D843-AFF0-02CFCDD1451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64440" y="2389147"/>
            <a:ext cx="6496777" cy="2896652"/>
          </a:xfrm>
          <a:prstGeom prst="rect">
            <a:avLst/>
          </a:prstGeom>
        </p:spPr>
        <p:style>
          <a:lnRef idx="2">
            <a:schemeClr val="accent2"/>
          </a:lnRef>
          <a:fillRef idx="1">
            <a:schemeClr val="lt1"/>
          </a:fillRef>
          <a:effectRef idx="0">
            <a:schemeClr val="accent2"/>
          </a:effectRef>
          <a:fontRef idx="minor">
            <a:schemeClr val="dk1"/>
          </a:fontRef>
        </p:style>
      </p:pic>
      <p:pic>
        <p:nvPicPr>
          <p:cNvPr id="15" name="Picture 14">
            <a:extLst>
              <a:ext uri="{FF2B5EF4-FFF2-40B4-BE49-F238E27FC236}">
                <a16:creationId xmlns:a16="http://schemas.microsoft.com/office/drawing/2014/main" id="{E43B73C8-1749-5340-B79B-4720F6EDCFE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362942" y="5669480"/>
            <a:ext cx="493244" cy="754115"/>
          </a:xfrm>
          <a:prstGeom prst="rect">
            <a:avLst/>
          </a:prstGeom>
        </p:spPr>
      </p:pic>
      <p:sp>
        <p:nvSpPr>
          <p:cNvPr id="11" name="Title 1">
            <a:extLst>
              <a:ext uri="{FF2B5EF4-FFF2-40B4-BE49-F238E27FC236}">
                <a16:creationId xmlns:a16="http://schemas.microsoft.com/office/drawing/2014/main" id="{3DD21FEA-6F12-4BAD-BE6C-0BD6C7E154C3}"/>
              </a:ext>
            </a:extLst>
          </p:cNvPr>
          <p:cNvSpPr txBox="1">
            <a:spLocks/>
          </p:cNvSpPr>
          <p:nvPr/>
        </p:nvSpPr>
        <p:spPr>
          <a:xfrm>
            <a:off x="1782618" y="-22794"/>
            <a:ext cx="9571182" cy="960612"/>
          </a:xfrm>
          <a:prstGeom prst="rect">
            <a:avLst/>
          </a:prstGeom>
        </p:spPr>
        <p:txBody>
          <a:bodyPr vert="horz" lIns="91440" tIns="45720" rIns="91440" bIns="45720" rtlCol="0" anchor="ctr">
            <a:normAutofit fontScale="92500"/>
          </a:bodyPr>
          <a:lstStyle>
            <a:lvl1pPr algn="l" defTabSz="914400" rtl="0" eaLnBrk="1" latinLnBrk="0" hangingPunct="1">
              <a:spcBef>
                <a:spcPct val="0"/>
              </a:spcBef>
              <a:buNone/>
              <a:defRPr sz="4400" kern="1200">
                <a:solidFill>
                  <a:schemeClr val="accent1">
                    <a:lumMod val="75000"/>
                  </a:schemeClr>
                </a:solidFill>
                <a:latin typeface="+mj-lt"/>
                <a:ea typeface="+mj-ea"/>
                <a:cs typeface="+mj-cs"/>
              </a:defRPr>
            </a:lvl1pPr>
          </a:lstStyle>
          <a:p>
            <a:pPr algn="ctr"/>
            <a:r>
              <a:rPr lang="en-US" sz="4400" b="1" dirty="0">
                <a:solidFill>
                  <a:srgbClr val="CC0066"/>
                </a:solidFill>
              </a:rPr>
              <a:t>Who to consider for genetic testing?</a:t>
            </a:r>
            <a:r>
              <a:rPr lang="en-US" sz="2200" b="1" dirty="0">
                <a:solidFill>
                  <a:srgbClr val="CC0066"/>
                </a:solidFill>
              </a:rPr>
              <a:t>-2</a:t>
            </a:r>
            <a:endParaRPr lang="en-MY" sz="2200" b="1" dirty="0">
              <a:solidFill>
                <a:srgbClr val="CC0066"/>
              </a:solidFill>
            </a:endParaRPr>
          </a:p>
        </p:txBody>
      </p:sp>
      <p:sp>
        <p:nvSpPr>
          <p:cNvPr id="6" name="TextBox 5">
            <a:extLst>
              <a:ext uri="{FF2B5EF4-FFF2-40B4-BE49-F238E27FC236}">
                <a16:creationId xmlns:a16="http://schemas.microsoft.com/office/drawing/2014/main" id="{7AF55D21-8D52-4D8C-9E19-2A5A0303AF56}"/>
              </a:ext>
            </a:extLst>
          </p:cNvPr>
          <p:cNvSpPr txBox="1"/>
          <p:nvPr/>
        </p:nvSpPr>
        <p:spPr>
          <a:xfrm>
            <a:off x="1934155" y="6020036"/>
            <a:ext cx="8299360" cy="523220"/>
          </a:xfrm>
          <a:prstGeom prst="rect">
            <a:avLst/>
          </a:prstGeom>
          <a:noFill/>
          <a:ln>
            <a:solidFill>
              <a:schemeClr val="bg2"/>
            </a:solidFill>
          </a:ln>
        </p:spPr>
        <p:txBody>
          <a:bodyPr wrap="square" rtlCol="0" anchor="ctr" anchorCtr="1">
            <a:spAutoFit/>
          </a:bodyPr>
          <a:lstStyle/>
          <a:p>
            <a:pPr algn="l"/>
            <a:r>
              <a:rPr lang="en-US" sz="1400" b="0" i="0" u="none" strike="noStrike" baseline="0" dirty="0"/>
              <a:t>119. Kemp Z, et al. Evaluation of Cancer-Based Criteria for Use in Mainstream BRCA1 and BRCA2 Genetic Testing </a:t>
            </a:r>
          </a:p>
          <a:p>
            <a:pPr algn="l"/>
            <a:r>
              <a:rPr lang="en-US" sz="1400" dirty="0"/>
              <a:t>         </a:t>
            </a:r>
            <a:r>
              <a:rPr lang="en-US" sz="1400" b="0" i="0" u="none" strike="noStrike" baseline="0" dirty="0"/>
              <a:t>in Patients with Breast Cancer. </a:t>
            </a:r>
            <a:r>
              <a:rPr lang="en-MY" sz="1400" b="0" i="0" u="none" strike="noStrike" baseline="0" dirty="0"/>
              <a:t>JAMA </a:t>
            </a:r>
            <a:r>
              <a:rPr lang="en-MY" sz="1400" b="0" i="0" u="none" strike="noStrike" baseline="0" dirty="0" err="1"/>
              <a:t>Netw</a:t>
            </a:r>
            <a:r>
              <a:rPr lang="en-MY" sz="1400" b="0" i="0" u="none" strike="noStrike" baseline="0" dirty="0"/>
              <a:t> Open. 2019;2(5):e194428</a:t>
            </a:r>
            <a:endParaRPr lang="en-MY" sz="1400" dirty="0"/>
          </a:p>
        </p:txBody>
      </p:sp>
      <p:sp>
        <p:nvSpPr>
          <p:cNvPr id="10" name="Slide Number Placeholder 9">
            <a:extLst>
              <a:ext uri="{FF2B5EF4-FFF2-40B4-BE49-F238E27FC236}">
                <a16:creationId xmlns:a16="http://schemas.microsoft.com/office/drawing/2014/main" id="{F6E19E71-565D-4EA8-B84A-0762EFCB1221}"/>
              </a:ext>
            </a:extLst>
          </p:cNvPr>
          <p:cNvSpPr>
            <a:spLocks noGrp="1"/>
          </p:cNvSpPr>
          <p:nvPr>
            <p:ph type="sldNum" sz="quarter" idx="12"/>
          </p:nvPr>
        </p:nvSpPr>
        <p:spPr/>
        <p:txBody>
          <a:bodyPr/>
          <a:lstStyle/>
          <a:p>
            <a:fld id="{71B7BAC7-FE87-40F6-AA24-4F4685D1B022}" type="slidenum">
              <a:rPr lang="en-US" smtClean="0"/>
              <a:t>24</a:t>
            </a:fld>
            <a:endParaRPr lang="en-US"/>
          </a:p>
        </p:txBody>
      </p:sp>
    </p:spTree>
    <p:extLst>
      <p:ext uri="{BB962C8B-B14F-4D97-AF65-F5344CB8AC3E}">
        <p14:creationId xmlns:p14="http://schemas.microsoft.com/office/powerpoint/2010/main" val="872530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965AD6-B0F1-48BB-8A02-101CF8F8DF57}"/>
              </a:ext>
            </a:extLst>
          </p:cNvPr>
          <p:cNvPicPr>
            <a:picLocks noChangeAspect="1"/>
          </p:cNvPicPr>
          <p:nvPr/>
        </p:nvPicPr>
        <p:blipFill rotWithShape="1">
          <a:blip r:embed="rId2"/>
          <a:srcRect r="51163" b="598"/>
          <a:stretch/>
        </p:blipFill>
        <p:spPr>
          <a:xfrm>
            <a:off x="11115041" y="5852503"/>
            <a:ext cx="962024" cy="964832"/>
          </a:xfrm>
          <a:prstGeom prst="rect">
            <a:avLst/>
          </a:prstGeom>
        </p:spPr>
      </p:pic>
      <p:sp>
        <p:nvSpPr>
          <p:cNvPr id="6" name="Rectangle 5">
            <a:extLst>
              <a:ext uri="{FF2B5EF4-FFF2-40B4-BE49-F238E27FC236}">
                <a16:creationId xmlns:a16="http://schemas.microsoft.com/office/drawing/2014/main" id="{5DE3944A-DAA8-4B64-9853-AB1C2819125C}"/>
              </a:ext>
            </a:extLst>
          </p:cNvPr>
          <p:cNvSpPr/>
          <p:nvPr/>
        </p:nvSpPr>
        <p:spPr>
          <a:xfrm>
            <a:off x="4807539" y="6312760"/>
            <a:ext cx="6283036" cy="369332"/>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MY" dirty="0">
                <a:ln w="22225">
                  <a:solidFill>
                    <a:schemeClr val="tx2">
                      <a:lumMod val="75000"/>
                    </a:schemeClr>
                  </a:solidFill>
                  <a:prstDash val="solid"/>
                </a:ln>
                <a:solidFill>
                  <a:schemeClr val="tx2"/>
                </a:solidFill>
                <a:latin typeface="Monotype Corsiva" panose="03010101010201010101" pitchFamily="66" charset="0"/>
              </a:rPr>
              <a:t>Clinical Practice Guidelines Management of Breast Cancer (Third Edition)</a:t>
            </a:r>
            <a:endParaRPr lang="en-MY" dirty="0">
              <a:ln w="22225">
                <a:solidFill>
                  <a:schemeClr val="tx2">
                    <a:lumMod val="75000"/>
                  </a:schemeClr>
                </a:solidFill>
                <a:prstDash val="solid"/>
              </a:ln>
              <a:solidFill>
                <a:schemeClr val="tx2"/>
              </a:solidFill>
              <a:effectLst>
                <a:outerShdw dist="38100" dir="2640000" algn="bl" rotWithShape="0">
                  <a:schemeClr val="accent1"/>
                </a:outerShdw>
              </a:effectLst>
              <a:latin typeface="Monotype Corsiva" panose="03010101010201010101" pitchFamily="66" charset="0"/>
            </a:endParaRPr>
          </a:p>
        </p:txBody>
      </p:sp>
      <p:sp>
        <p:nvSpPr>
          <p:cNvPr id="2" name="Title 1">
            <a:extLst>
              <a:ext uri="{FF2B5EF4-FFF2-40B4-BE49-F238E27FC236}">
                <a16:creationId xmlns:a16="http://schemas.microsoft.com/office/drawing/2014/main" id="{EB709014-593D-4600-A52F-ECEE5AF9A904}"/>
              </a:ext>
            </a:extLst>
          </p:cNvPr>
          <p:cNvSpPr>
            <a:spLocks noGrp="1"/>
          </p:cNvSpPr>
          <p:nvPr>
            <p:ph type="ctrTitle"/>
          </p:nvPr>
        </p:nvSpPr>
        <p:spPr/>
        <p:txBody>
          <a:bodyPr>
            <a:normAutofit/>
          </a:bodyPr>
          <a:lstStyle/>
          <a:p>
            <a:r>
              <a:rPr lang="en-US" b="1" dirty="0">
                <a:solidFill>
                  <a:srgbClr val="CC0066"/>
                </a:solidFill>
              </a:rPr>
              <a:t>How is genetic testing helpful?</a:t>
            </a:r>
            <a:endParaRPr lang="en-MY" dirty="0"/>
          </a:p>
        </p:txBody>
      </p:sp>
      <p:sp>
        <p:nvSpPr>
          <p:cNvPr id="3" name="Subtitle 2">
            <a:extLst>
              <a:ext uri="{FF2B5EF4-FFF2-40B4-BE49-F238E27FC236}">
                <a16:creationId xmlns:a16="http://schemas.microsoft.com/office/drawing/2014/main" id="{9445C7F6-0F09-4EA3-952F-93B78DCCBFC4}"/>
              </a:ext>
            </a:extLst>
          </p:cNvPr>
          <p:cNvSpPr>
            <a:spLocks noGrp="1"/>
          </p:cNvSpPr>
          <p:nvPr>
            <p:ph type="subTitle" idx="1"/>
          </p:nvPr>
        </p:nvSpPr>
        <p:spPr/>
        <p:txBody>
          <a:bodyPr>
            <a:normAutofit/>
          </a:bodyPr>
          <a:lstStyle/>
          <a:p>
            <a:r>
              <a:rPr lang="mr-IN" sz="4800" b="1" dirty="0">
                <a:solidFill>
                  <a:srgbClr val="CC0066"/>
                </a:solidFill>
                <a:latin typeface="+mj-lt"/>
              </a:rPr>
              <a:t>…</a:t>
            </a:r>
            <a:r>
              <a:rPr lang="en-US" sz="4800" b="1" dirty="0">
                <a:solidFill>
                  <a:srgbClr val="CC0066"/>
                </a:solidFill>
                <a:latin typeface="+mj-lt"/>
              </a:rPr>
              <a:t>the utility of test results</a:t>
            </a:r>
            <a:endParaRPr lang="en-MY" sz="4800" dirty="0">
              <a:latin typeface="+mj-lt"/>
            </a:endParaRPr>
          </a:p>
        </p:txBody>
      </p:sp>
      <p:sp>
        <p:nvSpPr>
          <p:cNvPr id="4" name="Slide Number Placeholder 3">
            <a:extLst>
              <a:ext uri="{FF2B5EF4-FFF2-40B4-BE49-F238E27FC236}">
                <a16:creationId xmlns:a16="http://schemas.microsoft.com/office/drawing/2014/main" id="{F49A0511-C795-4435-A1C7-C24837B4EBCF}"/>
              </a:ext>
            </a:extLst>
          </p:cNvPr>
          <p:cNvSpPr>
            <a:spLocks noGrp="1"/>
          </p:cNvSpPr>
          <p:nvPr>
            <p:ph type="sldNum" sz="quarter" idx="12"/>
          </p:nvPr>
        </p:nvSpPr>
        <p:spPr/>
        <p:txBody>
          <a:bodyPr/>
          <a:lstStyle/>
          <a:p>
            <a:fld id="{71B7BAC7-FE87-40F6-AA24-4F4685D1B022}" type="slidenum">
              <a:rPr lang="en-US" smtClean="0"/>
              <a:t>25</a:t>
            </a:fld>
            <a:endParaRPr lang="en-US"/>
          </a:p>
        </p:txBody>
      </p:sp>
    </p:spTree>
    <p:extLst>
      <p:ext uri="{BB962C8B-B14F-4D97-AF65-F5344CB8AC3E}">
        <p14:creationId xmlns:p14="http://schemas.microsoft.com/office/powerpoint/2010/main" val="157262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D056786-2A29-4C83-AB35-65DD7E0F8CAD}"/>
              </a:ext>
            </a:extLst>
          </p:cNvPr>
          <p:cNvPicPr>
            <a:picLocks noChangeAspect="1"/>
          </p:cNvPicPr>
          <p:nvPr/>
        </p:nvPicPr>
        <p:blipFill rotWithShape="1">
          <a:blip r:embed="rId2"/>
          <a:srcRect r="51163" b="598"/>
          <a:stretch/>
        </p:blipFill>
        <p:spPr>
          <a:xfrm>
            <a:off x="11115041" y="5852503"/>
            <a:ext cx="962024" cy="964832"/>
          </a:xfrm>
          <a:prstGeom prst="rect">
            <a:avLst/>
          </a:prstGeom>
        </p:spPr>
      </p:pic>
      <p:sp>
        <p:nvSpPr>
          <p:cNvPr id="7" name="Rectangle 6">
            <a:extLst>
              <a:ext uri="{FF2B5EF4-FFF2-40B4-BE49-F238E27FC236}">
                <a16:creationId xmlns:a16="http://schemas.microsoft.com/office/drawing/2014/main" id="{1863EEF8-6F84-4CD3-BAD5-B555E01FF958}"/>
              </a:ext>
            </a:extLst>
          </p:cNvPr>
          <p:cNvSpPr/>
          <p:nvPr/>
        </p:nvSpPr>
        <p:spPr>
          <a:xfrm>
            <a:off x="4807539" y="6312760"/>
            <a:ext cx="6283036" cy="369332"/>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MY" dirty="0">
                <a:ln w="22225">
                  <a:solidFill>
                    <a:schemeClr val="tx2">
                      <a:lumMod val="75000"/>
                    </a:schemeClr>
                  </a:solidFill>
                  <a:prstDash val="solid"/>
                </a:ln>
                <a:solidFill>
                  <a:schemeClr val="tx2"/>
                </a:solidFill>
                <a:latin typeface="Monotype Corsiva" panose="03010101010201010101" pitchFamily="66" charset="0"/>
              </a:rPr>
              <a:t>Clinical Practice Guidelines Management of Breast Cancer (Third Edition)</a:t>
            </a:r>
            <a:endParaRPr lang="en-MY" dirty="0">
              <a:ln w="22225">
                <a:solidFill>
                  <a:schemeClr val="tx2">
                    <a:lumMod val="75000"/>
                  </a:schemeClr>
                </a:solidFill>
                <a:prstDash val="solid"/>
              </a:ln>
              <a:solidFill>
                <a:schemeClr val="tx2"/>
              </a:solidFill>
              <a:effectLst>
                <a:outerShdw dist="38100" dir="2640000" algn="bl" rotWithShape="0">
                  <a:schemeClr val="accent1"/>
                </a:outerShdw>
              </a:effectLst>
              <a:latin typeface="Monotype Corsiva" panose="03010101010201010101" pitchFamily="66" charset="0"/>
            </a:endParaRPr>
          </a:p>
        </p:txBody>
      </p:sp>
      <p:sp>
        <p:nvSpPr>
          <p:cNvPr id="8" name="Title 1">
            <a:extLst>
              <a:ext uri="{FF2B5EF4-FFF2-40B4-BE49-F238E27FC236}">
                <a16:creationId xmlns:a16="http://schemas.microsoft.com/office/drawing/2014/main" id="{5051F726-F66B-467D-A935-35CB9ED9B23B}"/>
              </a:ext>
            </a:extLst>
          </p:cNvPr>
          <p:cNvSpPr txBox="1">
            <a:spLocks/>
          </p:cNvSpPr>
          <p:nvPr/>
        </p:nvSpPr>
        <p:spPr>
          <a:xfrm>
            <a:off x="1052944" y="263529"/>
            <a:ext cx="10300856" cy="1325563"/>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400" kern="1200">
                <a:solidFill>
                  <a:schemeClr val="accent1">
                    <a:lumMod val="75000"/>
                  </a:schemeClr>
                </a:solidFill>
                <a:latin typeface="+mj-lt"/>
                <a:ea typeface="+mj-ea"/>
                <a:cs typeface="+mj-cs"/>
              </a:defRPr>
            </a:lvl1pPr>
          </a:lstStyle>
          <a:p>
            <a:r>
              <a:rPr lang="en-US" b="1" dirty="0">
                <a:solidFill>
                  <a:srgbClr val="CC0066"/>
                </a:solidFill>
              </a:rPr>
              <a:t>1. Confirmation of diagnosis</a:t>
            </a:r>
            <a:endParaRPr lang="en-MY" b="1" dirty="0">
              <a:solidFill>
                <a:srgbClr val="CC0066"/>
              </a:solidFill>
            </a:endParaRPr>
          </a:p>
        </p:txBody>
      </p:sp>
      <p:sp>
        <p:nvSpPr>
          <p:cNvPr id="10" name="TextBox 9"/>
          <p:cNvSpPr txBox="1"/>
          <p:nvPr/>
        </p:nvSpPr>
        <p:spPr>
          <a:xfrm>
            <a:off x="1052944" y="1753192"/>
            <a:ext cx="6162181" cy="3847207"/>
          </a:xfrm>
          <a:prstGeom prst="rect">
            <a:avLst/>
          </a:prstGeom>
          <a:noFill/>
        </p:spPr>
        <p:txBody>
          <a:bodyPr wrap="square" rtlCol="0">
            <a:spAutoFit/>
          </a:bodyPr>
          <a:lstStyle/>
          <a:p>
            <a:r>
              <a:rPr lang="en-US" sz="3200" b="1" dirty="0">
                <a:solidFill>
                  <a:srgbClr val="00B0F0"/>
                </a:solidFill>
              </a:rPr>
              <a:t>Directs accurate genetic counselling</a:t>
            </a:r>
          </a:p>
          <a:p>
            <a:endParaRPr lang="en-US" sz="3200" b="1" dirty="0">
              <a:solidFill>
                <a:srgbClr val="00B0F0"/>
              </a:solidFill>
            </a:endParaRPr>
          </a:p>
          <a:p>
            <a:r>
              <a:rPr lang="en-US" sz="3200" b="1" dirty="0">
                <a:solidFill>
                  <a:srgbClr val="00B0F0"/>
                </a:solidFill>
              </a:rPr>
              <a:t>Ends the diagnostic odyssey for many with rare conditions</a:t>
            </a:r>
          </a:p>
          <a:p>
            <a:endParaRPr lang="en-US" sz="3200" b="1" dirty="0">
              <a:solidFill>
                <a:srgbClr val="00B0F0"/>
              </a:solidFill>
            </a:endParaRPr>
          </a:p>
          <a:p>
            <a:r>
              <a:rPr lang="en-US" sz="3200" b="1" dirty="0">
                <a:solidFill>
                  <a:srgbClr val="00B0F0"/>
                </a:solidFill>
              </a:rPr>
              <a:t>Appropriate care &amp; support</a:t>
            </a:r>
          </a:p>
          <a:p>
            <a:endParaRPr lang="en-US" sz="2000" b="1" dirty="0">
              <a:solidFill>
                <a:srgbClr val="00B0F0"/>
              </a:solidFill>
            </a:endParaRPr>
          </a:p>
        </p:txBody>
      </p:sp>
      <p:pic>
        <p:nvPicPr>
          <p:cNvPr id="4" name="Picture 3">
            <a:extLst>
              <a:ext uri="{FF2B5EF4-FFF2-40B4-BE49-F238E27FC236}">
                <a16:creationId xmlns:a16="http://schemas.microsoft.com/office/drawing/2014/main" id="{819E7D04-E471-7148-9907-D45DEB6C392F}"/>
              </a:ext>
            </a:extLst>
          </p:cNvPr>
          <p:cNvPicPr>
            <a:picLocks noChangeAspect="1"/>
          </p:cNvPicPr>
          <p:nvPr/>
        </p:nvPicPr>
        <p:blipFill rotWithShape="1">
          <a:blip r:embed="rId3">
            <a:extLst>
              <a:ext uri="{28A0092B-C50C-407E-A947-70E740481C1C}">
                <a14:useLocalDpi xmlns:a14="http://schemas.microsoft.com/office/drawing/2010/main" val="0"/>
              </a:ext>
            </a:extLst>
          </a:blip>
          <a:srcRect b="5487"/>
          <a:stretch/>
        </p:blipFill>
        <p:spPr>
          <a:xfrm>
            <a:off x="7215126" y="1954030"/>
            <a:ext cx="3362219" cy="2536946"/>
          </a:xfrm>
          <a:prstGeom prst="rect">
            <a:avLst/>
          </a:prstGeom>
        </p:spPr>
      </p:pic>
      <p:sp>
        <p:nvSpPr>
          <p:cNvPr id="3" name="Slide Number Placeholder 2">
            <a:extLst>
              <a:ext uri="{FF2B5EF4-FFF2-40B4-BE49-F238E27FC236}">
                <a16:creationId xmlns:a16="http://schemas.microsoft.com/office/drawing/2014/main" id="{82EBF2A8-C11A-40B3-9385-7BAA0D5C6B59}"/>
              </a:ext>
            </a:extLst>
          </p:cNvPr>
          <p:cNvSpPr>
            <a:spLocks noGrp="1"/>
          </p:cNvSpPr>
          <p:nvPr>
            <p:ph type="sldNum" sz="quarter" idx="12"/>
          </p:nvPr>
        </p:nvSpPr>
        <p:spPr/>
        <p:txBody>
          <a:bodyPr/>
          <a:lstStyle/>
          <a:p>
            <a:fld id="{71B7BAC7-FE87-40F6-AA24-4F4685D1B022}" type="slidenum">
              <a:rPr lang="en-US" smtClean="0"/>
              <a:t>26</a:t>
            </a:fld>
            <a:endParaRPr lang="en-US"/>
          </a:p>
        </p:txBody>
      </p:sp>
    </p:spTree>
    <p:extLst>
      <p:ext uri="{BB962C8B-B14F-4D97-AF65-F5344CB8AC3E}">
        <p14:creationId xmlns:p14="http://schemas.microsoft.com/office/powerpoint/2010/main" val="391476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D056786-2A29-4C83-AB35-65DD7E0F8CAD}"/>
              </a:ext>
            </a:extLst>
          </p:cNvPr>
          <p:cNvPicPr>
            <a:picLocks noChangeAspect="1"/>
          </p:cNvPicPr>
          <p:nvPr/>
        </p:nvPicPr>
        <p:blipFill rotWithShape="1">
          <a:blip r:embed="rId3"/>
          <a:srcRect r="51163" b="598"/>
          <a:stretch/>
        </p:blipFill>
        <p:spPr>
          <a:xfrm>
            <a:off x="11115041" y="5852503"/>
            <a:ext cx="962024" cy="964832"/>
          </a:xfrm>
          <a:prstGeom prst="rect">
            <a:avLst/>
          </a:prstGeom>
        </p:spPr>
      </p:pic>
      <p:sp>
        <p:nvSpPr>
          <p:cNvPr id="7" name="Rectangle 6">
            <a:extLst>
              <a:ext uri="{FF2B5EF4-FFF2-40B4-BE49-F238E27FC236}">
                <a16:creationId xmlns:a16="http://schemas.microsoft.com/office/drawing/2014/main" id="{1863EEF8-6F84-4CD3-BAD5-B555E01FF958}"/>
              </a:ext>
            </a:extLst>
          </p:cNvPr>
          <p:cNvSpPr/>
          <p:nvPr/>
        </p:nvSpPr>
        <p:spPr>
          <a:xfrm>
            <a:off x="4807539" y="6312760"/>
            <a:ext cx="6283036" cy="369332"/>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MY" dirty="0">
                <a:ln w="22225">
                  <a:solidFill>
                    <a:schemeClr val="tx2">
                      <a:lumMod val="75000"/>
                    </a:schemeClr>
                  </a:solidFill>
                  <a:prstDash val="solid"/>
                </a:ln>
                <a:solidFill>
                  <a:schemeClr val="tx2"/>
                </a:solidFill>
                <a:latin typeface="Monotype Corsiva" panose="03010101010201010101" pitchFamily="66" charset="0"/>
              </a:rPr>
              <a:t>Clinical Practice Guidelines Management of Breast Cancer (Third Edition)</a:t>
            </a:r>
            <a:endParaRPr lang="en-MY" dirty="0">
              <a:ln w="22225">
                <a:solidFill>
                  <a:schemeClr val="tx2">
                    <a:lumMod val="75000"/>
                  </a:schemeClr>
                </a:solidFill>
                <a:prstDash val="solid"/>
              </a:ln>
              <a:solidFill>
                <a:schemeClr val="tx2"/>
              </a:solidFill>
              <a:effectLst>
                <a:outerShdw dist="38100" dir="2640000" algn="bl" rotWithShape="0">
                  <a:schemeClr val="accent1"/>
                </a:outerShdw>
              </a:effectLst>
              <a:latin typeface="Monotype Corsiva" panose="03010101010201010101" pitchFamily="66" charset="0"/>
            </a:endParaRPr>
          </a:p>
        </p:txBody>
      </p:sp>
      <p:sp>
        <p:nvSpPr>
          <p:cNvPr id="8" name="Title 1">
            <a:extLst>
              <a:ext uri="{FF2B5EF4-FFF2-40B4-BE49-F238E27FC236}">
                <a16:creationId xmlns:a16="http://schemas.microsoft.com/office/drawing/2014/main" id="{5051F726-F66B-467D-A935-35CB9ED9B23B}"/>
              </a:ext>
            </a:extLst>
          </p:cNvPr>
          <p:cNvSpPr txBox="1">
            <a:spLocks/>
          </p:cNvSpPr>
          <p:nvPr/>
        </p:nvSpPr>
        <p:spPr>
          <a:xfrm>
            <a:off x="616519" y="688397"/>
            <a:ext cx="11132392" cy="94403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400" kern="1200">
                <a:solidFill>
                  <a:schemeClr val="accent1">
                    <a:lumMod val="75000"/>
                  </a:schemeClr>
                </a:solidFill>
                <a:latin typeface="+mj-lt"/>
                <a:ea typeface="+mj-ea"/>
                <a:cs typeface="+mj-cs"/>
              </a:defRPr>
            </a:lvl1pPr>
          </a:lstStyle>
          <a:p>
            <a:r>
              <a:rPr lang="en-US" sz="4000" b="1" dirty="0">
                <a:solidFill>
                  <a:srgbClr val="CC0066"/>
                </a:solidFill>
              </a:rPr>
              <a:t>1. Confirmation of diagnosis</a:t>
            </a:r>
          </a:p>
        </p:txBody>
      </p:sp>
      <p:sp>
        <p:nvSpPr>
          <p:cNvPr id="3" name="Slide Number Placeholder 2">
            <a:extLst>
              <a:ext uri="{FF2B5EF4-FFF2-40B4-BE49-F238E27FC236}">
                <a16:creationId xmlns:a16="http://schemas.microsoft.com/office/drawing/2014/main" id="{82EBF2A8-C11A-40B3-9385-7BAA0D5C6B59}"/>
              </a:ext>
            </a:extLst>
          </p:cNvPr>
          <p:cNvSpPr>
            <a:spLocks noGrp="1"/>
          </p:cNvSpPr>
          <p:nvPr>
            <p:ph type="sldNum" sz="quarter" idx="12"/>
          </p:nvPr>
        </p:nvSpPr>
        <p:spPr/>
        <p:txBody>
          <a:bodyPr/>
          <a:lstStyle/>
          <a:p>
            <a:fld id="{71B7BAC7-FE87-40F6-AA24-4F4685D1B022}" type="slidenum">
              <a:rPr lang="en-US" smtClean="0"/>
              <a:t>27</a:t>
            </a:fld>
            <a:endParaRPr lang="en-US"/>
          </a:p>
        </p:txBody>
      </p:sp>
      <p:sp>
        <p:nvSpPr>
          <p:cNvPr id="13" name="Title 1">
            <a:extLst>
              <a:ext uri="{FF2B5EF4-FFF2-40B4-BE49-F238E27FC236}">
                <a16:creationId xmlns:a16="http://schemas.microsoft.com/office/drawing/2014/main" id="{49DD9F8E-4B75-4C18-9A2F-94090EFFB29D}"/>
              </a:ext>
            </a:extLst>
          </p:cNvPr>
          <p:cNvSpPr>
            <a:spLocks noGrp="1"/>
          </p:cNvSpPr>
          <p:nvPr>
            <p:ph type="title"/>
          </p:nvPr>
        </p:nvSpPr>
        <p:spPr>
          <a:xfrm>
            <a:off x="443089" y="206599"/>
            <a:ext cx="10515600" cy="368653"/>
          </a:xfrm>
        </p:spPr>
        <p:txBody>
          <a:bodyPr>
            <a:noAutofit/>
          </a:bodyPr>
          <a:lstStyle/>
          <a:p>
            <a:r>
              <a:rPr lang="en-US" sz="2000" b="1" dirty="0">
                <a:solidFill>
                  <a:srgbClr val="CC0066"/>
                </a:solidFill>
              </a:rPr>
              <a:t>How is genetic testing helpful?</a:t>
            </a:r>
          </a:p>
        </p:txBody>
      </p:sp>
      <p:sp>
        <p:nvSpPr>
          <p:cNvPr id="10" name="TextBox 9">
            <a:extLst>
              <a:ext uri="{FF2B5EF4-FFF2-40B4-BE49-F238E27FC236}">
                <a16:creationId xmlns:a16="http://schemas.microsoft.com/office/drawing/2014/main" id="{17D0C935-9AB6-403E-A846-5526F7FD0209}"/>
              </a:ext>
            </a:extLst>
          </p:cNvPr>
          <p:cNvSpPr txBox="1"/>
          <p:nvPr/>
        </p:nvSpPr>
        <p:spPr>
          <a:xfrm>
            <a:off x="7746127" y="1753022"/>
            <a:ext cx="4164730" cy="1200329"/>
          </a:xfrm>
          <a:prstGeom prst="rect">
            <a:avLst/>
          </a:prstGeom>
          <a:noFill/>
          <a:ln>
            <a:solidFill>
              <a:schemeClr val="accent2">
                <a:lumMod val="60000"/>
                <a:lumOff val="40000"/>
              </a:schemeClr>
            </a:solidFill>
          </a:ln>
        </p:spPr>
        <p:txBody>
          <a:bodyPr wrap="square" rtlCol="0">
            <a:spAutoFit/>
          </a:bodyPr>
          <a:lstStyle/>
          <a:p>
            <a:r>
              <a:rPr lang="en-US" sz="2400" dirty="0"/>
              <a:t>A 36-year-old lady diagnosed with triple negative bilateral breast cancer, young onset.</a:t>
            </a:r>
          </a:p>
        </p:txBody>
      </p:sp>
      <p:pic>
        <p:nvPicPr>
          <p:cNvPr id="14" name="Picture 13">
            <a:extLst>
              <a:ext uri="{FF2B5EF4-FFF2-40B4-BE49-F238E27FC236}">
                <a16:creationId xmlns:a16="http://schemas.microsoft.com/office/drawing/2014/main" id="{CB8296E8-FC6E-44E0-AFA5-9936B18BBDC8}"/>
              </a:ext>
            </a:extLst>
          </p:cNvPr>
          <p:cNvPicPr>
            <a:picLocks noChangeAspect="1"/>
          </p:cNvPicPr>
          <p:nvPr/>
        </p:nvPicPr>
        <p:blipFill rotWithShape="1">
          <a:blip r:embed="rId4">
            <a:extLst>
              <a:ext uri="{28A0092B-C50C-407E-A947-70E740481C1C}">
                <a14:useLocalDpi xmlns:a14="http://schemas.microsoft.com/office/drawing/2010/main" val="0"/>
              </a:ext>
            </a:extLst>
          </a:blip>
          <a:srcRect l="16339" t="3665" r="1533" b="5097"/>
          <a:stretch/>
        </p:blipFill>
        <p:spPr>
          <a:xfrm rot="5400000">
            <a:off x="1854598" y="492116"/>
            <a:ext cx="4416580" cy="6938394"/>
          </a:xfrm>
          <a:prstGeom prst="rect">
            <a:avLst/>
          </a:prstGeom>
        </p:spPr>
      </p:pic>
      <p:sp>
        <p:nvSpPr>
          <p:cNvPr id="15" name="TextBox 14">
            <a:extLst>
              <a:ext uri="{FF2B5EF4-FFF2-40B4-BE49-F238E27FC236}">
                <a16:creationId xmlns:a16="http://schemas.microsoft.com/office/drawing/2014/main" id="{4869BF5B-76DE-48D0-8712-A785938D278D}"/>
              </a:ext>
            </a:extLst>
          </p:cNvPr>
          <p:cNvSpPr txBox="1"/>
          <p:nvPr/>
        </p:nvSpPr>
        <p:spPr>
          <a:xfrm>
            <a:off x="7746127" y="3617391"/>
            <a:ext cx="4164730" cy="1292662"/>
          </a:xfrm>
          <a:prstGeom prst="rect">
            <a:avLst/>
          </a:prstGeom>
          <a:noFill/>
        </p:spPr>
        <p:txBody>
          <a:bodyPr wrap="square" rtlCol="0">
            <a:spAutoFit/>
          </a:bodyPr>
          <a:lstStyle/>
          <a:p>
            <a:r>
              <a:rPr lang="en-US" sz="2600" dirty="0">
                <a:solidFill>
                  <a:srgbClr val="FF0000"/>
                </a:solidFill>
              </a:rPr>
              <a:t>Pathogenic heterozygous missense variant c.2635G&gt;T in </a:t>
            </a:r>
            <a:r>
              <a:rPr lang="en-US" sz="2600" b="1" dirty="0">
                <a:solidFill>
                  <a:srgbClr val="FF0000"/>
                </a:solidFill>
              </a:rPr>
              <a:t>BRCA1 gene </a:t>
            </a:r>
            <a:r>
              <a:rPr lang="en-US" sz="2600" dirty="0">
                <a:solidFill>
                  <a:srgbClr val="FF0000"/>
                </a:solidFill>
              </a:rPr>
              <a:t>identified.</a:t>
            </a:r>
          </a:p>
        </p:txBody>
      </p:sp>
    </p:spTree>
    <p:extLst>
      <p:ext uri="{BB962C8B-B14F-4D97-AF65-F5344CB8AC3E}">
        <p14:creationId xmlns:p14="http://schemas.microsoft.com/office/powerpoint/2010/main" val="1923836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D056786-2A29-4C83-AB35-65DD7E0F8CAD}"/>
              </a:ext>
            </a:extLst>
          </p:cNvPr>
          <p:cNvPicPr>
            <a:picLocks noChangeAspect="1"/>
          </p:cNvPicPr>
          <p:nvPr/>
        </p:nvPicPr>
        <p:blipFill rotWithShape="1">
          <a:blip r:embed="rId2"/>
          <a:srcRect r="51163" b="598"/>
          <a:stretch/>
        </p:blipFill>
        <p:spPr>
          <a:xfrm>
            <a:off x="11115041" y="5852503"/>
            <a:ext cx="962024" cy="964832"/>
          </a:xfrm>
          <a:prstGeom prst="rect">
            <a:avLst/>
          </a:prstGeom>
        </p:spPr>
      </p:pic>
      <p:sp>
        <p:nvSpPr>
          <p:cNvPr id="7" name="Rectangle 6">
            <a:extLst>
              <a:ext uri="{FF2B5EF4-FFF2-40B4-BE49-F238E27FC236}">
                <a16:creationId xmlns:a16="http://schemas.microsoft.com/office/drawing/2014/main" id="{1863EEF8-6F84-4CD3-BAD5-B555E01FF958}"/>
              </a:ext>
            </a:extLst>
          </p:cNvPr>
          <p:cNvSpPr/>
          <p:nvPr/>
        </p:nvSpPr>
        <p:spPr>
          <a:xfrm>
            <a:off x="4807539" y="6312760"/>
            <a:ext cx="6283036" cy="369332"/>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MY" dirty="0">
                <a:ln w="22225">
                  <a:solidFill>
                    <a:schemeClr val="tx2">
                      <a:lumMod val="75000"/>
                    </a:schemeClr>
                  </a:solidFill>
                  <a:prstDash val="solid"/>
                </a:ln>
                <a:solidFill>
                  <a:schemeClr val="tx2"/>
                </a:solidFill>
                <a:latin typeface="Monotype Corsiva" panose="03010101010201010101" pitchFamily="66" charset="0"/>
              </a:rPr>
              <a:t>Clinical Practice Guidelines Management of Breast Cancer (Third Edition)</a:t>
            </a:r>
            <a:endParaRPr lang="en-MY" dirty="0">
              <a:ln w="22225">
                <a:solidFill>
                  <a:schemeClr val="tx2">
                    <a:lumMod val="75000"/>
                  </a:schemeClr>
                </a:solidFill>
                <a:prstDash val="solid"/>
              </a:ln>
              <a:solidFill>
                <a:schemeClr val="tx2"/>
              </a:solidFill>
              <a:effectLst>
                <a:outerShdw dist="38100" dir="2640000" algn="bl" rotWithShape="0">
                  <a:schemeClr val="accent1"/>
                </a:outerShdw>
              </a:effectLst>
              <a:latin typeface="Monotype Corsiva" panose="03010101010201010101" pitchFamily="66" charset="0"/>
            </a:endParaRPr>
          </a:p>
        </p:txBody>
      </p:sp>
      <p:sp>
        <p:nvSpPr>
          <p:cNvPr id="8" name="Title 1">
            <a:extLst>
              <a:ext uri="{FF2B5EF4-FFF2-40B4-BE49-F238E27FC236}">
                <a16:creationId xmlns:a16="http://schemas.microsoft.com/office/drawing/2014/main" id="{5051F726-F66B-467D-A935-35CB9ED9B23B}"/>
              </a:ext>
            </a:extLst>
          </p:cNvPr>
          <p:cNvSpPr txBox="1">
            <a:spLocks/>
          </p:cNvSpPr>
          <p:nvPr/>
        </p:nvSpPr>
        <p:spPr>
          <a:xfrm>
            <a:off x="443089" y="263529"/>
            <a:ext cx="10910711" cy="1325563"/>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400" kern="1200">
                <a:solidFill>
                  <a:schemeClr val="accent1">
                    <a:lumMod val="75000"/>
                  </a:schemeClr>
                </a:solidFill>
                <a:latin typeface="+mj-lt"/>
                <a:ea typeface="+mj-ea"/>
                <a:cs typeface="+mj-cs"/>
              </a:defRPr>
            </a:lvl1pPr>
          </a:lstStyle>
          <a:p>
            <a:r>
              <a:rPr lang="en-US" b="1" dirty="0">
                <a:solidFill>
                  <a:srgbClr val="CC0066"/>
                </a:solidFill>
              </a:rPr>
              <a:t>1. Confirmation of diagnosis</a:t>
            </a:r>
            <a:r>
              <a:rPr lang="en-US" sz="2000" b="1" dirty="0">
                <a:solidFill>
                  <a:srgbClr val="CC0066"/>
                </a:solidFill>
              </a:rPr>
              <a:t>-2</a:t>
            </a:r>
            <a:endParaRPr lang="en-MY" sz="2000" b="1" dirty="0">
              <a:solidFill>
                <a:srgbClr val="CC0066"/>
              </a:solidFill>
            </a:endParaRPr>
          </a:p>
        </p:txBody>
      </p:sp>
      <p:sp>
        <p:nvSpPr>
          <p:cNvPr id="3" name="Slide Number Placeholder 2">
            <a:extLst>
              <a:ext uri="{FF2B5EF4-FFF2-40B4-BE49-F238E27FC236}">
                <a16:creationId xmlns:a16="http://schemas.microsoft.com/office/drawing/2014/main" id="{82EBF2A8-C11A-40B3-9385-7BAA0D5C6B59}"/>
              </a:ext>
            </a:extLst>
          </p:cNvPr>
          <p:cNvSpPr>
            <a:spLocks noGrp="1"/>
          </p:cNvSpPr>
          <p:nvPr>
            <p:ph type="sldNum" sz="quarter" idx="12"/>
          </p:nvPr>
        </p:nvSpPr>
        <p:spPr/>
        <p:txBody>
          <a:bodyPr/>
          <a:lstStyle/>
          <a:p>
            <a:fld id="{71B7BAC7-FE87-40F6-AA24-4F4685D1B022}" type="slidenum">
              <a:rPr lang="en-US" smtClean="0"/>
              <a:t>28</a:t>
            </a:fld>
            <a:endParaRPr lang="en-US"/>
          </a:p>
        </p:txBody>
      </p:sp>
      <p:sp>
        <p:nvSpPr>
          <p:cNvPr id="9" name="TextBox 8">
            <a:extLst>
              <a:ext uri="{FF2B5EF4-FFF2-40B4-BE49-F238E27FC236}">
                <a16:creationId xmlns:a16="http://schemas.microsoft.com/office/drawing/2014/main" id="{C9E7E6C7-C432-47D7-8A4B-A6467DAD046B}"/>
              </a:ext>
            </a:extLst>
          </p:cNvPr>
          <p:cNvSpPr txBox="1"/>
          <p:nvPr/>
        </p:nvSpPr>
        <p:spPr>
          <a:xfrm>
            <a:off x="7709060" y="1568318"/>
            <a:ext cx="4108864" cy="1631216"/>
          </a:xfrm>
          <a:prstGeom prst="rect">
            <a:avLst/>
          </a:prstGeom>
          <a:noFill/>
          <a:ln>
            <a:solidFill>
              <a:schemeClr val="accent2">
                <a:lumMod val="60000"/>
                <a:lumOff val="40000"/>
              </a:schemeClr>
            </a:solidFill>
          </a:ln>
        </p:spPr>
        <p:txBody>
          <a:bodyPr wrap="square" rtlCol="0">
            <a:spAutoFit/>
          </a:bodyPr>
          <a:lstStyle/>
          <a:p>
            <a:r>
              <a:rPr lang="en-US" sz="2000" dirty="0"/>
              <a:t>A 42-year-old lady diagnosed with left breast cancer (ER/PR positive, HER2 negative) at age 40 was referred from the Oncology team. She was worried about the risk to her children. </a:t>
            </a:r>
          </a:p>
        </p:txBody>
      </p:sp>
      <p:pic>
        <p:nvPicPr>
          <p:cNvPr id="11" name="Picture 10">
            <a:extLst>
              <a:ext uri="{FF2B5EF4-FFF2-40B4-BE49-F238E27FC236}">
                <a16:creationId xmlns:a16="http://schemas.microsoft.com/office/drawing/2014/main" id="{B942A8E6-2388-459C-B8F8-D908AF64A459}"/>
              </a:ext>
            </a:extLst>
          </p:cNvPr>
          <p:cNvPicPr>
            <a:picLocks noChangeAspect="1"/>
          </p:cNvPicPr>
          <p:nvPr/>
        </p:nvPicPr>
        <p:blipFill rotWithShape="1">
          <a:blip r:embed="rId3">
            <a:extLst>
              <a:ext uri="{28A0092B-C50C-407E-A947-70E740481C1C}">
                <a14:useLocalDpi xmlns:a14="http://schemas.microsoft.com/office/drawing/2010/main" val="0"/>
              </a:ext>
            </a:extLst>
          </a:blip>
          <a:srcRect l="16677" t="4131" r="2392" b="5104"/>
          <a:stretch/>
        </p:blipFill>
        <p:spPr>
          <a:xfrm rot="5400000">
            <a:off x="1749913" y="213917"/>
            <a:ext cx="4460254" cy="7073902"/>
          </a:xfrm>
          <a:prstGeom prst="rect">
            <a:avLst/>
          </a:prstGeom>
        </p:spPr>
      </p:pic>
      <p:sp>
        <p:nvSpPr>
          <p:cNvPr id="12" name="TextBox 11">
            <a:extLst>
              <a:ext uri="{FF2B5EF4-FFF2-40B4-BE49-F238E27FC236}">
                <a16:creationId xmlns:a16="http://schemas.microsoft.com/office/drawing/2014/main" id="{7A3CDE3B-4B5D-4967-B460-CA4F63459325}"/>
              </a:ext>
            </a:extLst>
          </p:cNvPr>
          <p:cNvSpPr txBox="1"/>
          <p:nvPr/>
        </p:nvSpPr>
        <p:spPr>
          <a:xfrm>
            <a:off x="7863851" y="3750868"/>
            <a:ext cx="4100426" cy="1569660"/>
          </a:xfrm>
          <a:prstGeom prst="rect">
            <a:avLst/>
          </a:prstGeom>
          <a:noFill/>
        </p:spPr>
        <p:txBody>
          <a:bodyPr wrap="square" rtlCol="0">
            <a:spAutoFit/>
          </a:bodyPr>
          <a:lstStyle/>
          <a:p>
            <a:r>
              <a:rPr lang="en-US" sz="2400" dirty="0">
                <a:solidFill>
                  <a:srgbClr val="FF0000"/>
                </a:solidFill>
              </a:rPr>
              <a:t>Pathogenic heterozygous splice site mutation c.29999del (p.Gly1000Alafs*7) in </a:t>
            </a:r>
            <a:r>
              <a:rPr lang="en-US" sz="2400" b="1" dirty="0">
                <a:solidFill>
                  <a:srgbClr val="FF0000"/>
                </a:solidFill>
              </a:rPr>
              <a:t>PALB2 gene </a:t>
            </a:r>
            <a:r>
              <a:rPr lang="en-US" sz="2400" dirty="0">
                <a:solidFill>
                  <a:srgbClr val="FF0000"/>
                </a:solidFill>
              </a:rPr>
              <a:t>identified.</a:t>
            </a:r>
          </a:p>
        </p:txBody>
      </p:sp>
      <p:sp>
        <p:nvSpPr>
          <p:cNvPr id="13" name="Title 1">
            <a:extLst>
              <a:ext uri="{FF2B5EF4-FFF2-40B4-BE49-F238E27FC236}">
                <a16:creationId xmlns:a16="http://schemas.microsoft.com/office/drawing/2014/main" id="{49DD9F8E-4B75-4C18-9A2F-94090EFFB29D}"/>
              </a:ext>
            </a:extLst>
          </p:cNvPr>
          <p:cNvSpPr>
            <a:spLocks noGrp="1"/>
          </p:cNvSpPr>
          <p:nvPr>
            <p:ph type="title"/>
          </p:nvPr>
        </p:nvSpPr>
        <p:spPr>
          <a:xfrm>
            <a:off x="443089" y="206599"/>
            <a:ext cx="10515600" cy="368653"/>
          </a:xfrm>
        </p:spPr>
        <p:txBody>
          <a:bodyPr>
            <a:noAutofit/>
          </a:bodyPr>
          <a:lstStyle/>
          <a:p>
            <a:r>
              <a:rPr lang="en-US" sz="2000" b="1" dirty="0">
                <a:solidFill>
                  <a:srgbClr val="CC0066"/>
                </a:solidFill>
              </a:rPr>
              <a:t>How is genetic testing helpful?</a:t>
            </a:r>
          </a:p>
        </p:txBody>
      </p:sp>
    </p:spTree>
    <p:extLst>
      <p:ext uri="{BB962C8B-B14F-4D97-AF65-F5344CB8AC3E}">
        <p14:creationId xmlns:p14="http://schemas.microsoft.com/office/powerpoint/2010/main" val="1733537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D056786-2A29-4C83-AB35-65DD7E0F8CAD}"/>
              </a:ext>
            </a:extLst>
          </p:cNvPr>
          <p:cNvPicPr>
            <a:picLocks noChangeAspect="1"/>
          </p:cNvPicPr>
          <p:nvPr/>
        </p:nvPicPr>
        <p:blipFill rotWithShape="1">
          <a:blip r:embed="rId2"/>
          <a:srcRect r="51163" b="598"/>
          <a:stretch/>
        </p:blipFill>
        <p:spPr>
          <a:xfrm>
            <a:off x="11115041" y="5852503"/>
            <a:ext cx="962024" cy="964832"/>
          </a:xfrm>
          <a:prstGeom prst="rect">
            <a:avLst/>
          </a:prstGeom>
        </p:spPr>
      </p:pic>
      <p:sp>
        <p:nvSpPr>
          <p:cNvPr id="7" name="Rectangle 6">
            <a:extLst>
              <a:ext uri="{FF2B5EF4-FFF2-40B4-BE49-F238E27FC236}">
                <a16:creationId xmlns:a16="http://schemas.microsoft.com/office/drawing/2014/main" id="{1863EEF8-6F84-4CD3-BAD5-B555E01FF958}"/>
              </a:ext>
            </a:extLst>
          </p:cNvPr>
          <p:cNvSpPr/>
          <p:nvPr/>
        </p:nvSpPr>
        <p:spPr>
          <a:xfrm>
            <a:off x="4807539" y="6312760"/>
            <a:ext cx="6283036" cy="369332"/>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MY" dirty="0">
                <a:ln w="22225">
                  <a:solidFill>
                    <a:schemeClr val="tx2">
                      <a:lumMod val="75000"/>
                    </a:schemeClr>
                  </a:solidFill>
                  <a:prstDash val="solid"/>
                </a:ln>
                <a:solidFill>
                  <a:schemeClr val="tx2"/>
                </a:solidFill>
                <a:latin typeface="Monotype Corsiva" panose="03010101010201010101" pitchFamily="66" charset="0"/>
              </a:rPr>
              <a:t>Clinical Practice Guidelines Management of Breast Cancer (Third Edition)</a:t>
            </a:r>
            <a:endParaRPr lang="en-MY" dirty="0">
              <a:ln w="22225">
                <a:solidFill>
                  <a:schemeClr val="tx2">
                    <a:lumMod val="75000"/>
                  </a:schemeClr>
                </a:solidFill>
                <a:prstDash val="solid"/>
              </a:ln>
              <a:solidFill>
                <a:schemeClr val="tx2"/>
              </a:solidFill>
              <a:effectLst>
                <a:outerShdw dist="38100" dir="2640000" algn="bl" rotWithShape="0">
                  <a:schemeClr val="accent1"/>
                </a:outerShdw>
              </a:effectLst>
              <a:latin typeface="Monotype Corsiva" panose="03010101010201010101" pitchFamily="66" charset="0"/>
            </a:endParaRPr>
          </a:p>
        </p:txBody>
      </p:sp>
      <p:sp>
        <p:nvSpPr>
          <p:cNvPr id="8" name="Title 1">
            <a:extLst>
              <a:ext uri="{FF2B5EF4-FFF2-40B4-BE49-F238E27FC236}">
                <a16:creationId xmlns:a16="http://schemas.microsoft.com/office/drawing/2014/main" id="{5051F726-F66B-467D-A935-35CB9ED9B23B}"/>
              </a:ext>
            </a:extLst>
          </p:cNvPr>
          <p:cNvSpPr txBox="1">
            <a:spLocks/>
          </p:cNvSpPr>
          <p:nvPr/>
        </p:nvSpPr>
        <p:spPr>
          <a:xfrm>
            <a:off x="616519" y="688397"/>
            <a:ext cx="11132392" cy="944038"/>
          </a:xfrm>
          <a:prstGeom prst="rect">
            <a:avLst/>
          </a:prstGeom>
        </p:spPr>
        <p:txBody>
          <a:bodyPr vert="horz" lIns="91440" tIns="45720" rIns="91440" bIns="45720" rtlCol="0" anchor="ctr">
            <a:normAutofit fontScale="77500" lnSpcReduction="20000"/>
          </a:bodyPr>
          <a:lstStyle>
            <a:lvl1pPr algn="l" defTabSz="914400" rtl="0" eaLnBrk="1" latinLnBrk="0" hangingPunct="1">
              <a:spcBef>
                <a:spcPct val="0"/>
              </a:spcBef>
              <a:buNone/>
              <a:defRPr sz="4400" kern="1200">
                <a:solidFill>
                  <a:schemeClr val="accent1">
                    <a:lumMod val="75000"/>
                  </a:schemeClr>
                </a:solidFill>
                <a:latin typeface="+mj-lt"/>
                <a:ea typeface="+mj-ea"/>
                <a:cs typeface="+mj-cs"/>
              </a:defRPr>
            </a:lvl1pPr>
          </a:lstStyle>
          <a:p>
            <a:r>
              <a:rPr lang="en-US" sz="4400" b="1" dirty="0">
                <a:solidFill>
                  <a:srgbClr val="CC0066"/>
                </a:solidFill>
              </a:rPr>
              <a:t>2. Guides surveillance for patients</a:t>
            </a:r>
            <a:r>
              <a:rPr lang="en-US" b="1" dirty="0">
                <a:solidFill>
                  <a:srgbClr val="CC0066"/>
                </a:solidFill>
              </a:rPr>
              <a:t> &amp; </a:t>
            </a:r>
            <a:r>
              <a:rPr lang="en-US" sz="4400" b="1" dirty="0">
                <a:solidFill>
                  <a:srgbClr val="CC0066"/>
                </a:solidFill>
              </a:rPr>
              <a:t>screening </a:t>
            </a:r>
          </a:p>
          <a:p>
            <a:r>
              <a:rPr lang="en-US" b="1" dirty="0">
                <a:solidFill>
                  <a:srgbClr val="CC0066"/>
                </a:solidFill>
              </a:rPr>
              <a:t>     </a:t>
            </a:r>
            <a:r>
              <a:rPr lang="en-US" sz="4400" b="1" dirty="0">
                <a:solidFill>
                  <a:srgbClr val="CC0066"/>
                </a:solidFill>
              </a:rPr>
              <a:t>recommendations for other family members</a:t>
            </a:r>
            <a:endParaRPr lang="en-US" sz="2600" b="1" dirty="0">
              <a:solidFill>
                <a:srgbClr val="CC0066"/>
              </a:solidFill>
            </a:endParaRPr>
          </a:p>
        </p:txBody>
      </p:sp>
      <p:sp>
        <p:nvSpPr>
          <p:cNvPr id="3" name="Slide Number Placeholder 2">
            <a:extLst>
              <a:ext uri="{FF2B5EF4-FFF2-40B4-BE49-F238E27FC236}">
                <a16:creationId xmlns:a16="http://schemas.microsoft.com/office/drawing/2014/main" id="{82EBF2A8-C11A-40B3-9385-7BAA0D5C6B59}"/>
              </a:ext>
            </a:extLst>
          </p:cNvPr>
          <p:cNvSpPr>
            <a:spLocks noGrp="1"/>
          </p:cNvSpPr>
          <p:nvPr>
            <p:ph type="sldNum" sz="quarter" idx="12"/>
          </p:nvPr>
        </p:nvSpPr>
        <p:spPr/>
        <p:txBody>
          <a:bodyPr/>
          <a:lstStyle/>
          <a:p>
            <a:fld id="{71B7BAC7-FE87-40F6-AA24-4F4685D1B022}" type="slidenum">
              <a:rPr lang="en-US" smtClean="0"/>
              <a:t>29</a:t>
            </a:fld>
            <a:endParaRPr lang="en-US"/>
          </a:p>
        </p:txBody>
      </p:sp>
      <p:sp>
        <p:nvSpPr>
          <p:cNvPr id="13" name="Title 1">
            <a:extLst>
              <a:ext uri="{FF2B5EF4-FFF2-40B4-BE49-F238E27FC236}">
                <a16:creationId xmlns:a16="http://schemas.microsoft.com/office/drawing/2014/main" id="{49DD9F8E-4B75-4C18-9A2F-94090EFFB29D}"/>
              </a:ext>
            </a:extLst>
          </p:cNvPr>
          <p:cNvSpPr>
            <a:spLocks noGrp="1"/>
          </p:cNvSpPr>
          <p:nvPr>
            <p:ph type="title"/>
          </p:nvPr>
        </p:nvSpPr>
        <p:spPr>
          <a:xfrm>
            <a:off x="443089" y="206599"/>
            <a:ext cx="10515600" cy="368653"/>
          </a:xfrm>
        </p:spPr>
        <p:txBody>
          <a:bodyPr>
            <a:noAutofit/>
          </a:bodyPr>
          <a:lstStyle/>
          <a:p>
            <a:r>
              <a:rPr lang="en-US" sz="2000" b="1" dirty="0">
                <a:solidFill>
                  <a:srgbClr val="CC0066"/>
                </a:solidFill>
              </a:rPr>
              <a:t>How is genetic testing helpful?</a:t>
            </a:r>
          </a:p>
        </p:txBody>
      </p:sp>
      <p:pic>
        <p:nvPicPr>
          <p:cNvPr id="14" name="Picture 13">
            <a:extLst>
              <a:ext uri="{FF2B5EF4-FFF2-40B4-BE49-F238E27FC236}">
                <a16:creationId xmlns:a16="http://schemas.microsoft.com/office/drawing/2014/main" id="{CB8296E8-FC6E-44E0-AFA5-9936B18BBDC8}"/>
              </a:ext>
            </a:extLst>
          </p:cNvPr>
          <p:cNvPicPr>
            <a:picLocks noChangeAspect="1"/>
          </p:cNvPicPr>
          <p:nvPr/>
        </p:nvPicPr>
        <p:blipFill rotWithShape="1">
          <a:blip r:embed="rId3">
            <a:extLst>
              <a:ext uri="{28A0092B-C50C-407E-A947-70E740481C1C}">
                <a14:useLocalDpi xmlns:a14="http://schemas.microsoft.com/office/drawing/2010/main" val="0"/>
              </a:ext>
            </a:extLst>
          </a:blip>
          <a:srcRect l="16339" t="3665" r="1533" b="5097"/>
          <a:stretch/>
        </p:blipFill>
        <p:spPr>
          <a:xfrm rot="5400000">
            <a:off x="1854598" y="492116"/>
            <a:ext cx="4416580" cy="6938394"/>
          </a:xfrm>
          <a:prstGeom prst="rect">
            <a:avLst/>
          </a:prstGeom>
        </p:spPr>
      </p:pic>
      <p:sp>
        <p:nvSpPr>
          <p:cNvPr id="15" name="TextBox 14">
            <a:extLst>
              <a:ext uri="{FF2B5EF4-FFF2-40B4-BE49-F238E27FC236}">
                <a16:creationId xmlns:a16="http://schemas.microsoft.com/office/drawing/2014/main" id="{4869BF5B-76DE-48D0-8712-A785938D278D}"/>
              </a:ext>
            </a:extLst>
          </p:cNvPr>
          <p:cNvSpPr txBox="1"/>
          <p:nvPr/>
        </p:nvSpPr>
        <p:spPr>
          <a:xfrm>
            <a:off x="7765657" y="3753552"/>
            <a:ext cx="4164730" cy="1292662"/>
          </a:xfrm>
          <a:prstGeom prst="rect">
            <a:avLst/>
          </a:prstGeom>
          <a:noFill/>
        </p:spPr>
        <p:txBody>
          <a:bodyPr wrap="square" rtlCol="0">
            <a:spAutoFit/>
          </a:bodyPr>
          <a:lstStyle/>
          <a:p>
            <a:r>
              <a:rPr lang="en-US" sz="2600" dirty="0">
                <a:solidFill>
                  <a:srgbClr val="FF0000"/>
                </a:solidFill>
              </a:rPr>
              <a:t>Pathogenic heterozygous missense variant c.2635G&gt;T in </a:t>
            </a:r>
            <a:r>
              <a:rPr lang="en-US" sz="2600" b="1" dirty="0">
                <a:solidFill>
                  <a:srgbClr val="FF0000"/>
                </a:solidFill>
              </a:rPr>
              <a:t>BRCA1 gene </a:t>
            </a:r>
            <a:r>
              <a:rPr lang="en-US" sz="2600" dirty="0">
                <a:solidFill>
                  <a:srgbClr val="FF0000"/>
                </a:solidFill>
              </a:rPr>
              <a:t>identified.</a:t>
            </a:r>
          </a:p>
        </p:txBody>
      </p:sp>
      <p:sp>
        <p:nvSpPr>
          <p:cNvPr id="11" name="TextBox 10">
            <a:extLst>
              <a:ext uri="{FF2B5EF4-FFF2-40B4-BE49-F238E27FC236}">
                <a16:creationId xmlns:a16="http://schemas.microsoft.com/office/drawing/2014/main" id="{A2C76BF9-D369-E24E-99FA-893B92080EB5}"/>
              </a:ext>
            </a:extLst>
          </p:cNvPr>
          <p:cNvSpPr txBox="1"/>
          <p:nvPr/>
        </p:nvSpPr>
        <p:spPr>
          <a:xfrm>
            <a:off x="7765657" y="1789116"/>
            <a:ext cx="4164730" cy="1569660"/>
          </a:xfrm>
          <a:prstGeom prst="rect">
            <a:avLst/>
          </a:prstGeom>
          <a:noFill/>
          <a:ln>
            <a:solidFill>
              <a:schemeClr val="accent2">
                <a:lumMod val="60000"/>
                <a:lumOff val="40000"/>
              </a:schemeClr>
            </a:solidFill>
          </a:ln>
        </p:spPr>
        <p:txBody>
          <a:bodyPr wrap="square" rtlCol="0">
            <a:spAutoFit/>
          </a:bodyPr>
          <a:lstStyle/>
          <a:p>
            <a:r>
              <a:rPr lang="en-US" sz="2400" dirty="0"/>
              <a:t>A 36-year-old lady diagnosed with triple negative bilateral breast cancer, young onset; referred from breast surgeons.</a:t>
            </a:r>
          </a:p>
        </p:txBody>
      </p:sp>
    </p:spTree>
    <p:extLst>
      <p:ext uri="{BB962C8B-B14F-4D97-AF65-F5344CB8AC3E}">
        <p14:creationId xmlns:p14="http://schemas.microsoft.com/office/powerpoint/2010/main" val="868928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F1D1FF4-51BA-41BB-A1BB-95EE5323C109}"/>
              </a:ext>
            </a:extLst>
          </p:cNvPr>
          <p:cNvPicPr>
            <a:picLocks noChangeAspect="1"/>
          </p:cNvPicPr>
          <p:nvPr/>
        </p:nvPicPr>
        <p:blipFill rotWithShape="1">
          <a:blip r:embed="rId3"/>
          <a:srcRect r="51163" b="598"/>
          <a:stretch/>
        </p:blipFill>
        <p:spPr>
          <a:xfrm>
            <a:off x="11129818" y="5873934"/>
            <a:ext cx="962024" cy="964832"/>
          </a:xfrm>
          <a:prstGeom prst="rect">
            <a:avLst/>
          </a:prstGeom>
        </p:spPr>
      </p:pic>
      <p:sp>
        <p:nvSpPr>
          <p:cNvPr id="4" name="Title 3"/>
          <p:cNvSpPr>
            <a:spLocks noGrp="1"/>
          </p:cNvSpPr>
          <p:nvPr>
            <p:ph type="title"/>
          </p:nvPr>
        </p:nvSpPr>
        <p:spPr>
          <a:xfrm>
            <a:off x="302063" y="-29867"/>
            <a:ext cx="11639843" cy="1325563"/>
          </a:xfrm>
        </p:spPr>
        <p:txBody>
          <a:bodyPr>
            <a:normAutofit/>
          </a:bodyPr>
          <a:lstStyle/>
          <a:p>
            <a:pPr algn="ctr"/>
            <a:r>
              <a:rPr lang="en-US" sz="3600" b="1" dirty="0">
                <a:solidFill>
                  <a:srgbClr val="CC0066"/>
                </a:solidFill>
              </a:rPr>
              <a:t>Breast Cancer: the role of genetics</a:t>
            </a:r>
            <a:endParaRPr lang="en-US" sz="3600" dirty="0">
              <a:solidFill>
                <a:srgbClr val="CC0066"/>
              </a:solidFill>
            </a:endParaRPr>
          </a:p>
        </p:txBody>
      </p:sp>
      <p:pic>
        <p:nvPicPr>
          <p:cNvPr id="6" name="Picture 5">
            <a:extLst>
              <a:ext uri="{FF2B5EF4-FFF2-40B4-BE49-F238E27FC236}">
                <a16:creationId xmlns:a16="http://schemas.microsoft.com/office/drawing/2014/main" id="{8FD0E50B-A647-4E46-9B78-26C85E463ABE}"/>
              </a:ext>
            </a:extLst>
          </p:cNvPr>
          <p:cNvPicPr>
            <a:picLocks noChangeAspect="1"/>
          </p:cNvPicPr>
          <p:nvPr/>
        </p:nvPicPr>
        <p:blipFill rotWithShape="1">
          <a:blip r:embed="rId4">
            <a:extLst>
              <a:ext uri="{28A0092B-C50C-407E-A947-70E740481C1C}">
                <a14:useLocalDpi xmlns:a14="http://schemas.microsoft.com/office/drawing/2010/main" val="0"/>
              </a:ext>
            </a:extLst>
          </a:blip>
          <a:srcRect l="879"/>
          <a:stretch/>
        </p:blipFill>
        <p:spPr>
          <a:xfrm>
            <a:off x="1866944" y="1098886"/>
            <a:ext cx="9636717" cy="4791493"/>
          </a:xfrm>
          <a:prstGeom prst="rect">
            <a:avLst/>
          </a:prstGeom>
          <a:solidFill>
            <a:schemeClr val="bg1"/>
          </a:solidFill>
        </p:spPr>
      </p:pic>
      <p:sp>
        <p:nvSpPr>
          <p:cNvPr id="8" name="Rectangle 7">
            <a:extLst>
              <a:ext uri="{FF2B5EF4-FFF2-40B4-BE49-F238E27FC236}">
                <a16:creationId xmlns:a16="http://schemas.microsoft.com/office/drawing/2014/main" id="{3863F112-5A0F-4D8F-B0E2-3505BEE465E7}"/>
              </a:ext>
            </a:extLst>
          </p:cNvPr>
          <p:cNvSpPr/>
          <p:nvPr/>
        </p:nvSpPr>
        <p:spPr>
          <a:xfrm>
            <a:off x="4807539" y="6312760"/>
            <a:ext cx="6283036" cy="369332"/>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MY" dirty="0">
                <a:ln w="22225">
                  <a:solidFill>
                    <a:schemeClr val="tx2">
                      <a:lumMod val="75000"/>
                    </a:schemeClr>
                  </a:solidFill>
                  <a:prstDash val="solid"/>
                </a:ln>
                <a:solidFill>
                  <a:schemeClr val="tx2"/>
                </a:solidFill>
                <a:latin typeface="Monotype Corsiva" panose="03010101010201010101" pitchFamily="66" charset="0"/>
              </a:rPr>
              <a:t>Clinical Practice Guidelines Management of Breast Cancer (Third Edition)</a:t>
            </a:r>
            <a:endParaRPr lang="en-MY" dirty="0">
              <a:ln w="22225">
                <a:solidFill>
                  <a:schemeClr val="tx2">
                    <a:lumMod val="75000"/>
                  </a:schemeClr>
                </a:solidFill>
                <a:prstDash val="solid"/>
              </a:ln>
              <a:solidFill>
                <a:schemeClr val="tx2"/>
              </a:solidFill>
              <a:effectLst>
                <a:outerShdw dist="38100" dir="2640000" algn="bl" rotWithShape="0">
                  <a:schemeClr val="accent1"/>
                </a:outerShdw>
              </a:effectLst>
              <a:latin typeface="Monotype Corsiva" panose="03010101010201010101" pitchFamily="66" charset="0"/>
            </a:endParaRPr>
          </a:p>
        </p:txBody>
      </p:sp>
      <p:sp>
        <p:nvSpPr>
          <p:cNvPr id="2" name="Slide Number Placeholder 1">
            <a:extLst>
              <a:ext uri="{FF2B5EF4-FFF2-40B4-BE49-F238E27FC236}">
                <a16:creationId xmlns:a16="http://schemas.microsoft.com/office/drawing/2014/main" id="{71FA91D6-85FC-4CC6-BC69-4C92477138CB}"/>
              </a:ext>
            </a:extLst>
          </p:cNvPr>
          <p:cNvSpPr>
            <a:spLocks noGrp="1"/>
          </p:cNvSpPr>
          <p:nvPr>
            <p:ph type="sldNum" sz="quarter" idx="12"/>
          </p:nvPr>
        </p:nvSpPr>
        <p:spPr/>
        <p:txBody>
          <a:bodyPr/>
          <a:lstStyle/>
          <a:p>
            <a:fld id="{71B7BAC7-FE87-40F6-AA24-4F4685D1B022}" type="slidenum">
              <a:rPr lang="en-US" smtClean="0"/>
              <a:t>3</a:t>
            </a:fld>
            <a:endParaRPr lang="en-US"/>
          </a:p>
        </p:txBody>
      </p:sp>
      <p:sp>
        <p:nvSpPr>
          <p:cNvPr id="12" name="Rectangle 11">
            <a:extLst>
              <a:ext uri="{FF2B5EF4-FFF2-40B4-BE49-F238E27FC236}">
                <a16:creationId xmlns:a16="http://schemas.microsoft.com/office/drawing/2014/main" id="{727FB652-BB8D-6C46-8811-D8A4F9077E96}"/>
              </a:ext>
            </a:extLst>
          </p:cNvPr>
          <p:cNvSpPr/>
          <p:nvPr/>
        </p:nvSpPr>
        <p:spPr>
          <a:xfrm>
            <a:off x="5920764" y="3219440"/>
            <a:ext cx="5582897" cy="914400"/>
          </a:xfrm>
          <a:prstGeom prst="rect">
            <a:avLst/>
          </a:prstGeom>
          <a:no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EC4EE891-F02C-914B-A816-2D410BD96524}"/>
              </a:ext>
            </a:extLst>
          </p:cNvPr>
          <p:cNvSpPr/>
          <p:nvPr/>
        </p:nvSpPr>
        <p:spPr>
          <a:xfrm>
            <a:off x="5920764" y="3219440"/>
            <a:ext cx="5433036" cy="914400"/>
          </a:xfrm>
          <a:prstGeom prst="rect">
            <a:avLst/>
          </a:prstGeom>
          <a:solidFill>
            <a:schemeClr val="bg1"/>
          </a:solidFill>
          <a:ln>
            <a:solidFill>
              <a:schemeClr val="bg1"/>
            </a:solidFill>
          </a:ln>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dirty="0"/>
          </a:p>
        </p:txBody>
      </p:sp>
      <p:sp>
        <p:nvSpPr>
          <p:cNvPr id="15" name="TextBox 14">
            <a:extLst>
              <a:ext uri="{FF2B5EF4-FFF2-40B4-BE49-F238E27FC236}">
                <a16:creationId xmlns:a16="http://schemas.microsoft.com/office/drawing/2014/main" id="{6D23C490-B7FF-7C4A-A307-91B8923C0A22}"/>
              </a:ext>
            </a:extLst>
          </p:cNvPr>
          <p:cNvSpPr txBox="1"/>
          <p:nvPr/>
        </p:nvSpPr>
        <p:spPr>
          <a:xfrm>
            <a:off x="5428615" y="4917468"/>
            <a:ext cx="5842714" cy="603813"/>
          </a:xfrm>
          <a:prstGeom prst="rect">
            <a:avLst/>
          </a:prstGeom>
          <a:noFill/>
          <a:ln>
            <a:noFill/>
          </a:ln>
        </p:spPr>
        <p:txBody>
          <a:bodyPr wrap="square" rtlCol="0" anchor="ctr" anchorCtr="1">
            <a:spAutoFit/>
          </a:bodyPr>
          <a:lstStyle/>
          <a:p>
            <a:r>
              <a:rPr lang="en-US" sz="3200" dirty="0">
                <a:solidFill>
                  <a:srgbClr val="00B0F0"/>
                </a:solidFill>
              </a:rPr>
              <a:t>…What do these terms mean?</a:t>
            </a:r>
          </a:p>
        </p:txBody>
      </p:sp>
    </p:spTree>
    <p:extLst>
      <p:ext uri="{BB962C8B-B14F-4D97-AF65-F5344CB8AC3E}">
        <p14:creationId xmlns:p14="http://schemas.microsoft.com/office/powerpoint/2010/main" val="3368547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D056786-2A29-4C83-AB35-65DD7E0F8CAD}"/>
              </a:ext>
            </a:extLst>
          </p:cNvPr>
          <p:cNvPicPr>
            <a:picLocks noChangeAspect="1"/>
          </p:cNvPicPr>
          <p:nvPr/>
        </p:nvPicPr>
        <p:blipFill rotWithShape="1">
          <a:blip r:embed="rId2"/>
          <a:srcRect r="51163" b="598"/>
          <a:stretch/>
        </p:blipFill>
        <p:spPr>
          <a:xfrm>
            <a:off x="11115041" y="5852503"/>
            <a:ext cx="962024" cy="964832"/>
          </a:xfrm>
          <a:prstGeom prst="rect">
            <a:avLst/>
          </a:prstGeom>
        </p:spPr>
      </p:pic>
      <p:sp>
        <p:nvSpPr>
          <p:cNvPr id="7" name="Rectangle 6">
            <a:extLst>
              <a:ext uri="{FF2B5EF4-FFF2-40B4-BE49-F238E27FC236}">
                <a16:creationId xmlns:a16="http://schemas.microsoft.com/office/drawing/2014/main" id="{1863EEF8-6F84-4CD3-BAD5-B555E01FF958}"/>
              </a:ext>
            </a:extLst>
          </p:cNvPr>
          <p:cNvSpPr/>
          <p:nvPr/>
        </p:nvSpPr>
        <p:spPr>
          <a:xfrm>
            <a:off x="4807539" y="6312760"/>
            <a:ext cx="6283036" cy="369332"/>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MY" dirty="0">
                <a:ln w="22225">
                  <a:solidFill>
                    <a:schemeClr val="tx2">
                      <a:lumMod val="75000"/>
                    </a:schemeClr>
                  </a:solidFill>
                  <a:prstDash val="solid"/>
                </a:ln>
                <a:solidFill>
                  <a:schemeClr val="tx2"/>
                </a:solidFill>
                <a:latin typeface="Monotype Corsiva" panose="03010101010201010101" pitchFamily="66" charset="0"/>
              </a:rPr>
              <a:t>Clinical Practice Guidelines Management of Breast Cancer (Third Edition)</a:t>
            </a:r>
            <a:endParaRPr lang="en-MY" dirty="0">
              <a:ln w="22225">
                <a:solidFill>
                  <a:schemeClr val="tx2">
                    <a:lumMod val="75000"/>
                  </a:schemeClr>
                </a:solidFill>
                <a:prstDash val="solid"/>
              </a:ln>
              <a:solidFill>
                <a:schemeClr val="tx2"/>
              </a:solidFill>
              <a:effectLst>
                <a:outerShdw dist="38100" dir="2640000" algn="bl" rotWithShape="0">
                  <a:schemeClr val="accent1"/>
                </a:outerShdw>
              </a:effectLst>
              <a:latin typeface="Monotype Corsiva" panose="03010101010201010101" pitchFamily="66" charset="0"/>
            </a:endParaRPr>
          </a:p>
        </p:txBody>
      </p:sp>
      <p:sp>
        <p:nvSpPr>
          <p:cNvPr id="8" name="Title 1">
            <a:extLst>
              <a:ext uri="{FF2B5EF4-FFF2-40B4-BE49-F238E27FC236}">
                <a16:creationId xmlns:a16="http://schemas.microsoft.com/office/drawing/2014/main" id="{5051F726-F66B-467D-A935-35CB9ED9B23B}"/>
              </a:ext>
            </a:extLst>
          </p:cNvPr>
          <p:cNvSpPr txBox="1">
            <a:spLocks/>
          </p:cNvSpPr>
          <p:nvPr/>
        </p:nvSpPr>
        <p:spPr>
          <a:xfrm>
            <a:off x="616519" y="688397"/>
            <a:ext cx="11132392" cy="944038"/>
          </a:xfrm>
          <a:prstGeom prst="rect">
            <a:avLst/>
          </a:prstGeom>
        </p:spPr>
        <p:txBody>
          <a:bodyPr vert="horz" lIns="91440" tIns="45720" rIns="91440" bIns="45720" rtlCol="0" anchor="ctr">
            <a:normAutofit fontScale="77500" lnSpcReduction="20000"/>
          </a:bodyPr>
          <a:lstStyle>
            <a:lvl1pPr algn="l" defTabSz="914400" rtl="0" eaLnBrk="1" latinLnBrk="0" hangingPunct="1">
              <a:spcBef>
                <a:spcPct val="0"/>
              </a:spcBef>
              <a:buNone/>
              <a:defRPr sz="4400" kern="1200">
                <a:solidFill>
                  <a:schemeClr val="accent1">
                    <a:lumMod val="75000"/>
                  </a:schemeClr>
                </a:solidFill>
                <a:latin typeface="+mj-lt"/>
                <a:ea typeface="+mj-ea"/>
                <a:cs typeface="+mj-cs"/>
              </a:defRPr>
            </a:lvl1pPr>
          </a:lstStyle>
          <a:p>
            <a:r>
              <a:rPr lang="en-US" sz="4400" b="1" dirty="0">
                <a:solidFill>
                  <a:srgbClr val="CC0066"/>
                </a:solidFill>
              </a:rPr>
              <a:t>2. Guides surveillance for patients</a:t>
            </a:r>
            <a:r>
              <a:rPr lang="en-US" b="1" dirty="0">
                <a:solidFill>
                  <a:srgbClr val="CC0066"/>
                </a:solidFill>
              </a:rPr>
              <a:t> &amp; </a:t>
            </a:r>
            <a:r>
              <a:rPr lang="en-US" sz="4400" b="1" dirty="0">
                <a:solidFill>
                  <a:srgbClr val="CC0066"/>
                </a:solidFill>
              </a:rPr>
              <a:t>screening </a:t>
            </a:r>
          </a:p>
          <a:p>
            <a:r>
              <a:rPr lang="en-US" b="1" dirty="0">
                <a:solidFill>
                  <a:srgbClr val="CC0066"/>
                </a:solidFill>
              </a:rPr>
              <a:t>     </a:t>
            </a:r>
            <a:r>
              <a:rPr lang="en-US" sz="4400" b="1" dirty="0">
                <a:solidFill>
                  <a:srgbClr val="CC0066"/>
                </a:solidFill>
              </a:rPr>
              <a:t>recommendations for other family members</a:t>
            </a:r>
            <a:r>
              <a:rPr lang="en-US" sz="2600" b="1" dirty="0">
                <a:solidFill>
                  <a:srgbClr val="CC0066"/>
                </a:solidFill>
              </a:rPr>
              <a:t>-2</a:t>
            </a:r>
          </a:p>
        </p:txBody>
      </p:sp>
      <p:sp>
        <p:nvSpPr>
          <p:cNvPr id="3" name="Slide Number Placeholder 2">
            <a:extLst>
              <a:ext uri="{FF2B5EF4-FFF2-40B4-BE49-F238E27FC236}">
                <a16:creationId xmlns:a16="http://schemas.microsoft.com/office/drawing/2014/main" id="{82EBF2A8-C11A-40B3-9385-7BAA0D5C6B59}"/>
              </a:ext>
            </a:extLst>
          </p:cNvPr>
          <p:cNvSpPr>
            <a:spLocks noGrp="1"/>
          </p:cNvSpPr>
          <p:nvPr>
            <p:ph type="sldNum" sz="quarter" idx="12"/>
          </p:nvPr>
        </p:nvSpPr>
        <p:spPr/>
        <p:txBody>
          <a:bodyPr/>
          <a:lstStyle/>
          <a:p>
            <a:fld id="{71B7BAC7-FE87-40F6-AA24-4F4685D1B022}" type="slidenum">
              <a:rPr lang="en-US" smtClean="0"/>
              <a:t>30</a:t>
            </a:fld>
            <a:endParaRPr lang="en-US"/>
          </a:p>
        </p:txBody>
      </p:sp>
      <p:sp>
        <p:nvSpPr>
          <p:cNvPr id="13" name="Title 1">
            <a:extLst>
              <a:ext uri="{FF2B5EF4-FFF2-40B4-BE49-F238E27FC236}">
                <a16:creationId xmlns:a16="http://schemas.microsoft.com/office/drawing/2014/main" id="{49DD9F8E-4B75-4C18-9A2F-94090EFFB29D}"/>
              </a:ext>
            </a:extLst>
          </p:cNvPr>
          <p:cNvSpPr>
            <a:spLocks noGrp="1"/>
          </p:cNvSpPr>
          <p:nvPr>
            <p:ph type="title"/>
          </p:nvPr>
        </p:nvSpPr>
        <p:spPr>
          <a:xfrm>
            <a:off x="443089" y="206599"/>
            <a:ext cx="10515600" cy="368653"/>
          </a:xfrm>
        </p:spPr>
        <p:txBody>
          <a:bodyPr>
            <a:noAutofit/>
          </a:bodyPr>
          <a:lstStyle/>
          <a:p>
            <a:r>
              <a:rPr lang="en-US" sz="2000" b="1" dirty="0">
                <a:solidFill>
                  <a:srgbClr val="CC0066"/>
                </a:solidFill>
              </a:rPr>
              <a:t>How is genetic testing helpful?</a:t>
            </a:r>
          </a:p>
        </p:txBody>
      </p:sp>
      <p:sp>
        <p:nvSpPr>
          <p:cNvPr id="11" name="TextBox 10">
            <a:extLst>
              <a:ext uri="{FF2B5EF4-FFF2-40B4-BE49-F238E27FC236}">
                <a16:creationId xmlns:a16="http://schemas.microsoft.com/office/drawing/2014/main" id="{C882B409-E288-47C2-94A7-5754875EB65C}"/>
              </a:ext>
            </a:extLst>
          </p:cNvPr>
          <p:cNvSpPr txBox="1"/>
          <p:nvPr/>
        </p:nvSpPr>
        <p:spPr>
          <a:xfrm>
            <a:off x="7631092" y="1741060"/>
            <a:ext cx="4006386" cy="1446550"/>
          </a:xfrm>
          <a:prstGeom prst="rect">
            <a:avLst/>
          </a:prstGeom>
          <a:noFill/>
          <a:ln>
            <a:solidFill>
              <a:schemeClr val="accent2">
                <a:lumMod val="60000"/>
                <a:lumOff val="40000"/>
              </a:schemeClr>
            </a:solidFill>
          </a:ln>
        </p:spPr>
        <p:txBody>
          <a:bodyPr wrap="square" rtlCol="0">
            <a:spAutoFit/>
          </a:bodyPr>
          <a:lstStyle/>
          <a:p>
            <a:r>
              <a:rPr lang="en-US" sz="2200" dirty="0"/>
              <a:t>A 48-year-old lady with bilateral breast cancer &amp; strong family history of breast cancers on paternal side.</a:t>
            </a:r>
          </a:p>
        </p:txBody>
      </p:sp>
      <p:pic>
        <p:nvPicPr>
          <p:cNvPr id="12" name="Picture 11">
            <a:extLst>
              <a:ext uri="{FF2B5EF4-FFF2-40B4-BE49-F238E27FC236}">
                <a16:creationId xmlns:a16="http://schemas.microsoft.com/office/drawing/2014/main" id="{FA41672C-CF91-4CA4-BA4D-0E668A36CB02}"/>
              </a:ext>
            </a:extLst>
          </p:cNvPr>
          <p:cNvPicPr>
            <a:picLocks noChangeAspect="1"/>
          </p:cNvPicPr>
          <p:nvPr/>
        </p:nvPicPr>
        <p:blipFill rotWithShape="1">
          <a:blip r:embed="rId3">
            <a:extLst>
              <a:ext uri="{28A0092B-C50C-407E-A947-70E740481C1C}">
                <a14:useLocalDpi xmlns:a14="http://schemas.microsoft.com/office/drawing/2010/main" val="0"/>
              </a:ext>
            </a:extLst>
          </a:blip>
          <a:srcRect l="15820" t="4252" r="1765" b="4568"/>
          <a:stretch/>
        </p:blipFill>
        <p:spPr>
          <a:xfrm rot="5400000">
            <a:off x="1715758" y="422967"/>
            <a:ext cx="4508498" cy="7053837"/>
          </a:xfrm>
          <a:prstGeom prst="rect">
            <a:avLst/>
          </a:prstGeom>
        </p:spPr>
      </p:pic>
      <p:sp>
        <p:nvSpPr>
          <p:cNvPr id="16" name="TextBox 15">
            <a:extLst>
              <a:ext uri="{FF2B5EF4-FFF2-40B4-BE49-F238E27FC236}">
                <a16:creationId xmlns:a16="http://schemas.microsoft.com/office/drawing/2014/main" id="{3AD8FAF5-A045-4A80-9368-7A1609904E49}"/>
              </a:ext>
            </a:extLst>
          </p:cNvPr>
          <p:cNvSpPr txBox="1"/>
          <p:nvPr/>
        </p:nvSpPr>
        <p:spPr>
          <a:xfrm>
            <a:off x="7617950" y="3520215"/>
            <a:ext cx="4019528" cy="1569660"/>
          </a:xfrm>
          <a:prstGeom prst="rect">
            <a:avLst/>
          </a:prstGeom>
          <a:noFill/>
        </p:spPr>
        <p:txBody>
          <a:bodyPr wrap="square" rtlCol="0">
            <a:spAutoFit/>
          </a:bodyPr>
          <a:lstStyle/>
          <a:p>
            <a:r>
              <a:rPr lang="en-US" sz="2400" dirty="0">
                <a:solidFill>
                  <a:srgbClr val="FF0000"/>
                </a:solidFill>
              </a:rPr>
              <a:t>Pathogenic heterozygous frameshift  mutation c.262_263delCT (p.Leu88fs) in </a:t>
            </a:r>
            <a:r>
              <a:rPr lang="en-US" sz="2400" b="1" dirty="0">
                <a:solidFill>
                  <a:srgbClr val="FF0000"/>
                </a:solidFill>
              </a:rPr>
              <a:t>BRCA2 gene </a:t>
            </a:r>
            <a:r>
              <a:rPr lang="en-US" sz="2400" dirty="0">
                <a:solidFill>
                  <a:srgbClr val="FF0000"/>
                </a:solidFill>
              </a:rPr>
              <a:t>identified.</a:t>
            </a:r>
          </a:p>
        </p:txBody>
      </p:sp>
    </p:spTree>
    <p:extLst>
      <p:ext uri="{BB962C8B-B14F-4D97-AF65-F5344CB8AC3E}">
        <p14:creationId xmlns:p14="http://schemas.microsoft.com/office/powerpoint/2010/main" val="391744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AEF0CBD-0CF9-6D4C-8DA2-84F4DF4CA01C}"/>
              </a:ext>
            </a:extLst>
          </p:cNvPr>
          <p:cNvPicPr>
            <a:picLocks noChangeAspect="1"/>
          </p:cNvPicPr>
          <p:nvPr/>
        </p:nvPicPr>
        <p:blipFill rotWithShape="1">
          <a:blip r:embed="rId3">
            <a:extLst>
              <a:ext uri="{28A0092B-C50C-407E-A947-70E740481C1C}">
                <a14:useLocalDpi xmlns:a14="http://schemas.microsoft.com/office/drawing/2010/main" val="0"/>
              </a:ext>
            </a:extLst>
          </a:blip>
          <a:srcRect t="10072"/>
          <a:stretch/>
        </p:blipFill>
        <p:spPr>
          <a:xfrm>
            <a:off x="819728" y="1253066"/>
            <a:ext cx="10570634" cy="4445739"/>
          </a:xfrm>
          <a:prstGeom prst="rect">
            <a:avLst/>
          </a:prstGeom>
        </p:spPr>
        <p:style>
          <a:lnRef idx="2">
            <a:schemeClr val="accent2"/>
          </a:lnRef>
          <a:fillRef idx="1">
            <a:schemeClr val="lt1"/>
          </a:fillRef>
          <a:effectRef idx="0">
            <a:schemeClr val="accent2"/>
          </a:effectRef>
          <a:fontRef idx="minor">
            <a:schemeClr val="dk1"/>
          </a:fontRef>
        </p:style>
      </p:pic>
      <p:pic>
        <p:nvPicPr>
          <p:cNvPr id="6" name="Picture 5">
            <a:extLst>
              <a:ext uri="{FF2B5EF4-FFF2-40B4-BE49-F238E27FC236}">
                <a16:creationId xmlns:a16="http://schemas.microsoft.com/office/drawing/2014/main" id="{6554E140-D273-4893-B43F-85D3D6E5CCC5}"/>
              </a:ext>
            </a:extLst>
          </p:cNvPr>
          <p:cNvPicPr>
            <a:picLocks noChangeAspect="1"/>
          </p:cNvPicPr>
          <p:nvPr/>
        </p:nvPicPr>
        <p:blipFill rotWithShape="1">
          <a:blip r:embed="rId4"/>
          <a:srcRect r="51163" b="598"/>
          <a:stretch/>
        </p:blipFill>
        <p:spPr>
          <a:xfrm>
            <a:off x="11115041" y="5852503"/>
            <a:ext cx="962024" cy="964832"/>
          </a:xfrm>
          <a:prstGeom prst="rect">
            <a:avLst/>
          </a:prstGeom>
        </p:spPr>
      </p:pic>
      <p:sp>
        <p:nvSpPr>
          <p:cNvPr id="7" name="Rectangle 6">
            <a:extLst>
              <a:ext uri="{FF2B5EF4-FFF2-40B4-BE49-F238E27FC236}">
                <a16:creationId xmlns:a16="http://schemas.microsoft.com/office/drawing/2014/main" id="{B9AA4E98-A1F7-4E1D-AA53-F4F15B6936F9}"/>
              </a:ext>
            </a:extLst>
          </p:cNvPr>
          <p:cNvSpPr/>
          <p:nvPr/>
        </p:nvSpPr>
        <p:spPr>
          <a:xfrm>
            <a:off x="4807539" y="6506725"/>
            <a:ext cx="6283036" cy="369332"/>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MY" dirty="0">
                <a:ln w="22225">
                  <a:solidFill>
                    <a:schemeClr val="tx2">
                      <a:lumMod val="75000"/>
                    </a:schemeClr>
                  </a:solidFill>
                  <a:prstDash val="solid"/>
                </a:ln>
                <a:solidFill>
                  <a:schemeClr val="tx2"/>
                </a:solidFill>
                <a:latin typeface="Monotype Corsiva" panose="03010101010201010101" pitchFamily="66" charset="0"/>
              </a:rPr>
              <a:t>Clinical Practice Guidelines Management of Breast Cancer (Third Edition)</a:t>
            </a:r>
            <a:endParaRPr lang="en-MY" dirty="0">
              <a:ln w="22225">
                <a:solidFill>
                  <a:schemeClr val="tx2">
                    <a:lumMod val="75000"/>
                  </a:schemeClr>
                </a:solidFill>
                <a:prstDash val="solid"/>
              </a:ln>
              <a:solidFill>
                <a:schemeClr val="tx2"/>
              </a:solidFill>
              <a:effectLst>
                <a:outerShdw dist="38100" dir="2640000" algn="bl" rotWithShape="0">
                  <a:schemeClr val="accent1"/>
                </a:outerShdw>
              </a:effectLst>
              <a:latin typeface="Monotype Corsiva" panose="03010101010201010101" pitchFamily="66" charset="0"/>
            </a:endParaRPr>
          </a:p>
        </p:txBody>
      </p:sp>
      <p:sp>
        <p:nvSpPr>
          <p:cNvPr id="2" name="TextBox 1">
            <a:extLst>
              <a:ext uri="{FF2B5EF4-FFF2-40B4-BE49-F238E27FC236}">
                <a16:creationId xmlns:a16="http://schemas.microsoft.com/office/drawing/2014/main" id="{09B7FEBA-FFE9-9C4A-8083-5DC5F4D0969B}"/>
              </a:ext>
            </a:extLst>
          </p:cNvPr>
          <p:cNvSpPr txBox="1"/>
          <p:nvPr/>
        </p:nvSpPr>
        <p:spPr>
          <a:xfrm>
            <a:off x="783166" y="5787153"/>
            <a:ext cx="10570634" cy="830997"/>
          </a:xfrm>
          <a:prstGeom prst="rect">
            <a:avLst/>
          </a:prstGeom>
          <a:noFill/>
        </p:spPr>
        <p:txBody>
          <a:bodyPr wrap="square" rtlCol="0">
            <a:spAutoFit/>
          </a:bodyPr>
          <a:lstStyle/>
          <a:p>
            <a:r>
              <a:rPr lang="en-MY" sz="1200" baseline="30000" dirty="0">
                <a:solidFill>
                  <a:schemeClr val="tx2">
                    <a:lumMod val="60000"/>
                    <a:lumOff val="40000"/>
                  </a:schemeClr>
                </a:solidFill>
                <a:hlinkClick r:id="rId5">
                  <a:extLst>
                    <a:ext uri="{A12FA001-AC4F-418D-AE19-62706E023703}">
                      <ahyp:hlinkClr xmlns:ahyp="http://schemas.microsoft.com/office/drawing/2018/hyperlinkcolor" val="tx"/>
                    </a:ext>
                  </a:extLst>
                </a:hlinkClick>
              </a:rPr>
              <a:t>1</a:t>
            </a:r>
            <a:r>
              <a:rPr lang="en-MY" sz="1200" dirty="0">
                <a:solidFill>
                  <a:schemeClr val="tx2">
                    <a:lumMod val="60000"/>
                    <a:lumOff val="40000"/>
                  </a:schemeClr>
                </a:solidFill>
                <a:hlinkClick r:id="rId5">
                  <a:extLst>
                    <a:ext uri="{A12FA001-AC4F-418D-AE19-62706E023703}">
                      <ahyp:hlinkClr xmlns:ahyp="http://schemas.microsoft.com/office/drawing/2018/hyperlinkcolor" val="tx"/>
                    </a:ext>
                  </a:extLst>
                </a:hlinkClick>
              </a:rPr>
              <a:t>Ford et al [1994]</a:t>
            </a:r>
            <a:r>
              <a:rPr lang="en-MY" sz="1200" dirty="0">
                <a:solidFill>
                  <a:schemeClr val="tx2">
                    <a:lumMod val="60000"/>
                    <a:lumOff val="40000"/>
                  </a:schemeClr>
                </a:solidFill>
              </a:rPr>
              <a:t>, </a:t>
            </a:r>
            <a:r>
              <a:rPr lang="en-MY" sz="1200" dirty="0">
                <a:solidFill>
                  <a:schemeClr val="tx2">
                    <a:lumMod val="60000"/>
                    <a:lumOff val="40000"/>
                  </a:schemeClr>
                </a:solidFill>
                <a:hlinkClick r:id="rId5">
                  <a:extLst>
                    <a:ext uri="{A12FA001-AC4F-418D-AE19-62706E023703}">
                      <ahyp:hlinkClr xmlns:ahyp="http://schemas.microsoft.com/office/drawing/2018/hyperlinkcolor" val="tx"/>
                    </a:ext>
                  </a:extLst>
                </a:hlinkClick>
              </a:rPr>
              <a:t>Easton et al [1995]</a:t>
            </a:r>
            <a:r>
              <a:rPr lang="en-MY" sz="1200" dirty="0">
                <a:solidFill>
                  <a:schemeClr val="tx2">
                    <a:lumMod val="60000"/>
                    <a:lumOff val="40000"/>
                  </a:schemeClr>
                </a:solidFill>
              </a:rPr>
              <a:t>, </a:t>
            </a:r>
            <a:r>
              <a:rPr lang="en-MY" sz="1200" dirty="0">
                <a:solidFill>
                  <a:schemeClr val="tx2">
                    <a:lumMod val="60000"/>
                    <a:lumOff val="40000"/>
                  </a:schemeClr>
                </a:solidFill>
                <a:hlinkClick r:id="rId5">
                  <a:extLst>
                    <a:ext uri="{A12FA001-AC4F-418D-AE19-62706E023703}">
                      <ahyp:hlinkClr xmlns:ahyp="http://schemas.microsoft.com/office/drawing/2018/hyperlinkcolor" val="tx"/>
                    </a:ext>
                  </a:extLst>
                </a:hlinkClick>
              </a:rPr>
              <a:t>Ford et al [1998]</a:t>
            </a:r>
            <a:r>
              <a:rPr lang="en-MY" sz="1200" dirty="0">
                <a:solidFill>
                  <a:schemeClr val="tx2">
                    <a:lumMod val="60000"/>
                    <a:lumOff val="40000"/>
                  </a:schemeClr>
                </a:solidFill>
              </a:rPr>
              <a:t>, </a:t>
            </a:r>
            <a:r>
              <a:rPr lang="en-MY" sz="1200" dirty="0">
                <a:solidFill>
                  <a:schemeClr val="tx2">
                    <a:lumMod val="60000"/>
                    <a:lumOff val="40000"/>
                  </a:schemeClr>
                </a:solidFill>
                <a:hlinkClick r:id="rId5">
                  <a:extLst>
                    <a:ext uri="{A12FA001-AC4F-418D-AE19-62706E023703}">
                      <ahyp:hlinkClr xmlns:ahyp="http://schemas.microsoft.com/office/drawing/2018/hyperlinkcolor" val="tx"/>
                    </a:ext>
                  </a:extLst>
                </a:hlinkClick>
              </a:rPr>
              <a:t>Robson et al [1998]</a:t>
            </a:r>
            <a:r>
              <a:rPr lang="en-MY" sz="1200" dirty="0">
                <a:solidFill>
                  <a:schemeClr val="tx2">
                    <a:lumMod val="60000"/>
                    <a:lumOff val="40000"/>
                  </a:schemeClr>
                </a:solidFill>
              </a:rPr>
              <a:t>, </a:t>
            </a:r>
            <a:r>
              <a:rPr lang="en-MY" sz="1200" dirty="0">
                <a:solidFill>
                  <a:schemeClr val="tx2">
                    <a:lumMod val="60000"/>
                    <a:lumOff val="40000"/>
                  </a:schemeClr>
                </a:solidFill>
                <a:hlinkClick r:id="rId5">
                  <a:extLst>
                    <a:ext uri="{A12FA001-AC4F-418D-AE19-62706E023703}">
                      <ahyp:hlinkClr xmlns:ahyp="http://schemas.microsoft.com/office/drawing/2018/hyperlinkcolor" val="tx"/>
                    </a:ext>
                  </a:extLst>
                </a:hlinkClick>
              </a:rPr>
              <a:t>Breast Cancer Linkage Consortium [1999]</a:t>
            </a:r>
            <a:r>
              <a:rPr lang="en-MY" sz="1200" dirty="0">
                <a:solidFill>
                  <a:schemeClr val="tx2">
                    <a:lumMod val="60000"/>
                    <a:lumOff val="40000"/>
                  </a:schemeClr>
                </a:solidFill>
              </a:rPr>
              <a:t>, </a:t>
            </a:r>
            <a:r>
              <a:rPr lang="en-MY" sz="1200" dirty="0">
                <a:solidFill>
                  <a:schemeClr val="tx2">
                    <a:lumMod val="60000"/>
                    <a:lumOff val="40000"/>
                  </a:schemeClr>
                </a:solidFill>
                <a:hlinkClick r:id="rId5">
                  <a:extLst>
                    <a:ext uri="{A12FA001-AC4F-418D-AE19-62706E023703}">
                      <ahyp:hlinkClr xmlns:ahyp="http://schemas.microsoft.com/office/drawing/2018/hyperlinkcolor" val="tx"/>
                    </a:ext>
                  </a:extLst>
                </a:hlinkClick>
              </a:rPr>
              <a:t>Verhoog et al [2000]</a:t>
            </a:r>
            <a:r>
              <a:rPr lang="en-MY" sz="1200" dirty="0">
                <a:solidFill>
                  <a:schemeClr val="tx2">
                    <a:lumMod val="60000"/>
                    <a:lumOff val="40000"/>
                  </a:schemeClr>
                </a:solidFill>
              </a:rPr>
              <a:t>, </a:t>
            </a:r>
            <a:r>
              <a:rPr lang="en-MY" sz="1200" dirty="0">
                <a:solidFill>
                  <a:schemeClr val="tx2">
                    <a:lumMod val="60000"/>
                    <a:lumOff val="40000"/>
                  </a:schemeClr>
                </a:solidFill>
                <a:hlinkClick r:id="rId5">
                  <a:extLst>
                    <a:ext uri="{A12FA001-AC4F-418D-AE19-62706E023703}">
                      <ahyp:hlinkClr xmlns:ahyp="http://schemas.microsoft.com/office/drawing/2018/hyperlinkcolor" val="tx"/>
                    </a:ext>
                  </a:extLst>
                </a:hlinkClick>
              </a:rPr>
              <a:t>Satagopan et al [2002]</a:t>
            </a:r>
            <a:r>
              <a:rPr lang="en-MY" sz="1200" dirty="0">
                <a:solidFill>
                  <a:schemeClr val="tx2">
                    <a:lumMod val="60000"/>
                    <a:lumOff val="40000"/>
                  </a:schemeClr>
                </a:solidFill>
              </a:rPr>
              <a:t>, </a:t>
            </a:r>
            <a:r>
              <a:rPr lang="en-MY" sz="1200" dirty="0">
                <a:solidFill>
                  <a:schemeClr val="tx2">
                    <a:lumMod val="60000"/>
                    <a:lumOff val="40000"/>
                  </a:schemeClr>
                </a:solidFill>
                <a:hlinkClick r:id="rId5">
                  <a:extLst>
                    <a:ext uri="{A12FA001-AC4F-418D-AE19-62706E023703}">
                      <ahyp:hlinkClr xmlns:ahyp="http://schemas.microsoft.com/office/drawing/2018/hyperlinkcolor" val="tx"/>
                    </a:ext>
                  </a:extLst>
                </a:hlinkClick>
              </a:rPr>
              <a:t>Thompson &amp; Easton [2002]</a:t>
            </a:r>
            <a:r>
              <a:rPr lang="en-MY" sz="1200" dirty="0">
                <a:solidFill>
                  <a:schemeClr val="tx2">
                    <a:lumMod val="60000"/>
                    <a:lumOff val="40000"/>
                  </a:schemeClr>
                </a:solidFill>
              </a:rPr>
              <a:t>, </a:t>
            </a:r>
            <a:r>
              <a:rPr lang="en-MY" sz="1200" dirty="0">
                <a:solidFill>
                  <a:schemeClr val="tx2">
                    <a:lumMod val="60000"/>
                    <a:lumOff val="40000"/>
                  </a:schemeClr>
                </a:solidFill>
                <a:hlinkClick r:id="rId5">
                  <a:extLst>
                    <a:ext uri="{A12FA001-AC4F-418D-AE19-62706E023703}">
                      <ahyp:hlinkClr xmlns:ahyp="http://schemas.microsoft.com/office/drawing/2018/hyperlinkcolor" val="tx"/>
                    </a:ext>
                  </a:extLst>
                </a:hlinkClick>
              </a:rPr>
              <a:t>Hearle et al [2003]</a:t>
            </a:r>
            <a:r>
              <a:rPr lang="en-MY" sz="1200" dirty="0">
                <a:solidFill>
                  <a:schemeClr val="tx2">
                    <a:lumMod val="60000"/>
                    <a:lumOff val="40000"/>
                  </a:schemeClr>
                </a:solidFill>
              </a:rPr>
              <a:t>, </a:t>
            </a:r>
            <a:r>
              <a:rPr lang="en-MY" sz="1200" dirty="0">
                <a:solidFill>
                  <a:schemeClr val="tx2">
                    <a:lumMod val="60000"/>
                    <a:lumOff val="40000"/>
                  </a:schemeClr>
                </a:solidFill>
                <a:hlinkClick r:id="rId5">
                  <a:extLst>
                    <a:ext uri="{A12FA001-AC4F-418D-AE19-62706E023703}">
                      <ahyp:hlinkClr xmlns:ahyp="http://schemas.microsoft.com/office/drawing/2018/hyperlinkcolor" val="tx"/>
                    </a:ext>
                  </a:extLst>
                </a:hlinkClick>
              </a:rPr>
              <a:t>Kirova et al [2005]</a:t>
            </a:r>
            <a:r>
              <a:rPr lang="en-MY" sz="1200" dirty="0">
                <a:solidFill>
                  <a:schemeClr val="tx2">
                    <a:lumMod val="60000"/>
                    <a:lumOff val="40000"/>
                  </a:schemeClr>
                </a:solidFill>
              </a:rPr>
              <a:t>, </a:t>
            </a:r>
            <a:r>
              <a:rPr lang="en-MY" sz="1200" dirty="0">
                <a:solidFill>
                  <a:schemeClr val="tx2">
                    <a:lumMod val="60000"/>
                    <a:lumOff val="40000"/>
                  </a:schemeClr>
                </a:solidFill>
                <a:hlinkClick r:id="rId5">
                  <a:extLst>
                    <a:ext uri="{A12FA001-AC4F-418D-AE19-62706E023703}">
                      <ahyp:hlinkClr xmlns:ahyp="http://schemas.microsoft.com/office/drawing/2018/hyperlinkcolor" val="tx"/>
                    </a:ext>
                  </a:extLst>
                </a:hlinkClick>
              </a:rPr>
              <a:t>Robson et al [2005]</a:t>
            </a:r>
            <a:r>
              <a:rPr lang="en-MY" sz="1200" dirty="0">
                <a:solidFill>
                  <a:schemeClr val="tx2">
                    <a:lumMod val="60000"/>
                    <a:lumOff val="40000"/>
                  </a:schemeClr>
                </a:solidFill>
              </a:rPr>
              <a:t>, </a:t>
            </a:r>
            <a:r>
              <a:rPr lang="en-MY" sz="1200" dirty="0">
                <a:solidFill>
                  <a:schemeClr val="tx2">
                    <a:lumMod val="60000"/>
                    <a:lumOff val="40000"/>
                  </a:schemeClr>
                </a:solidFill>
                <a:hlinkClick r:id="rId5">
                  <a:extLst>
                    <a:ext uri="{A12FA001-AC4F-418D-AE19-62706E023703}">
                      <ahyp:hlinkClr xmlns:ahyp="http://schemas.microsoft.com/office/drawing/2018/hyperlinkcolor" val="tx"/>
                    </a:ext>
                  </a:extLst>
                </a:hlinkClick>
              </a:rPr>
              <a:t>van Asperen et al [2005]</a:t>
            </a:r>
            <a:r>
              <a:rPr lang="en-MY" sz="1200" dirty="0">
                <a:solidFill>
                  <a:schemeClr val="tx2">
                    <a:lumMod val="60000"/>
                    <a:lumOff val="40000"/>
                  </a:schemeClr>
                </a:solidFill>
              </a:rPr>
              <a:t>, </a:t>
            </a:r>
            <a:r>
              <a:rPr lang="en-MY" sz="1200" dirty="0">
                <a:solidFill>
                  <a:schemeClr val="tx2">
                    <a:lumMod val="60000"/>
                    <a:lumOff val="40000"/>
                  </a:schemeClr>
                </a:solidFill>
                <a:hlinkClick r:id="rId5">
                  <a:extLst>
                    <a:ext uri="{A12FA001-AC4F-418D-AE19-62706E023703}">
                      <ahyp:hlinkClr xmlns:ahyp="http://schemas.microsoft.com/office/drawing/2018/hyperlinkcolor" val="tx"/>
                    </a:ext>
                  </a:extLst>
                </a:hlinkClick>
              </a:rPr>
              <a:t>Chen et al [2006]</a:t>
            </a:r>
            <a:r>
              <a:rPr lang="en-MY" sz="1200" dirty="0">
                <a:solidFill>
                  <a:schemeClr val="tx2">
                    <a:lumMod val="60000"/>
                    <a:lumOff val="40000"/>
                  </a:schemeClr>
                </a:solidFill>
              </a:rPr>
              <a:t>, </a:t>
            </a:r>
            <a:r>
              <a:rPr lang="en-MY" sz="1200" dirty="0">
                <a:solidFill>
                  <a:schemeClr val="tx2">
                    <a:lumMod val="60000"/>
                    <a:lumOff val="40000"/>
                  </a:schemeClr>
                </a:solidFill>
                <a:hlinkClick r:id="rId5">
                  <a:extLst>
                    <a:ext uri="{A12FA001-AC4F-418D-AE19-62706E023703}">
                      <ahyp:hlinkClr xmlns:ahyp="http://schemas.microsoft.com/office/drawing/2018/hyperlinkcolor" val="tx"/>
                    </a:ext>
                  </a:extLst>
                </a:hlinkClick>
              </a:rPr>
              <a:t>Risch et al [2006]</a:t>
            </a:r>
            <a:r>
              <a:rPr lang="en-MY" sz="1200" dirty="0">
                <a:solidFill>
                  <a:schemeClr val="tx2">
                    <a:lumMod val="60000"/>
                    <a:lumOff val="40000"/>
                  </a:schemeClr>
                </a:solidFill>
              </a:rPr>
              <a:t>, </a:t>
            </a:r>
            <a:r>
              <a:rPr lang="en-MY" sz="1200" dirty="0">
                <a:solidFill>
                  <a:schemeClr val="tx2">
                    <a:lumMod val="60000"/>
                    <a:lumOff val="40000"/>
                  </a:schemeClr>
                </a:solidFill>
                <a:hlinkClick r:id="rId5">
                  <a:extLst>
                    <a:ext uri="{A12FA001-AC4F-418D-AE19-62706E023703}">
                      <ahyp:hlinkClr xmlns:ahyp="http://schemas.microsoft.com/office/drawing/2018/hyperlinkcolor" val="tx"/>
                    </a:ext>
                  </a:extLst>
                </a:hlinkClick>
              </a:rPr>
              <a:t>Tai et al [2007]</a:t>
            </a:r>
            <a:r>
              <a:rPr lang="en-MY" sz="1200" dirty="0">
                <a:solidFill>
                  <a:schemeClr val="tx2">
                    <a:lumMod val="60000"/>
                    <a:lumOff val="40000"/>
                  </a:schemeClr>
                </a:solidFill>
              </a:rPr>
              <a:t>, </a:t>
            </a:r>
            <a:r>
              <a:rPr lang="en-MY" sz="1200" dirty="0">
                <a:solidFill>
                  <a:schemeClr val="tx2">
                    <a:lumMod val="60000"/>
                    <a:lumOff val="40000"/>
                  </a:schemeClr>
                </a:solidFill>
                <a:hlinkClick r:id="rId5">
                  <a:extLst>
                    <a:ext uri="{A12FA001-AC4F-418D-AE19-62706E023703}">
                      <ahyp:hlinkClr xmlns:ahyp="http://schemas.microsoft.com/office/drawing/2018/hyperlinkcolor" val="tx"/>
                    </a:ext>
                  </a:extLst>
                </a:hlinkClick>
              </a:rPr>
              <a:t>Graeser et al [2009]</a:t>
            </a:r>
            <a:r>
              <a:rPr lang="en-MY" sz="1200" dirty="0">
                <a:solidFill>
                  <a:schemeClr val="tx2">
                    <a:lumMod val="60000"/>
                    <a:lumOff val="40000"/>
                  </a:schemeClr>
                </a:solidFill>
              </a:rPr>
              <a:t>, </a:t>
            </a:r>
            <a:r>
              <a:rPr lang="en-MY" sz="1200" dirty="0">
                <a:solidFill>
                  <a:schemeClr val="tx2">
                    <a:lumMod val="60000"/>
                    <a:lumOff val="40000"/>
                  </a:schemeClr>
                </a:solidFill>
                <a:hlinkClick r:id="rId5">
                  <a:extLst>
                    <a:ext uri="{A12FA001-AC4F-418D-AE19-62706E023703}">
                      <ahyp:hlinkClr xmlns:ahyp="http://schemas.microsoft.com/office/drawing/2018/hyperlinkcolor" val="tx"/>
                    </a:ext>
                  </a:extLst>
                </a:hlinkClick>
              </a:rPr>
              <a:t>Evans et al [2010]</a:t>
            </a:r>
            <a:r>
              <a:rPr lang="en-MY" sz="1200" dirty="0">
                <a:solidFill>
                  <a:schemeClr val="tx2">
                    <a:lumMod val="60000"/>
                    <a:lumOff val="40000"/>
                  </a:schemeClr>
                </a:solidFill>
              </a:rPr>
              <a:t>, </a:t>
            </a:r>
            <a:r>
              <a:rPr lang="en-MY" sz="1200" dirty="0">
                <a:solidFill>
                  <a:schemeClr val="tx2">
                    <a:lumMod val="60000"/>
                    <a:lumOff val="40000"/>
                  </a:schemeClr>
                </a:solidFill>
                <a:hlinkClick r:id="rId5">
                  <a:extLst>
                    <a:ext uri="{A12FA001-AC4F-418D-AE19-62706E023703}">
                      <ahyp:hlinkClr xmlns:ahyp="http://schemas.microsoft.com/office/drawing/2018/hyperlinkcolor" val="tx"/>
                    </a:ext>
                  </a:extLst>
                </a:hlinkClick>
              </a:rPr>
              <a:t>van der Kolk et al [2010]</a:t>
            </a:r>
            <a:r>
              <a:rPr lang="en-MY" sz="1200" dirty="0">
                <a:solidFill>
                  <a:schemeClr val="tx2">
                    <a:lumMod val="60000"/>
                    <a:lumOff val="40000"/>
                  </a:schemeClr>
                </a:solidFill>
              </a:rPr>
              <a:t>, </a:t>
            </a:r>
            <a:r>
              <a:rPr lang="en-MY" sz="1200" dirty="0">
                <a:solidFill>
                  <a:schemeClr val="tx2">
                    <a:lumMod val="60000"/>
                    <a:lumOff val="40000"/>
                  </a:schemeClr>
                </a:solidFill>
                <a:hlinkClick r:id="rId5">
                  <a:extLst>
                    <a:ext uri="{A12FA001-AC4F-418D-AE19-62706E023703}">
                      <ahyp:hlinkClr xmlns:ahyp="http://schemas.microsoft.com/office/drawing/2018/hyperlinkcolor" val="tx"/>
                    </a:ext>
                  </a:extLst>
                </a:hlinkClick>
              </a:rPr>
              <a:t>Kote-Jarai et al [2011]</a:t>
            </a:r>
            <a:r>
              <a:rPr lang="en-MY" sz="1200" dirty="0">
                <a:solidFill>
                  <a:schemeClr val="tx2">
                    <a:lumMod val="60000"/>
                    <a:lumOff val="40000"/>
                  </a:schemeClr>
                </a:solidFill>
              </a:rPr>
              <a:t>, </a:t>
            </a:r>
            <a:r>
              <a:rPr lang="en-MY" sz="1200" dirty="0">
                <a:solidFill>
                  <a:schemeClr val="tx2">
                    <a:lumMod val="60000"/>
                    <a:lumOff val="40000"/>
                  </a:schemeClr>
                </a:solidFill>
                <a:hlinkClick r:id="rId5">
                  <a:extLst>
                    <a:ext uri="{A12FA001-AC4F-418D-AE19-62706E023703}">
                      <ahyp:hlinkClr xmlns:ahyp="http://schemas.microsoft.com/office/drawing/2018/hyperlinkcolor" val="tx"/>
                    </a:ext>
                  </a:extLst>
                </a:hlinkClick>
              </a:rPr>
              <a:t>Iqbal et al [2012]</a:t>
            </a:r>
            <a:r>
              <a:rPr lang="en-MY" sz="1200" dirty="0">
                <a:solidFill>
                  <a:schemeClr val="tx2">
                    <a:lumMod val="60000"/>
                    <a:lumOff val="40000"/>
                  </a:schemeClr>
                </a:solidFill>
              </a:rPr>
              <a:t>, </a:t>
            </a:r>
            <a:r>
              <a:rPr lang="en-MY" sz="1200" dirty="0">
                <a:solidFill>
                  <a:schemeClr val="tx2">
                    <a:lumMod val="60000"/>
                    <a:lumOff val="40000"/>
                  </a:schemeClr>
                </a:solidFill>
                <a:hlinkClick r:id="rId5">
                  <a:extLst>
                    <a:ext uri="{A12FA001-AC4F-418D-AE19-62706E023703}">
                      <ahyp:hlinkClr xmlns:ahyp="http://schemas.microsoft.com/office/drawing/2018/hyperlinkcolor" val="tx"/>
                    </a:ext>
                  </a:extLst>
                </a:hlinkClick>
              </a:rPr>
              <a:t>Leongamornlert et al [2012]</a:t>
            </a:r>
            <a:r>
              <a:rPr lang="en-MY" sz="1200" dirty="0">
                <a:solidFill>
                  <a:schemeClr val="tx2">
                    <a:lumMod val="60000"/>
                    <a:lumOff val="40000"/>
                  </a:schemeClr>
                </a:solidFill>
              </a:rPr>
              <a:t>, </a:t>
            </a:r>
            <a:r>
              <a:rPr lang="en-MY" sz="1200" dirty="0">
                <a:solidFill>
                  <a:schemeClr val="tx2">
                    <a:lumMod val="60000"/>
                    <a:lumOff val="40000"/>
                  </a:schemeClr>
                </a:solidFill>
                <a:hlinkClick r:id="rId5">
                  <a:extLst>
                    <a:ext uri="{A12FA001-AC4F-418D-AE19-62706E023703}">
                      <ahyp:hlinkClr xmlns:ahyp="http://schemas.microsoft.com/office/drawing/2018/hyperlinkcolor" val="tx"/>
                    </a:ext>
                  </a:extLst>
                </a:hlinkClick>
              </a:rPr>
              <a:t>Moran et al [2012]</a:t>
            </a:r>
            <a:r>
              <a:rPr lang="en-MY" sz="1200" dirty="0">
                <a:solidFill>
                  <a:schemeClr val="tx2">
                    <a:lumMod val="60000"/>
                    <a:lumOff val="40000"/>
                  </a:schemeClr>
                </a:solidFill>
              </a:rPr>
              <a:t>, </a:t>
            </a:r>
            <a:r>
              <a:rPr lang="en-MY" sz="1200" dirty="0">
                <a:solidFill>
                  <a:schemeClr val="tx2">
                    <a:lumMod val="60000"/>
                    <a:lumOff val="40000"/>
                  </a:schemeClr>
                </a:solidFill>
                <a:hlinkClick r:id="rId5">
                  <a:extLst>
                    <a:ext uri="{A12FA001-AC4F-418D-AE19-62706E023703}">
                      <ahyp:hlinkClr xmlns:ahyp="http://schemas.microsoft.com/office/drawing/2018/hyperlinkcolor" val="tx"/>
                    </a:ext>
                  </a:extLst>
                </a:hlinkClick>
              </a:rPr>
              <a:t>Mavaddat et al [2013]</a:t>
            </a:r>
            <a:r>
              <a:rPr lang="en-MY" sz="1200" dirty="0">
                <a:solidFill>
                  <a:schemeClr val="tx2">
                    <a:lumMod val="60000"/>
                    <a:lumOff val="40000"/>
                  </a:schemeClr>
                </a:solidFill>
              </a:rPr>
              <a:t>, </a:t>
            </a:r>
            <a:r>
              <a:rPr lang="en-MY" sz="1200" dirty="0">
                <a:solidFill>
                  <a:schemeClr val="tx2">
                    <a:lumMod val="60000"/>
                    <a:lumOff val="40000"/>
                  </a:schemeClr>
                </a:solidFill>
                <a:hlinkClick r:id="rId5">
                  <a:extLst>
                    <a:ext uri="{A12FA001-AC4F-418D-AE19-62706E023703}">
                      <ahyp:hlinkClr xmlns:ahyp="http://schemas.microsoft.com/office/drawing/2018/hyperlinkcolor" val="tx"/>
                    </a:ext>
                  </a:extLst>
                </a:hlinkClick>
              </a:rPr>
              <a:t>van den Broek et al [2015]</a:t>
            </a:r>
            <a:r>
              <a:rPr lang="en-MY" sz="1200" dirty="0">
                <a:solidFill>
                  <a:schemeClr val="tx2">
                    <a:lumMod val="60000"/>
                    <a:lumOff val="40000"/>
                  </a:schemeClr>
                </a:solidFill>
              </a:rPr>
              <a:t>; </a:t>
            </a:r>
            <a:r>
              <a:rPr lang="en-MY" sz="1200" dirty="0" err="1">
                <a:solidFill>
                  <a:schemeClr val="tx2">
                    <a:lumMod val="60000"/>
                    <a:lumOff val="40000"/>
                  </a:schemeClr>
                </a:solidFill>
              </a:rPr>
              <a:t>Genereviews</a:t>
            </a:r>
            <a:endParaRPr lang="en-US" sz="1200" dirty="0">
              <a:solidFill>
                <a:schemeClr val="tx2">
                  <a:lumMod val="60000"/>
                  <a:lumOff val="40000"/>
                </a:schemeClr>
              </a:solidFill>
            </a:endParaRPr>
          </a:p>
        </p:txBody>
      </p:sp>
      <p:sp>
        <p:nvSpPr>
          <p:cNvPr id="5" name="Title 1">
            <a:extLst>
              <a:ext uri="{FF2B5EF4-FFF2-40B4-BE49-F238E27FC236}">
                <a16:creationId xmlns:a16="http://schemas.microsoft.com/office/drawing/2014/main" id="{15231694-C81A-CB40-836C-A7D24326B40E}"/>
              </a:ext>
            </a:extLst>
          </p:cNvPr>
          <p:cNvSpPr txBox="1">
            <a:spLocks/>
          </p:cNvSpPr>
          <p:nvPr/>
        </p:nvSpPr>
        <p:spPr>
          <a:xfrm>
            <a:off x="783166" y="230500"/>
            <a:ext cx="10515600" cy="91924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rgbClr val="CC0066"/>
                </a:solidFill>
              </a:rPr>
              <a:t>Risk of malignancy in individuals with a </a:t>
            </a:r>
          </a:p>
          <a:p>
            <a:pPr algn="ctr"/>
            <a:r>
              <a:rPr lang="en-US" sz="2800" b="1" dirty="0">
                <a:solidFill>
                  <a:srgbClr val="CC0066"/>
                </a:solidFill>
              </a:rPr>
              <a:t>Germline BRCA1 or BRCA2 Pathogenic Variant</a:t>
            </a:r>
            <a:br>
              <a:rPr lang="en-US" b="1" dirty="0">
                <a:solidFill>
                  <a:srgbClr val="7030A0"/>
                </a:solidFill>
              </a:rPr>
            </a:br>
            <a:endParaRPr lang="en-US" dirty="0"/>
          </a:p>
        </p:txBody>
      </p:sp>
      <p:sp>
        <p:nvSpPr>
          <p:cNvPr id="3" name="Slide Number Placeholder 2">
            <a:extLst>
              <a:ext uri="{FF2B5EF4-FFF2-40B4-BE49-F238E27FC236}">
                <a16:creationId xmlns:a16="http://schemas.microsoft.com/office/drawing/2014/main" id="{72CCC7EF-3552-4074-81F8-B03BDE2D8D59}"/>
              </a:ext>
            </a:extLst>
          </p:cNvPr>
          <p:cNvSpPr>
            <a:spLocks noGrp="1"/>
          </p:cNvSpPr>
          <p:nvPr>
            <p:ph type="sldNum" sz="quarter" idx="12"/>
          </p:nvPr>
        </p:nvSpPr>
        <p:spPr/>
        <p:txBody>
          <a:bodyPr/>
          <a:lstStyle/>
          <a:p>
            <a:fld id="{71B7BAC7-FE87-40F6-AA24-4F4685D1B022}" type="slidenum">
              <a:rPr lang="en-US" smtClean="0"/>
              <a:t>31</a:t>
            </a:fld>
            <a:endParaRPr lang="en-US"/>
          </a:p>
        </p:txBody>
      </p:sp>
    </p:spTree>
    <p:extLst>
      <p:ext uri="{BB962C8B-B14F-4D97-AF65-F5344CB8AC3E}">
        <p14:creationId xmlns:p14="http://schemas.microsoft.com/office/powerpoint/2010/main" val="3068073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D056786-2A29-4C83-AB35-65DD7E0F8CAD}"/>
              </a:ext>
            </a:extLst>
          </p:cNvPr>
          <p:cNvPicPr>
            <a:picLocks noChangeAspect="1"/>
          </p:cNvPicPr>
          <p:nvPr/>
        </p:nvPicPr>
        <p:blipFill rotWithShape="1">
          <a:blip r:embed="rId2"/>
          <a:srcRect r="51163" b="598"/>
          <a:stretch/>
        </p:blipFill>
        <p:spPr>
          <a:xfrm>
            <a:off x="11115041" y="5852503"/>
            <a:ext cx="962024" cy="964832"/>
          </a:xfrm>
          <a:prstGeom prst="rect">
            <a:avLst/>
          </a:prstGeom>
        </p:spPr>
      </p:pic>
      <p:sp>
        <p:nvSpPr>
          <p:cNvPr id="7" name="Rectangle 6">
            <a:extLst>
              <a:ext uri="{FF2B5EF4-FFF2-40B4-BE49-F238E27FC236}">
                <a16:creationId xmlns:a16="http://schemas.microsoft.com/office/drawing/2014/main" id="{1863EEF8-6F84-4CD3-BAD5-B555E01FF958}"/>
              </a:ext>
            </a:extLst>
          </p:cNvPr>
          <p:cNvSpPr/>
          <p:nvPr/>
        </p:nvSpPr>
        <p:spPr>
          <a:xfrm>
            <a:off x="4807539" y="6442067"/>
            <a:ext cx="6283036" cy="369332"/>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MY" dirty="0">
                <a:ln w="22225">
                  <a:solidFill>
                    <a:schemeClr val="tx2">
                      <a:lumMod val="75000"/>
                    </a:schemeClr>
                  </a:solidFill>
                  <a:prstDash val="solid"/>
                </a:ln>
                <a:solidFill>
                  <a:schemeClr val="tx2"/>
                </a:solidFill>
                <a:latin typeface="Monotype Corsiva" panose="03010101010201010101" pitchFamily="66" charset="0"/>
              </a:rPr>
              <a:t>Clinical Practice Guidelines Management of Breast Cancer (Third Edition)</a:t>
            </a:r>
            <a:endParaRPr lang="en-MY" dirty="0">
              <a:ln w="22225">
                <a:solidFill>
                  <a:schemeClr val="tx2">
                    <a:lumMod val="75000"/>
                  </a:schemeClr>
                </a:solidFill>
                <a:prstDash val="solid"/>
              </a:ln>
              <a:solidFill>
                <a:schemeClr val="tx2"/>
              </a:solidFill>
              <a:effectLst>
                <a:outerShdw dist="38100" dir="2640000" algn="bl" rotWithShape="0">
                  <a:schemeClr val="accent1"/>
                </a:outerShdw>
              </a:effectLst>
              <a:latin typeface="Monotype Corsiva" panose="03010101010201010101" pitchFamily="66" charset="0"/>
            </a:endParaRPr>
          </a:p>
        </p:txBody>
      </p:sp>
      <p:sp>
        <p:nvSpPr>
          <p:cNvPr id="8" name="Title 1">
            <a:extLst>
              <a:ext uri="{FF2B5EF4-FFF2-40B4-BE49-F238E27FC236}">
                <a16:creationId xmlns:a16="http://schemas.microsoft.com/office/drawing/2014/main" id="{5051F726-F66B-467D-A935-35CB9ED9B23B}"/>
              </a:ext>
            </a:extLst>
          </p:cNvPr>
          <p:cNvSpPr txBox="1">
            <a:spLocks/>
          </p:cNvSpPr>
          <p:nvPr/>
        </p:nvSpPr>
        <p:spPr>
          <a:xfrm>
            <a:off x="616518" y="579955"/>
            <a:ext cx="11132392" cy="944038"/>
          </a:xfrm>
          <a:prstGeom prst="rect">
            <a:avLst/>
          </a:prstGeom>
        </p:spPr>
        <p:txBody>
          <a:bodyPr vert="horz" lIns="91440" tIns="45720" rIns="91440" bIns="45720" rtlCol="0" anchor="ctr">
            <a:normAutofit fontScale="77500" lnSpcReduction="20000"/>
          </a:bodyPr>
          <a:lstStyle>
            <a:lvl1pPr algn="l" defTabSz="914400" rtl="0" eaLnBrk="1" latinLnBrk="0" hangingPunct="1">
              <a:spcBef>
                <a:spcPct val="0"/>
              </a:spcBef>
              <a:buNone/>
              <a:defRPr sz="4400" kern="1200">
                <a:solidFill>
                  <a:schemeClr val="accent1">
                    <a:lumMod val="75000"/>
                  </a:schemeClr>
                </a:solidFill>
                <a:latin typeface="+mj-lt"/>
                <a:ea typeface="+mj-ea"/>
                <a:cs typeface="+mj-cs"/>
              </a:defRPr>
            </a:lvl1pPr>
          </a:lstStyle>
          <a:p>
            <a:r>
              <a:rPr lang="en-US" sz="4100" b="1" dirty="0">
                <a:solidFill>
                  <a:srgbClr val="CC0066"/>
                </a:solidFill>
              </a:rPr>
              <a:t>2. Guides surveillance for patients &amp; screening </a:t>
            </a:r>
          </a:p>
          <a:p>
            <a:r>
              <a:rPr lang="en-US" sz="4100" b="1" dirty="0">
                <a:solidFill>
                  <a:srgbClr val="CC0066"/>
                </a:solidFill>
              </a:rPr>
              <a:t>     recommendations for other family members</a:t>
            </a:r>
            <a:r>
              <a:rPr lang="en-US" sz="2600" b="1" dirty="0">
                <a:solidFill>
                  <a:srgbClr val="CC0066"/>
                </a:solidFill>
              </a:rPr>
              <a:t>-3</a:t>
            </a:r>
          </a:p>
        </p:txBody>
      </p:sp>
      <p:sp>
        <p:nvSpPr>
          <p:cNvPr id="3" name="Slide Number Placeholder 2">
            <a:extLst>
              <a:ext uri="{FF2B5EF4-FFF2-40B4-BE49-F238E27FC236}">
                <a16:creationId xmlns:a16="http://schemas.microsoft.com/office/drawing/2014/main" id="{82EBF2A8-C11A-40B3-9385-7BAA0D5C6B59}"/>
              </a:ext>
            </a:extLst>
          </p:cNvPr>
          <p:cNvSpPr>
            <a:spLocks noGrp="1"/>
          </p:cNvSpPr>
          <p:nvPr>
            <p:ph type="sldNum" sz="quarter" idx="12"/>
          </p:nvPr>
        </p:nvSpPr>
        <p:spPr/>
        <p:txBody>
          <a:bodyPr/>
          <a:lstStyle/>
          <a:p>
            <a:fld id="{71B7BAC7-FE87-40F6-AA24-4F4685D1B022}" type="slidenum">
              <a:rPr lang="en-US" smtClean="0"/>
              <a:t>32</a:t>
            </a:fld>
            <a:endParaRPr lang="en-US"/>
          </a:p>
        </p:txBody>
      </p:sp>
      <p:sp>
        <p:nvSpPr>
          <p:cNvPr id="13" name="Title 1">
            <a:extLst>
              <a:ext uri="{FF2B5EF4-FFF2-40B4-BE49-F238E27FC236}">
                <a16:creationId xmlns:a16="http://schemas.microsoft.com/office/drawing/2014/main" id="{49DD9F8E-4B75-4C18-9A2F-94090EFFB29D}"/>
              </a:ext>
            </a:extLst>
          </p:cNvPr>
          <p:cNvSpPr>
            <a:spLocks noGrp="1"/>
          </p:cNvSpPr>
          <p:nvPr>
            <p:ph type="title"/>
          </p:nvPr>
        </p:nvSpPr>
        <p:spPr>
          <a:xfrm>
            <a:off x="443089" y="206599"/>
            <a:ext cx="10515600" cy="368653"/>
          </a:xfrm>
        </p:spPr>
        <p:txBody>
          <a:bodyPr>
            <a:noAutofit/>
          </a:bodyPr>
          <a:lstStyle/>
          <a:p>
            <a:r>
              <a:rPr lang="en-US" sz="2000" b="1" dirty="0">
                <a:solidFill>
                  <a:srgbClr val="CC0066"/>
                </a:solidFill>
              </a:rPr>
              <a:t>How is genetic testing helpful?</a:t>
            </a:r>
          </a:p>
        </p:txBody>
      </p:sp>
      <p:pic>
        <p:nvPicPr>
          <p:cNvPr id="10" name="Picture 9">
            <a:extLst>
              <a:ext uri="{FF2B5EF4-FFF2-40B4-BE49-F238E27FC236}">
                <a16:creationId xmlns:a16="http://schemas.microsoft.com/office/drawing/2014/main" id="{BF0D12D3-AFA6-4632-9050-C8A7AB39093D}"/>
              </a:ext>
            </a:extLst>
          </p:cNvPr>
          <p:cNvPicPr>
            <a:picLocks noChangeAspect="1"/>
          </p:cNvPicPr>
          <p:nvPr/>
        </p:nvPicPr>
        <p:blipFill rotWithShape="1">
          <a:blip r:embed="rId3">
            <a:extLst>
              <a:ext uri="{28A0092B-C50C-407E-A947-70E740481C1C}">
                <a14:useLocalDpi xmlns:a14="http://schemas.microsoft.com/office/drawing/2010/main" val="0"/>
              </a:ext>
            </a:extLst>
          </a:blip>
          <a:srcRect l="16020" t="6679" r="2593" b="4855"/>
          <a:stretch/>
        </p:blipFill>
        <p:spPr>
          <a:xfrm rot="5400000">
            <a:off x="1171374" y="3504353"/>
            <a:ext cx="2392106" cy="3677015"/>
          </a:xfrm>
          <a:prstGeom prst="rect">
            <a:avLst/>
          </a:prstGeom>
        </p:spPr>
      </p:pic>
      <p:sp>
        <p:nvSpPr>
          <p:cNvPr id="14" name="Content Placeholder 2">
            <a:extLst>
              <a:ext uri="{FF2B5EF4-FFF2-40B4-BE49-F238E27FC236}">
                <a16:creationId xmlns:a16="http://schemas.microsoft.com/office/drawing/2014/main" id="{741060F4-2FAB-46C5-8834-27A2A5CF3627}"/>
              </a:ext>
            </a:extLst>
          </p:cNvPr>
          <p:cNvSpPr txBox="1">
            <a:spLocks/>
          </p:cNvSpPr>
          <p:nvPr/>
        </p:nvSpPr>
        <p:spPr>
          <a:xfrm>
            <a:off x="4588257" y="1557627"/>
            <a:ext cx="7160653" cy="421238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buClr>
                <a:srgbClr val="00B0F0"/>
              </a:buClr>
              <a:buSzPct val="110000"/>
            </a:pPr>
            <a:r>
              <a:rPr lang="en-MY" sz="2400" dirty="0"/>
              <a:t>BRCA1 &amp; BRCA2 are highly penetrant genes &amp; pathogenic/likely pathogenic variants are associated with early-onset breast cancers &amp; increased risk of contralateral breast cancer, ovarian cancer, prostate &amp; pancreatic cancer.</a:t>
            </a:r>
            <a:r>
              <a:rPr lang="en-MY" sz="2400" baseline="30000" dirty="0"/>
              <a:t>122</a:t>
            </a:r>
          </a:p>
          <a:p>
            <a:pPr>
              <a:lnSpc>
                <a:spcPct val="100000"/>
              </a:lnSpc>
              <a:buClr>
                <a:srgbClr val="00B0F0"/>
              </a:buClr>
              <a:buSzPct val="110000"/>
            </a:pPr>
            <a:r>
              <a:rPr lang="en-MY" sz="2400" dirty="0"/>
              <a:t>Hence these individuals warrant consideration of earlier &amp; more intensive screening &amp; preventive &amp; risk-reducing strategies.</a:t>
            </a:r>
            <a:endParaRPr lang="en-US" sz="2400" dirty="0"/>
          </a:p>
          <a:p>
            <a:pPr marL="0" indent="0">
              <a:lnSpc>
                <a:spcPct val="100000"/>
              </a:lnSpc>
              <a:buNone/>
            </a:pPr>
            <a:r>
              <a:rPr lang="en-US" sz="1400" dirty="0"/>
              <a:t>    122. Kast K, et al. Prevalence of BRCA1/2 germline mutations in 21 401 families with   </a:t>
            </a:r>
          </a:p>
          <a:p>
            <a:pPr marL="0" indent="0">
              <a:lnSpc>
                <a:spcPct val="100000"/>
              </a:lnSpc>
              <a:spcBef>
                <a:spcPts val="0"/>
              </a:spcBef>
              <a:buNone/>
            </a:pPr>
            <a:r>
              <a:rPr lang="en-US" sz="1400" dirty="0"/>
              <a:t>             breast and ovarian cancer. J Med Genet. 2016;53(7):465-71</a:t>
            </a:r>
          </a:p>
        </p:txBody>
      </p:sp>
      <p:pic>
        <p:nvPicPr>
          <p:cNvPr id="15" name="Picture 14">
            <a:extLst>
              <a:ext uri="{FF2B5EF4-FFF2-40B4-BE49-F238E27FC236}">
                <a16:creationId xmlns:a16="http://schemas.microsoft.com/office/drawing/2014/main" id="{43B9559A-83CA-4299-B7F5-F671B0C1BE77}"/>
              </a:ext>
            </a:extLst>
          </p:cNvPr>
          <p:cNvPicPr>
            <a:picLocks noChangeAspect="1"/>
          </p:cNvPicPr>
          <p:nvPr/>
        </p:nvPicPr>
        <p:blipFill rotWithShape="1">
          <a:blip r:embed="rId4">
            <a:extLst>
              <a:ext uri="{28A0092B-C50C-407E-A947-70E740481C1C}">
                <a14:useLocalDpi xmlns:a14="http://schemas.microsoft.com/office/drawing/2010/main" val="0"/>
              </a:ext>
            </a:extLst>
          </a:blip>
          <a:srcRect l="16751" t="4165" r="2794" b="4986"/>
          <a:stretch/>
        </p:blipFill>
        <p:spPr>
          <a:xfrm rot="5400000">
            <a:off x="1210566" y="1009699"/>
            <a:ext cx="2284171" cy="3647462"/>
          </a:xfrm>
          <a:prstGeom prst="rect">
            <a:avLst/>
          </a:prstGeom>
        </p:spPr>
      </p:pic>
      <p:pic>
        <p:nvPicPr>
          <p:cNvPr id="9" name="Picture 8">
            <a:extLst>
              <a:ext uri="{FF2B5EF4-FFF2-40B4-BE49-F238E27FC236}">
                <a16:creationId xmlns:a16="http://schemas.microsoft.com/office/drawing/2014/main" id="{7E4717E2-79A9-4956-B912-4E02574CEEF4}"/>
              </a:ext>
            </a:extLst>
          </p:cNvPr>
          <p:cNvPicPr>
            <a:picLocks noChangeAspect="1"/>
          </p:cNvPicPr>
          <p:nvPr/>
        </p:nvPicPr>
        <p:blipFill>
          <a:blip r:embed="rId5"/>
          <a:stretch>
            <a:fillRect/>
          </a:stretch>
        </p:blipFill>
        <p:spPr>
          <a:xfrm>
            <a:off x="4807539" y="5342938"/>
            <a:ext cx="6149567" cy="1134162"/>
          </a:xfrm>
          <a:prstGeom prst="rect">
            <a:avLst/>
          </a:prstGeom>
        </p:spPr>
      </p:pic>
      <p:sp>
        <p:nvSpPr>
          <p:cNvPr id="11" name="TextBox 10">
            <a:extLst>
              <a:ext uri="{FF2B5EF4-FFF2-40B4-BE49-F238E27FC236}">
                <a16:creationId xmlns:a16="http://schemas.microsoft.com/office/drawing/2014/main" id="{1D50FA48-8FFE-4478-99CB-D5F32635E137}"/>
              </a:ext>
            </a:extLst>
          </p:cNvPr>
          <p:cNvSpPr txBox="1"/>
          <p:nvPr/>
        </p:nvSpPr>
        <p:spPr>
          <a:xfrm>
            <a:off x="528344" y="5707915"/>
            <a:ext cx="3843025" cy="830997"/>
          </a:xfrm>
          <a:prstGeom prst="rect">
            <a:avLst/>
          </a:prstGeom>
          <a:noFill/>
        </p:spPr>
        <p:txBody>
          <a:bodyPr wrap="square" rtlCol="0">
            <a:spAutoFit/>
          </a:bodyPr>
          <a:lstStyle/>
          <a:p>
            <a:r>
              <a:rPr lang="en-US" sz="1600" dirty="0">
                <a:solidFill>
                  <a:srgbClr val="FF0000"/>
                </a:solidFill>
              </a:rPr>
              <a:t>Pathogenic heterozygous frameshift  mutation c.262_263delCT (p.Leu88fs) in BRCA2 gene identified</a:t>
            </a:r>
            <a:r>
              <a:rPr lang="en-US" sz="1200" dirty="0">
                <a:solidFill>
                  <a:srgbClr val="FF0000"/>
                </a:solidFill>
              </a:rPr>
              <a:t>.</a:t>
            </a:r>
          </a:p>
        </p:txBody>
      </p:sp>
      <p:sp>
        <p:nvSpPr>
          <p:cNvPr id="12" name="TextBox 11">
            <a:extLst>
              <a:ext uri="{FF2B5EF4-FFF2-40B4-BE49-F238E27FC236}">
                <a16:creationId xmlns:a16="http://schemas.microsoft.com/office/drawing/2014/main" id="{23B72F14-26FD-4718-85DC-724A24227953}"/>
              </a:ext>
            </a:extLst>
          </p:cNvPr>
          <p:cNvSpPr txBox="1"/>
          <p:nvPr/>
        </p:nvSpPr>
        <p:spPr>
          <a:xfrm>
            <a:off x="528344" y="3364834"/>
            <a:ext cx="3809495" cy="584775"/>
          </a:xfrm>
          <a:prstGeom prst="rect">
            <a:avLst/>
          </a:prstGeom>
          <a:noFill/>
        </p:spPr>
        <p:txBody>
          <a:bodyPr wrap="square" rtlCol="0">
            <a:spAutoFit/>
          </a:bodyPr>
          <a:lstStyle/>
          <a:p>
            <a:r>
              <a:rPr lang="en-US" sz="1600" dirty="0">
                <a:solidFill>
                  <a:srgbClr val="FF0000"/>
                </a:solidFill>
              </a:rPr>
              <a:t>Pathogenic heterozygous missense variant c.2635G&gt;T in BRCA1 gene identified.</a:t>
            </a:r>
          </a:p>
        </p:txBody>
      </p:sp>
    </p:spTree>
    <p:extLst>
      <p:ext uri="{BB962C8B-B14F-4D97-AF65-F5344CB8AC3E}">
        <p14:creationId xmlns:p14="http://schemas.microsoft.com/office/powerpoint/2010/main" val="1148385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7579396-66B9-43B1-BA91-DF3AE989B29F}"/>
              </a:ext>
            </a:extLst>
          </p:cNvPr>
          <p:cNvPicPr>
            <a:picLocks noChangeAspect="1"/>
          </p:cNvPicPr>
          <p:nvPr/>
        </p:nvPicPr>
        <p:blipFill rotWithShape="1">
          <a:blip r:embed="rId2"/>
          <a:srcRect r="51163" b="598"/>
          <a:stretch/>
        </p:blipFill>
        <p:spPr>
          <a:xfrm>
            <a:off x="11115041" y="5852503"/>
            <a:ext cx="962024" cy="964832"/>
          </a:xfrm>
          <a:prstGeom prst="rect">
            <a:avLst/>
          </a:prstGeom>
        </p:spPr>
      </p:pic>
      <p:sp>
        <p:nvSpPr>
          <p:cNvPr id="2" name="Title 1"/>
          <p:cNvSpPr>
            <a:spLocks noGrp="1"/>
          </p:cNvSpPr>
          <p:nvPr>
            <p:ph type="title"/>
          </p:nvPr>
        </p:nvSpPr>
        <p:spPr>
          <a:xfrm>
            <a:off x="853918" y="21120"/>
            <a:ext cx="10515600" cy="1031825"/>
          </a:xfrm>
        </p:spPr>
        <p:txBody>
          <a:bodyPr/>
          <a:lstStyle/>
          <a:p>
            <a:pPr lvl="2" algn="l" rtl="0">
              <a:lnSpc>
                <a:spcPct val="90000"/>
              </a:lnSpc>
              <a:spcBef>
                <a:spcPct val="0"/>
              </a:spcBef>
            </a:pPr>
            <a:r>
              <a:rPr lang="en-MY" sz="4400" b="1" dirty="0">
                <a:solidFill>
                  <a:srgbClr val="CC0066"/>
                </a:solidFill>
                <a:latin typeface="+mj-lt"/>
              </a:rPr>
              <a:t>Intensive screening</a:t>
            </a:r>
            <a:br>
              <a:rPr lang="en-GB" dirty="0"/>
            </a:br>
            <a:endParaRPr lang="en-US" dirty="0"/>
          </a:p>
        </p:txBody>
      </p:sp>
      <p:sp>
        <p:nvSpPr>
          <p:cNvPr id="3" name="Content Placeholder 2"/>
          <p:cNvSpPr>
            <a:spLocks noGrp="1"/>
          </p:cNvSpPr>
          <p:nvPr>
            <p:ph idx="1"/>
          </p:nvPr>
        </p:nvSpPr>
        <p:spPr>
          <a:xfrm>
            <a:off x="853918" y="828000"/>
            <a:ext cx="5158955" cy="6030000"/>
          </a:xfrm>
        </p:spPr>
        <p:txBody>
          <a:bodyPr>
            <a:noAutofit/>
          </a:bodyPr>
          <a:lstStyle/>
          <a:p>
            <a:pPr>
              <a:lnSpc>
                <a:spcPct val="100000"/>
              </a:lnSpc>
              <a:spcBef>
                <a:spcPts val="0"/>
              </a:spcBef>
            </a:pPr>
            <a:r>
              <a:rPr lang="en-MY" sz="2400" dirty="0"/>
              <a:t>Intensive screening for breast cancer in BRCA carriers &amp; high risk individuals starts considerably earlier than standard recommendations.</a:t>
            </a:r>
            <a:r>
              <a:rPr lang="en-MY" sz="2400" baseline="30000" dirty="0"/>
              <a:t>123</a:t>
            </a:r>
            <a:r>
              <a:rPr lang="en-MY" sz="2400" dirty="0"/>
              <a:t>   </a:t>
            </a:r>
          </a:p>
          <a:p>
            <a:pPr>
              <a:lnSpc>
                <a:spcPct val="100000"/>
              </a:lnSpc>
              <a:spcBef>
                <a:spcPts val="0"/>
              </a:spcBef>
            </a:pPr>
            <a:r>
              <a:rPr lang="en-MY" sz="2400" dirty="0"/>
              <a:t>Breast awareness education with monthly breast self-examination should begin at 18 years of age &amp; biannual CBE should begin at 25 years of age.</a:t>
            </a:r>
            <a:r>
              <a:rPr lang="en-MY" sz="2400" baseline="30000" dirty="0"/>
              <a:t>118</a:t>
            </a:r>
          </a:p>
          <a:p>
            <a:pPr>
              <a:lnSpc>
                <a:spcPct val="100000"/>
              </a:lnSpc>
              <a:spcBef>
                <a:spcPts val="0"/>
              </a:spcBef>
            </a:pPr>
            <a:r>
              <a:rPr lang="en-MY" sz="2400" dirty="0"/>
              <a:t>Other screening strategies, based on age &amp; risk group are summarised in the table. </a:t>
            </a:r>
          </a:p>
          <a:p>
            <a:pPr marL="0" indent="0">
              <a:lnSpc>
                <a:spcPct val="100000"/>
              </a:lnSpc>
              <a:spcBef>
                <a:spcPts val="0"/>
              </a:spcBef>
              <a:buNone/>
            </a:pPr>
            <a:r>
              <a:rPr lang="en-US" sz="2400" dirty="0"/>
              <a:t>   </a:t>
            </a:r>
            <a:r>
              <a:rPr lang="en-US" sz="1400" dirty="0"/>
              <a:t>118. National Comprehensive Cancer Network. Genetic/Familial    </a:t>
            </a:r>
          </a:p>
          <a:p>
            <a:pPr marL="0" indent="0">
              <a:lnSpc>
                <a:spcPct val="100000"/>
              </a:lnSpc>
              <a:spcBef>
                <a:spcPts val="0"/>
              </a:spcBef>
              <a:buNone/>
            </a:pPr>
            <a:r>
              <a:rPr lang="en-US" sz="1400" dirty="0"/>
              <a:t>              High-Risk Assessment: Breast and Ovarian: NCCN; 2019</a:t>
            </a:r>
          </a:p>
          <a:p>
            <a:pPr marL="0" indent="0">
              <a:lnSpc>
                <a:spcPct val="100000"/>
              </a:lnSpc>
              <a:spcBef>
                <a:spcPts val="0"/>
              </a:spcBef>
              <a:buNone/>
            </a:pPr>
            <a:r>
              <a:rPr lang="en-US" sz="1400" dirty="0"/>
              <a:t>     123. Warner E, et al. Surveillance of BRCA1 and BRCA2</a:t>
            </a:r>
          </a:p>
          <a:p>
            <a:pPr marL="0" indent="0">
              <a:lnSpc>
                <a:spcPct val="100000"/>
              </a:lnSpc>
              <a:spcBef>
                <a:spcPts val="0"/>
              </a:spcBef>
              <a:buNone/>
            </a:pPr>
            <a:r>
              <a:rPr lang="en-US" sz="1400" dirty="0"/>
              <a:t>              mutation carriers with magnetic resonance imaging,  </a:t>
            </a:r>
          </a:p>
          <a:p>
            <a:pPr marL="0" indent="0">
              <a:lnSpc>
                <a:spcPct val="100000"/>
              </a:lnSpc>
              <a:spcBef>
                <a:spcPts val="0"/>
              </a:spcBef>
              <a:buNone/>
            </a:pPr>
            <a:r>
              <a:rPr lang="en-US" sz="1400" dirty="0"/>
              <a:t>             ultrasound, mammography, and clinical breast examination  </a:t>
            </a:r>
          </a:p>
          <a:p>
            <a:pPr marL="0" indent="0">
              <a:lnSpc>
                <a:spcPct val="100000"/>
              </a:lnSpc>
              <a:spcBef>
                <a:spcPts val="0"/>
              </a:spcBef>
              <a:buNone/>
            </a:pPr>
            <a:r>
              <a:rPr lang="en-US" sz="1400" dirty="0"/>
              <a:t>             JAMA. 2004;292(11):1317-25</a:t>
            </a:r>
            <a:endParaRPr lang="en-GB" sz="1400" dirty="0"/>
          </a:p>
        </p:txBody>
      </p:sp>
      <p:pic>
        <p:nvPicPr>
          <p:cNvPr id="4" name="Content Placeholder 3">
            <a:extLst>
              <a:ext uri="{FF2B5EF4-FFF2-40B4-BE49-F238E27FC236}">
                <a16:creationId xmlns:a16="http://schemas.microsoft.com/office/drawing/2014/main" id="{1A87F89A-90AD-BB43-9E4B-E3499D2DBC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48103" y="223629"/>
            <a:ext cx="4599825" cy="3230161"/>
          </a:xfrm>
          <a:prstGeom prst="rect">
            <a:avLst/>
          </a:prstGeom>
        </p:spPr>
        <p:style>
          <a:lnRef idx="2">
            <a:schemeClr val="accent2"/>
          </a:lnRef>
          <a:fillRef idx="1">
            <a:schemeClr val="lt1"/>
          </a:fillRef>
          <a:effectRef idx="0">
            <a:schemeClr val="accent2"/>
          </a:effectRef>
          <a:fontRef idx="minor">
            <a:schemeClr val="dk1"/>
          </a:fontRef>
        </p:style>
      </p:pic>
      <p:sp>
        <p:nvSpPr>
          <p:cNvPr id="6" name="Slide Number Placeholder 5">
            <a:extLst>
              <a:ext uri="{FF2B5EF4-FFF2-40B4-BE49-F238E27FC236}">
                <a16:creationId xmlns:a16="http://schemas.microsoft.com/office/drawing/2014/main" id="{0F34319A-011E-435C-8E6A-3121BA714041}"/>
              </a:ext>
            </a:extLst>
          </p:cNvPr>
          <p:cNvSpPr>
            <a:spLocks noGrp="1"/>
          </p:cNvSpPr>
          <p:nvPr>
            <p:ph type="sldNum" sz="quarter" idx="12"/>
          </p:nvPr>
        </p:nvSpPr>
        <p:spPr/>
        <p:txBody>
          <a:bodyPr/>
          <a:lstStyle/>
          <a:p>
            <a:fld id="{71B7BAC7-FE87-40F6-AA24-4F4685D1B022}" type="slidenum">
              <a:rPr lang="en-US" smtClean="0"/>
              <a:t>33</a:t>
            </a:fld>
            <a:endParaRPr lang="en-US"/>
          </a:p>
        </p:txBody>
      </p:sp>
      <p:sp>
        <p:nvSpPr>
          <p:cNvPr id="7" name="Rectangle 6">
            <a:extLst>
              <a:ext uri="{FF2B5EF4-FFF2-40B4-BE49-F238E27FC236}">
                <a16:creationId xmlns:a16="http://schemas.microsoft.com/office/drawing/2014/main" id="{5822B875-5353-43A6-B1FE-C11077005103}"/>
              </a:ext>
            </a:extLst>
          </p:cNvPr>
          <p:cNvSpPr/>
          <p:nvPr/>
        </p:nvSpPr>
        <p:spPr>
          <a:xfrm>
            <a:off x="4807539" y="6460537"/>
            <a:ext cx="6283036" cy="369332"/>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MY" dirty="0">
                <a:ln w="22225">
                  <a:solidFill>
                    <a:schemeClr val="tx2">
                      <a:lumMod val="75000"/>
                    </a:schemeClr>
                  </a:solidFill>
                  <a:prstDash val="solid"/>
                </a:ln>
                <a:solidFill>
                  <a:schemeClr val="tx2"/>
                </a:solidFill>
                <a:latin typeface="Monotype Corsiva" panose="03010101010201010101" pitchFamily="66" charset="0"/>
              </a:rPr>
              <a:t>Clinical Practice Guidelines Management of Breast Cancer (Third Edition)</a:t>
            </a:r>
            <a:endParaRPr lang="en-MY" dirty="0">
              <a:ln w="22225">
                <a:solidFill>
                  <a:schemeClr val="tx2">
                    <a:lumMod val="75000"/>
                  </a:schemeClr>
                </a:solidFill>
                <a:prstDash val="solid"/>
              </a:ln>
              <a:solidFill>
                <a:schemeClr val="tx2"/>
              </a:solidFill>
              <a:effectLst>
                <a:outerShdw dist="38100" dir="2640000" algn="bl" rotWithShape="0">
                  <a:schemeClr val="accent1"/>
                </a:outerShdw>
              </a:effectLst>
              <a:latin typeface="Monotype Corsiva" panose="03010101010201010101" pitchFamily="66" charset="0"/>
            </a:endParaRPr>
          </a:p>
        </p:txBody>
      </p:sp>
      <p:pic>
        <p:nvPicPr>
          <p:cNvPr id="12" name="Picture 11">
            <a:extLst>
              <a:ext uri="{FF2B5EF4-FFF2-40B4-BE49-F238E27FC236}">
                <a16:creationId xmlns:a16="http://schemas.microsoft.com/office/drawing/2014/main" id="{9092F5AD-228B-4AD9-A708-56325FFA3CDF}"/>
              </a:ext>
            </a:extLst>
          </p:cNvPr>
          <p:cNvPicPr>
            <a:picLocks noChangeAspect="1"/>
          </p:cNvPicPr>
          <p:nvPr/>
        </p:nvPicPr>
        <p:blipFill>
          <a:blip r:embed="rId4"/>
          <a:stretch>
            <a:fillRect/>
          </a:stretch>
        </p:blipFill>
        <p:spPr>
          <a:xfrm>
            <a:off x="5891998" y="4001956"/>
            <a:ext cx="6185067" cy="1850547"/>
          </a:xfrm>
          <a:prstGeom prst="rect">
            <a:avLst/>
          </a:prstGeom>
        </p:spPr>
      </p:pic>
    </p:spTree>
    <p:extLst>
      <p:ext uri="{BB962C8B-B14F-4D97-AF65-F5344CB8AC3E}">
        <p14:creationId xmlns:p14="http://schemas.microsoft.com/office/powerpoint/2010/main" val="743732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B8C0869-6BB1-E040-8158-A4194D53E4CB}"/>
              </a:ext>
            </a:extLst>
          </p:cNvPr>
          <p:cNvPicPr>
            <a:picLocks noChangeAspect="1"/>
          </p:cNvPicPr>
          <p:nvPr/>
        </p:nvPicPr>
        <p:blipFill rotWithShape="1">
          <a:blip r:embed="rId3"/>
          <a:srcRect r="51163" b="598"/>
          <a:stretch/>
        </p:blipFill>
        <p:spPr>
          <a:xfrm>
            <a:off x="11115041" y="5852503"/>
            <a:ext cx="962024" cy="964832"/>
          </a:xfrm>
          <a:prstGeom prst="rect">
            <a:avLst/>
          </a:prstGeom>
        </p:spPr>
      </p:pic>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r="2066"/>
          <a:stretch/>
        </p:blipFill>
        <p:spPr>
          <a:xfrm rot="5400000">
            <a:off x="3487779" y="-1849643"/>
            <a:ext cx="5300665" cy="9092312"/>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5425303" y="1513905"/>
            <a:ext cx="1432240" cy="9098936"/>
          </a:xfrm>
          <a:prstGeom prst="rect">
            <a:avLst/>
          </a:prstGeom>
        </p:spPr>
      </p:pic>
      <p:pic>
        <p:nvPicPr>
          <p:cNvPr id="3" name="Picture 2">
            <a:extLst>
              <a:ext uri="{FF2B5EF4-FFF2-40B4-BE49-F238E27FC236}">
                <a16:creationId xmlns:a16="http://schemas.microsoft.com/office/drawing/2014/main" id="{5DC2C09A-B0E4-8A43-AA7F-FEAE921F1F6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7226" y="777910"/>
            <a:ext cx="1001244" cy="1530790"/>
          </a:xfrm>
          <a:prstGeom prst="rect">
            <a:avLst/>
          </a:prstGeom>
        </p:spPr>
      </p:pic>
      <p:cxnSp>
        <p:nvCxnSpPr>
          <p:cNvPr id="6" name="Straight Arrow Connector 5">
            <a:extLst>
              <a:ext uri="{FF2B5EF4-FFF2-40B4-BE49-F238E27FC236}">
                <a16:creationId xmlns:a16="http://schemas.microsoft.com/office/drawing/2014/main" id="{D3E747BB-64A0-AF42-99D2-69C6D9E245BF}"/>
              </a:ext>
            </a:extLst>
          </p:cNvPr>
          <p:cNvCxnSpPr>
            <a:cxnSpLocks/>
          </p:cNvCxnSpPr>
          <p:nvPr/>
        </p:nvCxnSpPr>
        <p:spPr>
          <a:xfrm>
            <a:off x="8397175" y="1200503"/>
            <a:ext cx="578832" cy="0"/>
          </a:xfrm>
          <a:prstGeom prst="straightConnector1">
            <a:avLst/>
          </a:prstGeom>
          <a:ln w="825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 name="Slide Number Placeholder 1">
            <a:extLst>
              <a:ext uri="{FF2B5EF4-FFF2-40B4-BE49-F238E27FC236}">
                <a16:creationId xmlns:a16="http://schemas.microsoft.com/office/drawing/2014/main" id="{D169D969-81E5-45E0-9F00-1934F1AF90E7}"/>
              </a:ext>
            </a:extLst>
          </p:cNvPr>
          <p:cNvSpPr>
            <a:spLocks noGrp="1"/>
          </p:cNvSpPr>
          <p:nvPr>
            <p:ph type="sldNum" sz="quarter" idx="12"/>
          </p:nvPr>
        </p:nvSpPr>
        <p:spPr/>
        <p:txBody>
          <a:bodyPr/>
          <a:lstStyle/>
          <a:p>
            <a:fld id="{71B7BAC7-FE87-40F6-AA24-4F4685D1B022}" type="slidenum">
              <a:rPr lang="en-US" smtClean="0"/>
              <a:t>34</a:t>
            </a:fld>
            <a:endParaRPr lang="en-US"/>
          </a:p>
        </p:txBody>
      </p:sp>
    </p:spTree>
    <p:extLst>
      <p:ext uri="{BB962C8B-B14F-4D97-AF65-F5344CB8AC3E}">
        <p14:creationId xmlns:p14="http://schemas.microsoft.com/office/powerpoint/2010/main" val="1998210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D056786-2A29-4C83-AB35-65DD7E0F8CAD}"/>
              </a:ext>
            </a:extLst>
          </p:cNvPr>
          <p:cNvPicPr>
            <a:picLocks noChangeAspect="1"/>
          </p:cNvPicPr>
          <p:nvPr/>
        </p:nvPicPr>
        <p:blipFill rotWithShape="1">
          <a:blip r:embed="rId2"/>
          <a:srcRect r="51163" b="598"/>
          <a:stretch/>
        </p:blipFill>
        <p:spPr>
          <a:xfrm>
            <a:off x="11115041" y="5852503"/>
            <a:ext cx="962024" cy="964832"/>
          </a:xfrm>
          <a:prstGeom prst="rect">
            <a:avLst/>
          </a:prstGeom>
        </p:spPr>
      </p:pic>
      <p:sp>
        <p:nvSpPr>
          <p:cNvPr id="7" name="Rectangle 6">
            <a:extLst>
              <a:ext uri="{FF2B5EF4-FFF2-40B4-BE49-F238E27FC236}">
                <a16:creationId xmlns:a16="http://schemas.microsoft.com/office/drawing/2014/main" id="{1863EEF8-6F84-4CD3-BAD5-B555E01FF958}"/>
              </a:ext>
            </a:extLst>
          </p:cNvPr>
          <p:cNvSpPr/>
          <p:nvPr/>
        </p:nvSpPr>
        <p:spPr>
          <a:xfrm>
            <a:off x="4807539" y="6312760"/>
            <a:ext cx="6283036" cy="369332"/>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MY" dirty="0">
                <a:ln w="22225">
                  <a:solidFill>
                    <a:schemeClr val="tx2">
                      <a:lumMod val="75000"/>
                    </a:schemeClr>
                  </a:solidFill>
                  <a:prstDash val="solid"/>
                </a:ln>
                <a:solidFill>
                  <a:schemeClr val="tx2"/>
                </a:solidFill>
                <a:latin typeface="Monotype Corsiva" panose="03010101010201010101" pitchFamily="66" charset="0"/>
              </a:rPr>
              <a:t>Clinical Practice Guidelines Management of Breast Cancer (Third Edition)</a:t>
            </a:r>
            <a:endParaRPr lang="en-MY" dirty="0">
              <a:ln w="22225">
                <a:solidFill>
                  <a:schemeClr val="tx2">
                    <a:lumMod val="75000"/>
                  </a:schemeClr>
                </a:solidFill>
                <a:prstDash val="solid"/>
              </a:ln>
              <a:solidFill>
                <a:schemeClr val="tx2"/>
              </a:solidFill>
              <a:effectLst>
                <a:outerShdw dist="38100" dir="2640000" algn="bl" rotWithShape="0">
                  <a:schemeClr val="accent1"/>
                </a:outerShdw>
              </a:effectLst>
              <a:latin typeface="Monotype Corsiva" panose="03010101010201010101" pitchFamily="66" charset="0"/>
            </a:endParaRPr>
          </a:p>
        </p:txBody>
      </p:sp>
      <p:sp>
        <p:nvSpPr>
          <p:cNvPr id="8" name="Title 1">
            <a:extLst>
              <a:ext uri="{FF2B5EF4-FFF2-40B4-BE49-F238E27FC236}">
                <a16:creationId xmlns:a16="http://schemas.microsoft.com/office/drawing/2014/main" id="{5051F726-F66B-467D-A935-35CB9ED9B23B}"/>
              </a:ext>
            </a:extLst>
          </p:cNvPr>
          <p:cNvSpPr txBox="1">
            <a:spLocks/>
          </p:cNvSpPr>
          <p:nvPr/>
        </p:nvSpPr>
        <p:spPr>
          <a:xfrm>
            <a:off x="616519" y="688397"/>
            <a:ext cx="11132392" cy="944038"/>
          </a:xfrm>
          <a:prstGeom prst="rect">
            <a:avLst/>
          </a:prstGeom>
        </p:spPr>
        <p:txBody>
          <a:bodyPr vert="horz" lIns="91440" tIns="45720" rIns="91440" bIns="45720" rtlCol="0" anchor="ctr">
            <a:normAutofit fontScale="77500" lnSpcReduction="20000"/>
          </a:bodyPr>
          <a:lstStyle>
            <a:lvl1pPr algn="l" defTabSz="914400" rtl="0" eaLnBrk="1" latinLnBrk="0" hangingPunct="1">
              <a:spcBef>
                <a:spcPct val="0"/>
              </a:spcBef>
              <a:buNone/>
              <a:defRPr sz="4400" kern="1200">
                <a:solidFill>
                  <a:schemeClr val="accent1">
                    <a:lumMod val="75000"/>
                  </a:schemeClr>
                </a:solidFill>
                <a:latin typeface="+mj-lt"/>
                <a:ea typeface="+mj-ea"/>
                <a:cs typeface="+mj-cs"/>
              </a:defRPr>
            </a:lvl1pPr>
          </a:lstStyle>
          <a:p>
            <a:r>
              <a:rPr lang="en-US" sz="4400" b="1" dirty="0">
                <a:solidFill>
                  <a:srgbClr val="CC0066"/>
                </a:solidFill>
              </a:rPr>
              <a:t>3. Aids decision-making on risk-reducing strategies</a:t>
            </a:r>
          </a:p>
        </p:txBody>
      </p:sp>
      <p:sp>
        <p:nvSpPr>
          <p:cNvPr id="3" name="Slide Number Placeholder 2">
            <a:extLst>
              <a:ext uri="{FF2B5EF4-FFF2-40B4-BE49-F238E27FC236}">
                <a16:creationId xmlns:a16="http://schemas.microsoft.com/office/drawing/2014/main" id="{82EBF2A8-C11A-40B3-9385-7BAA0D5C6B59}"/>
              </a:ext>
            </a:extLst>
          </p:cNvPr>
          <p:cNvSpPr>
            <a:spLocks noGrp="1"/>
          </p:cNvSpPr>
          <p:nvPr>
            <p:ph type="sldNum" sz="quarter" idx="12"/>
          </p:nvPr>
        </p:nvSpPr>
        <p:spPr/>
        <p:txBody>
          <a:bodyPr/>
          <a:lstStyle/>
          <a:p>
            <a:fld id="{71B7BAC7-FE87-40F6-AA24-4F4685D1B022}" type="slidenum">
              <a:rPr lang="en-US" smtClean="0"/>
              <a:t>35</a:t>
            </a:fld>
            <a:endParaRPr lang="en-US"/>
          </a:p>
        </p:txBody>
      </p:sp>
      <p:sp>
        <p:nvSpPr>
          <p:cNvPr id="13" name="Title 1">
            <a:extLst>
              <a:ext uri="{FF2B5EF4-FFF2-40B4-BE49-F238E27FC236}">
                <a16:creationId xmlns:a16="http://schemas.microsoft.com/office/drawing/2014/main" id="{49DD9F8E-4B75-4C18-9A2F-94090EFFB29D}"/>
              </a:ext>
            </a:extLst>
          </p:cNvPr>
          <p:cNvSpPr>
            <a:spLocks noGrp="1"/>
          </p:cNvSpPr>
          <p:nvPr>
            <p:ph type="title"/>
          </p:nvPr>
        </p:nvSpPr>
        <p:spPr>
          <a:xfrm>
            <a:off x="443089" y="206599"/>
            <a:ext cx="10515600" cy="368653"/>
          </a:xfrm>
        </p:spPr>
        <p:txBody>
          <a:bodyPr>
            <a:noAutofit/>
          </a:bodyPr>
          <a:lstStyle/>
          <a:p>
            <a:r>
              <a:rPr lang="en-US" sz="2000" b="1" dirty="0">
                <a:solidFill>
                  <a:srgbClr val="CC0066"/>
                </a:solidFill>
              </a:rPr>
              <a:t>How is genetic testing helpful?</a:t>
            </a:r>
          </a:p>
        </p:txBody>
      </p:sp>
      <p:sp>
        <p:nvSpPr>
          <p:cNvPr id="10" name="TextBox 9">
            <a:extLst>
              <a:ext uri="{FF2B5EF4-FFF2-40B4-BE49-F238E27FC236}">
                <a16:creationId xmlns:a16="http://schemas.microsoft.com/office/drawing/2014/main" id="{72391C29-558F-4608-95EB-8854CE70888B}"/>
              </a:ext>
            </a:extLst>
          </p:cNvPr>
          <p:cNvSpPr txBox="1"/>
          <p:nvPr/>
        </p:nvSpPr>
        <p:spPr>
          <a:xfrm>
            <a:off x="7041704" y="4814341"/>
            <a:ext cx="4683826" cy="830997"/>
          </a:xfrm>
          <a:prstGeom prst="rect">
            <a:avLst/>
          </a:prstGeom>
          <a:noFill/>
        </p:spPr>
        <p:txBody>
          <a:bodyPr wrap="square" rtlCol="0">
            <a:spAutoFit/>
          </a:bodyPr>
          <a:lstStyle/>
          <a:p>
            <a:r>
              <a:rPr lang="en-US" sz="2400" b="1" dirty="0">
                <a:solidFill>
                  <a:srgbClr val="00B0F0"/>
                </a:solidFill>
              </a:rPr>
              <a:t>Decided for risk-reducing surgery (TAHBSO) as had completed family</a:t>
            </a:r>
          </a:p>
        </p:txBody>
      </p:sp>
      <p:pic>
        <p:nvPicPr>
          <p:cNvPr id="14" name="Picture 13">
            <a:extLst>
              <a:ext uri="{FF2B5EF4-FFF2-40B4-BE49-F238E27FC236}">
                <a16:creationId xmlns:a16="http://schemas.microsoft.com/office/drawing/2014/main" id="{86707D07-52E3-46EC-816C-DA5D87CF9F36}"/>
              </a:ext>
            </a:extLst>
          </p:cNvPr>
          <p:cNvPicPr>
            <a:picLocks noChangeAspect="1"/>
          </p:cNvPicPr>
          <p:nvPr/>
        </p:nvPicPr>
        <p:blipFill rotWithShape="1">
          <a:blip r:embed="rId3">
            <a:extLst>
              <a:ext uri="{28A0092B-C50C-407E-A947-70E740481C1C}">
                <a14:useLocalDpi xmlns:a14="http://schemas.microsoft.com/office/drawing/2010/main" val="0"/>
              </a:ext>
            </a:extLst>
          </a:blip>
          <a:srcRect l="15958" t="2537" r="1016" b="3525"/>
          <a:stretch/>
        </p:blipFill>
        <p:spPr>
          <a:xfrm rot="5400000">
            <a:off x="1540796" y="486728"/>
            <a:ext cx="4109466" cy="6575141"/>
          </a:xfrm>
          <a:prstGeom prst="rect">
            <a:avLst/>
          </a:prstGeom>
        </p:spPr>
      </p:pic>
      <p:sp>
        <p:nvSpPr>
          <p:cNvPr id="15" name="TextBox 14">
            <a:extLst>
              <a:ext uri="{FF2B5EF4-FFF2-40B4-BE49-F238E27FC236}">
                <a16:creationId xmlns:a16="http://schemas.microsoft.com/office/drawing/2014/main" id="{EB7A02C4-3555-4E8F-8D08-06E9615359F9}"/>
              </a:ext>
            </a:extLst>
          </p:cNvPr>
          <p:cNvSpPr txBox="1"/>
          <p:nvPr/>
        </p:nvSpPr>
        <p:spPr>
          <a:xfrm>
            <a:off x="7054443" y="3126474"/>
            <a:ext cx="4703710" cy="1569660"/>
          </a:xfrm>
          <a:prstGeom prst="rect">
            <a:avLst/>
          </a:prstGeom>
          <a:noFill/>
        </p:spPr>
        <p:txBody>
          <a:bodyPr wrap="square" rtlCol="0">
            <a:spAutoFit/>
          </a:bodyPr>
          <a:lstStyle/>
          <a:p>
            <a:r>
              <a:rPr lang="en-US" sz="2400" dirty="0">
                <a:solidFill>
                  <a:srgbClr val="FF0000"/>
                </a:solidFill>
              </a:rPr>
              <a:t>Pathogenic heterozygous frameshift  mutation c.262_263delCT (p.Leu88fs) in </a:t>
            </a:r>
            <a:r>
              <a:rPr lang="en-US" sz="2400" b="1" dirty="0">
                <a:solidFill>
                  <a:srgbClr val="FF0000"/>
                </a:solidFill>
              </a:rPr>
              <a:t>BRCA2 gene </a:t>
            </a:r>
            <a:r>
              <a:rPr lang="en-US" sz="2400" dirty="0">
                <a:solidFill>
                  <a:srgbClr val="FF0000"/>
                </a:solidFill>
              </a:rPr>
              <a:t>identified.</a:t>
            </a:r>
          </a:p>
        </p:txBody>
      </p:sp>
      <p:sp>
        <p:nvSpPr>
          <p:cNvPr id="17" name="TextBox 16">
            <a:extLst>
              <a:ext uri="{FF2B5EF4-FFF2-40B4-BE49-F238E27FC236}">
                <a16:creationId xmlns:a16="http://schemas.microsoft.com/office/drawing/2014/main" id="{97FBDAE0-62DE-4D59-B139-4DEBC9F08608}"/>
              </a:ext>
            </a:extLst>
          </p:cNvPr>
          <p:cNvSpPr txBox="1"/>
          <p:nvPr/>
        </p:nvSpPr>
        <p:spPr>
          <a:xfrm>
            <a:off x="7041704" y="1713925"/>
            <a:ext cx="4696565" cy="1107996"/>
          </a:xfrm>
          <a:prstGeom prst="rect">
            <a:avLst/>
          </a:prstGeom>
          <a:noFill/>
          <a:ln>
            <a:solidFill>
              <a:schemeClr val="accent2">
                <a:lumMod val="60000"/>
                <a:lumOff val="40000"/>
              </a:schemeClr>
            </a:solidFill>
          </a:ln>
        </p:spPr>
        <p:txBody>
          <a:bodyPr wrap="square" rtlCol="0">
            <a:spAutoFit/>
          </a:bodyPr>
          <a:lstStyle/>
          <a:p>
            <a:r>
              <a:rPr lang="en-US" sz="2200" dirty="0"/>
              <a:t>A 48-year-old lady with bilateral breast cancer &amp; strong family history of breast cancers on paternal side.</a:t>
            </a:r>
          </a:p>
        </p:txBody>
      </p:sp>
    </p:spTree>
    <p:extLst>
      <p:ext uri="{BB962C8B-B14F-4D97-AF65-F5344CB8AC3E}">
        <p14:creationId xmlns:p14="http://schemas.microsoft.com/office/powerpoint/2010/main" val="1845501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429E71E-5C4A-4608-BC02-54F5567BAE05}"/>
              </a:ext>
            </a:extLst>
          </p:cNvPr>
          <p:cNvPicPr>
            <a:picLocks noChangeAspect="1"/>
          </p:cNvPicPr>
          <p:nvPr/>
        </p:nvPicPr>
        <p:blipFill rotWithShape="1">
          <a:blip r:embed="rId2"/>
          <a:srcRect r="51163" b="598"/>
          <a:stretch/>
        </p:blipFill>
        <p:spPr>
          <a:xfrm>
            <a:off x="11115041" y="5852503"/>
            <a:ext cx="962024" cy="964832"/>
          </a:xfrm>
          <a:prstGeom prst="rect">
            <a:avLst/>
          </a:prstGeom>
        </p:spPr>
      </p:pic>
      <p:sp>
        <p:nvSpPr>
          <p:cNvPr id="6" name="Rectangle 5">
            <a:extLst>
              <a:ext uri="{FF2B5EF4-FFF2-40B4-BE49-F238E27FC236}">
                <a16:creationId xmlns:a16="http://schemas.microsoft.com/office/drawing/2014/main" id="{614B080A-9EC7-4F12-994E-734A06C5F5ED}"/>
              </a:ext>
            </a:extLst>
          </p:cNvPr>
          <p:cNvSpPr/>
          <p:nvPr/>
        </p:nvSpPr>
        <p:spPr>
          <a:xfrm>
            <a:off x="114935" y="6356350"/>
            <a:ext cx="6283036" cy="369332"/>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MY" dirty="0">
                <a:ln w="22225">
                  <a:solidFill>
                    <a:schemeClr val="tx2">
                      <a:lumMod val="75000"/>
                    </a:schemeClr>
                  </a:solidFill>
                  <a:prstDash val="solid"/>
                </a:ln>
                <a:solidFill>
                  <a:schemeClr val="tx2"/>
                </a:solidFill>
                <a:latin typeface="Monotype Corsiva" panose="03010101010201010101" pitchFamily="66" charset="0"/>
              </a:rPr>
              <a:t>Clinical Practice Guidelines Management of Breast Cancer (Third Edition)</a:t>
            </a:r>
            <a:endParaRPr lang="en-MY" dirty="0">
              <a:ln w="22225">
                <a:solidFill>
                  <a:schemeClr val="tx2">
                    <a:lumMod val="75000"/>
                  </a:schemeClr>
                </a:solidFill>
                <a:prstDash val="solid"/>
              </a:ln>
              <a:solidFill>
                <a:schemeClr val="tx2"/>
              </a:solidFill>
              <a:effectLst>
                <a:outerShdw dist="38100" dir="2640000" algn="bl" rotWithShape="0">
                  <a:schemeClr val="accent1"/>
                </a:outerShdw>
              </a:effectLst>
              <a:latin typeface="Monotype Corsiva" panose="03010101010201010101" pitchFamily="66" charset="0"/>
            </a:endParaRPr>
          </a:p>
        </p:txBody>
      </p:sp>
      <p:sp>
        <p:nvSpPr>
          <p:cNvPr id="2" name="Title 1">
            <a:extLst>
              <a:ext uri="{FF2B5EF4-FFF2-40B4-BE49-F238E27FC236}">
                <a16:creationId xmlns:a16="http://schemas.microsoft.com/office/drawing/2014/main" id="{27690EF9-B0BA-4D5A-84F8-C8B98B70D2BD}"/>
              </a:ext>
            </a:extLst>
          </p:cNvPr>
          <p:cNvSpPr>
            <a:spLocks noGrp="1"/>
          </p:cNvSpPr>
          <p:nvPr>
            <p:ph type="title"/>
          </p:nvPr>
        </p:nvSpPr>
        <p:spPr>
          <a:xfrm>
            <a:off x="1585248" y="83117"/>
            <a:ext cx="9029700" cy="738923"/>
          </a:xfrm>
        </p:spPr>
        <p:txBody>
          <a:bodyPr>
            <a:normAutofit fontScale="90000"/>
          </a:bodyPr>
          <a:lstStyle/>
          <a:p>
            <a:pPr algn="ctr"/>
            <a:r>
              <a:rPr lang="en-MY" sz="4400" b="1" dirty="0">
                <a:solidFill>
                  <a:srgbClr val="CC0066"/>
                </a:solidFill>
                <a:latin typeface="+mj-lt"/>
              </a:rPr>
              <a:t>Risk-reducing strategies</a:t>
            </a:r>
            <a:endParaRPr lang="en-MY" b="1" dirty="0">
              <a:solidFill>
                <a:srgbClr val="CC0066"/>
              </a:solidFill>
            </a:endParaRPr>
          </a:p>
        </p:txBody>
      </p:sp>
      <p:sp>
        <p:nvSpPr>
          <p:cNvPr id="4" name="Slide Number Placeholder 3">
            <a:extLst>
              <a:ext uri="{FF2B5EF4-FFF2-40B4-BE49-F238E27FC236}">
                <a16:creationId xmlns:a16="http://schemas.microsoft.com/office/drawing/2014/main" id="{268CA9CF-C45A-4436-9CC8-E8F863353664}"/>
              </a:ext>
            </a:extLst>
          </p:cNvPr>
          <p:cNvSpPr>
            <a:spLocks noGrp="1"/>
          </p:cNvSpPr>
          <p:nvPr>
            <p:ph type="sldNum" sz="quarter" idx="12"/>
          </p:nvPr>
        </p:nvSpPr>
        <p:spPr/>
        <p:txBody>
          <a:bodyPr/>
          <a:lstStyle/>
          <a:p>
            <a:fld id="{71B7BAC7-FE87-40F6-AA24-4F4685D1B022}" type="slidenum">
              <a:rPr lang="en-US" smtClean="0"/>
              <a:t>36</a:t>
            </a:fld>
            <a:endParaRPr lang="en-US" dirty="0"/>
          </a:p>
        </p:txBody>
      </p:sp>
      <p:sp>
        <p:nvSpPr>
          <p:cNvPr id="9" name="Content Placeholder 2">
            <a:extLst>
              <a:ext uri="{FF2B5EF4-FFF2-40B4-BE49-F238E27FC236}">
                <a16:creationId xmlns:a16="http://schemas.microsoft.com/office/drawing/2014/main" id="{E09E25A1-A795-48C7-BA0C-367463364BEA}"/>
              </a:ext>
            </a:extLst>
          </p:cNvPr>
          <p:cNvSpPr>
            <a:spLocks noGrp="1"/>
          </p:cNvSpPr>
          <p:nvPr>
            <p:ph idx="1"/>
          </p:nvPr>
        </p:nvSpPr>
        <p:spPr>
          <a:xfrm>
            <a:off x="395109" y="831267"/>
            <a:ext cx="6181181" cy="5612522"/>
          </a:xfrm>
        </p:spPr>
        <p:txBody>
          <a:bodyPr>
            <a:normAutofit fontScale="55000" lnSpcReduction="20000"/>
          </a:bodyPr>
          <a:lstStyle/>
          <a:p>
            <a:pPr marL="0" lvl="0" indent="0" fontAlgn="base">
              <a:lnSpc>
                <a:spcPct val="120000"/>
              </a:lnSpc>
              <a:spcBef>
                <a:spcPts val="0"/>
              </a:spcBef>
              <a:buNone/>
            </a:pPr>
            <a:r>
              <a:rPr lang="en-MY" sz="4400" b="1" dirty="0">
                <a:solidFill>
                  <a:srgbClr val="00B0F0"/>
                </a:solidFill>
              </a:rPr>
              <a:t>Bilateral risk-reducing mastectomy (RRM)</a:t>
            </a:r>
            <a:endParaRPr lang="en-GB" sz="4400" dirty="0">
              <a:solidFill>
                <a:srgbClr val="00B0F0"/>
              </a:solidFill>
            </a:endParaRPr>
          </a:p>
          <a:p>
            <a:pPr>
              <a:lnSpc>
                <a:spcPct val="120000"/>
              </a:lnSpc>
              <a:spcBef>
                <a:spcPts val="0"/>
              </a:spcBef>
            </a:pPr>
            <a:r>
              <a:rPr lang="en-MY" sz="3600" dirty="0"/>
              <a:t>RRM remains the most effective strategy for reducing breast cancer risk for BRCA carriers. </a:t>
            </a:r>
          </a:p>
          <a:p>
            <a:pPr marL="0" indent="0">
              <a:lnSpc>
                <a:spcPct val="120000"/>
              </a:lnSpc>
              <a:spcBef>
                <a:spcPts val="0"/>
              </a:spcBef>
              <a:buNone/>
            </a:pPr>
            <a:r>
              <a:rPr lang="en-MY" sz="3600" b="1" dirty="0">
                <a:solidFill>
                  <a:srgbClr val="00B0F0"/>
                </a:solidFill>
              </a:rPr>
              <a:t>   - 90 - 95% risk reduction</a:t>
            </a:r>
            <a:r>
              <a:rPr lang="en-GB" sz="3600" dirty="0"/>
              <a:t> </a:t>
            </a:r>
          </a:p>
          <a:p>
            <a:pPr>
              <a:lnSpc>
                <a:spcPct val="120000"/>
              </a:lnSpc>
              <a:spcBef>
                <a:spcPts val="0"/>
              </a:spcBef>
            </a:pPr>
            <a:r>
              <a:rPr lang="en-MY" sz="3600" dirty="0"/>
              <a:t>Multidisciplinary consultations are recommended prior to surgery &amp; should include discussions of the risks &amp; benefits of surgery, &amp; option of breast reconstruction. Psychosocial effects of RRM should also be addressed.</a:t>
            </a:r>
            <a:endParaRPr lang="en-GB" sz="3600" dirty="0"/>
          </a:p>
          <a:p>
            <a:pPr>
              <a:lnSpc>
                <a:spcPct val="120000"/>
              </a:lnSpc>
              <a:spcBef>
                <a:spcPts val="0"/>
              </a:spcBef>
            </a:pPr>
            <a:r>
              <a:rPr lang="en-MY" sz="3600" dirty="0"/>
              <a:t>For carriers of pathogenic/likely pathogenic variants of PALB2, ATM &amp; CHEK2, there is currently insufficient evidence for RRM &amp; these individuals are managed based on family history.</a:t>
            </a:r>
            <a:r>
              <a:rPr lang="en-MY" sz="3600" baseline="30000" dirty="0"/>
              <a:t>25</a:t>
            </a:r>
          </a:p>
          <a:p>
            <a:pPr>
              <a:lnSpc>
                <a:spcPct val="120000"/>
              </a:lnSpc>
              <a:spcBef>
                <a:spcPts val="0"/>
              </a:spcBef>
            </a:pPr>
            <a:endParaRPr lang="en-MY" sz="1700" dirty="0"/>
          </a:p>
          <a:p>
            <a:pPr marL="0" indent="0">
              <a:lnSpc>
                <a:spcPct val="120000"/>
              </a:lnSpc>
              <a:spcBef>
                <a:spcPts val="0"/>
              </a:spcBef>
              <a:buNone/>
            </a:pPr>
            <a:r>
              <a:rPr lang="en-MY" sz="2000" dirty="0"/>
              <a:t>        </a:t>
            </a:r>
            <a:r>
              <a:rPr lang="en-MY" sz="2500" dirty="0"/>
              <a:t>25. </a:t>
            </a:r>
            <a:r>
              <a:rPr lang="en-US" sz="2500" dirty="0"/>
              <a:t>National Institute for Health and Clinical Excellence. Early and         </a:t>
            </a:r>
          </a:p>
          <a:p>
            <a:pPr marL="0" indent="0">
              <a:lnSpc>
                <a:spcPct val="120000"/>
              </a:lnSpc>
              <a:spcBef>
                <a:spcPts val="0"/>
              </a:spcBef>
              <a:buNone/>
            </a:pPr>
            <a:r>
              <a:rPr lang="en-US" sz="2500" dirty="0"/>
              <a:t>             locally advanced breast cancer: diagnosis and management.  </a:t>
            </a:r>
          </a:p>
          <a:p>
            <a:pPr marL="0" indent="0">
              <a:lnSpc>
                <a:spcPct val="120000"/>
              </a:lnSpc>
              <a:spcBef>
                <a:spcPts val="0"/>
              </a:spcBef>
              <a:buNone/>
            </a:pPr>
            <a:r>
              <a:rPr lang="en-US" sz="2500" dirty="0"/>
              <a:t>             London: NICE;  2018</a:t>
            </a:r>
          </a:p>
          <a:p>
            <a:pPr marL="0" indent="0">
              <a:lnSpc>
                <a:spcPct val="120000"/>
              </a:lnSpc>
              <a:spcBef>
                <a:spcPts val="0"/>
              </a:spcBef>
              <a:buNone/>
            </a:pPr>
            <a:r>
              <a:rPr lang="en-US" sz="2500" dirty="0"/>
              <a:t>    125. Ludwig KK, et al. Risk reduction and survival benefit of</a:t>
            </a:r>
          </a:p>
          <a:p>
            <a:pPr marL="0" indent="0">
              <a:lnSpc>
                <a:spcPct val="120000"/>
              </a:lnSpc>
              <a:spcBef>
                <a:spcPts val="0"/>
              </a:spcBef>
              <a:buNone/>
            </a:pPr>
            <a:r>
              <a:rPr lang="en-US" sz="2500" dirty="0"/>
              <a:t>             prophylactic surgery in BRCA mutation carriers, a systematic review.       </a:t>
            </a:r>
          </a:p>
          <a:p>
            <a:pPr marL="0" indent="0">
              <a:lnSpc>
                <a:spcPct val="120000"/>
              </a:lnSpc>
              <a:spcBef>
                <a:spcPts val="0"/>
              </a:spcBef>
              <a:buNone/>
            </a:pPr>
            <a:r>
              <a:rPr lang="en-US" sz="2500" dirty="0"/>
              <a:t>             Am J Surg. 2016;212(4):660-9</a:t>
            </a:r>
            <a:endParaRPr lang="en-GB" sz="2500" dirty="0"/>
          </a:p>
        </p:txBody>
      </p:sp>
      <p:sp>
        <p:nvSpPr>
          <p:cNvPr id="10" name="Content Placeholder 2">
            <a:extLst>
              <a:ext uri="{FF2B5EF4-FFF2-40B4-BE49-F238E27FC236}">
                <a16:creationId xmlns:a16="http://schemas.microsoft.com/office/drawing/2014/main" id="{7BC866D9-88DF-4886-81D2-47AFB0C076E7}"/>
              </a:ext>
            </a:extLst>
          </p:cNvPr>
          <p:cNvSpPr txBox="1">
            <a:spLocks/>
          </p:cNvSpPr>
          <p:nvPr/>
        </p:nvSpPr>
        <p:spPr>
          <a:xfrm>
            <a:off x="6456218" y="822040"/>
            <a:ext cx="5264727" cy="5899436"/>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lnSpc>
                <a:spcPct val="110000"/>
              </a:lnSpc>
              <a:spcBef>
                <a:spcPts val="0"/>
              </a:spcBef>
              <a:buNone/>
            </a:pPr>
            <a:r>
              <a:rPr lang="en-MY" b="1" dirty="0">
                <a:solidFill>
                  <a:srgbClr val="00B0F0"/>
                </a:solidFill>
              </a:rPr>
              <a:t>Contralateral risk-reducing mastectomy (CRRM)</a:t>
            </a:r>
            <a:endParaRPr lang="en-GB" dirty="0">
              <a:solidFill>
                <a:srgbClr val="00B0F0"/>
              </a:solidFill>
            </a:endParaRPr>
          </a:p>
          <a:p>
            <a:pPr>
              <a:lnSpc>
                <a:spcPct val="110000"/>
              </a:lnSpc>
              <a:spcBef>
                <a:spcPts val="0"/>
              </a:spcBef>
            </a:pPr>
            <a:r>
              <a:rPr lang="en-MY" sz="2400" dirty="0"/>
              <a:t>Carriers of pathogenic/likely pathogenic variants of BRCA1 &amp; BRCA2 have increased risk of developing contralateral breast cancer. </a:t>
            </a:r>
          </a:p>
          <a:p>
            <a:pPr marL="0" indent="0">
              <a:lnSpc>
                <a:spcPct val="110000"/>
              </a:lnSpc>
              <a:spcBef>
                <a:spcPts val="0"/>
              </a:spcBef>
              <a:buNone/>
            </a:pPr>
            <a:r>
              <a:rPr lang="en-MY" sz="2200" dirty="0"/>
              <a:t>   </a:t>
            </a:r>
            <a:r>
              <a:rPr lang="en-MY" sz="2100" dirty="0"/>
              <a:t>- 83% risk for BRCA1 &amp; 62% for BRCA 2  by age  </a:t>
            </a:r>
          </a:p>
          <a:p>
            <a:pPr marL="0" indent="0">
              <a:lnSpc>
                <a:spcPct val="110000"/>
              </a:lnSpc>
              <a:spcBef>
                <a:spcPts val="0"/>
              </a:spcBef>
              <a:buNone/>
            </a:pPr>
            <a:r>
              <a:rPr lang="en-MY" sz="2100" dirty="0"/>
              <a:t>     70</a:t>
            </a:r>
            <a:r>
              <a:rPr lang="en-MY" sz="2100" baseline="30000" dirty="0"/>
              <a:t>126</a:t>
            </a:r>
            <a:endParaRPr lang="en-MY" sz="2100" dirty="0"/>
          </a:p>
          <a:p>
            <a:pPr>
              <a:lnSpc>
                <a:spcPct val="110000"/>
              </a:lnSpc>
              <a:spcBef>
                <a:spcPts val="0"/>
              </a:spcBef>
            </a:pPr>
            <a:r>
              <a:rPr lang="en-MY" sz="2400" dirty="0"/>
              <a:t>CRRM reduces risk of contralateral breast cancer by </a:t>
            </a:r>
            <a:r>
              <a:rPr lang="en-MY" sz="2400" b="1" dirty="0">
                <a:solidFill>
                  <a:srgbClr val="00B0F0"/>
                </a:solidFill>
              </a:rPr>
              <a:t>over 90% in BRCA1 </a:t>
            </a:r>
            <a:r>
              <a:rPr lang="en-MY" sz="2400" dirty="0"/>
              <a:t>&amp; </a:t>
            </a:r>
            <a:r>
              <a:rPr lang="en-MY" sz="2400" b="1" dirty="0">
                <a:solidFill>
                  <a:srgbClr val="00B0F0"/>
                </a:solidFill>
              </a:rPr>
              <a:t>BRCA2 carriers</a:t>
            </a:r>
            <a:r>
              <a:rPr lang="en-MY" sz="2400" baseline="30000" dirty="0"/>
              <a:t>129 </a:t>
            </a:r>
            <a:r>
              <a:rPr lang="en-MY" sz="2400" dirty="0"/>
              <a:t> &amp; is associated with 48 - 63% survival advantage.</a:t>
            </a:r>
            <a:r>
              <a:rPr lang="en-MY" sz="2400" baseline="30000" dirty="0"/>
              <a:t>129. 130</a:t>
            </a:r>
          </a:p>
          <a:p>
            <a:pPr>
              <a:lnSpc>
                <a:spcPct val="110000"/>
              </a:lnSpc>
              <a:spcBef>
                <a:spcPts val="0"/>
              </a:spcBef>
            </a:pPr>
            <a:endParaRPr lang="en-MY" sz="2200" baseline="30000" dirty="0"/>
          </a:p>
          <a:p>
            <a:pPr marL="0" indent="0">
              <a:lnSpc>
                <a:spcPct val="110000"/>
              </a:lnSpc>
              <a:spcBef>
                <a:spcPts val="0"/>
              </a:spcBef>
              <a:buNone/>
            </a:pPr>
            <a:r>
              <a:rPr lang="en-MY" sz="1600" dirty="0"/>
              <a:t>     126. </a:t>
            </a:r>
            <a:r>
              <a:rPr lang="en-MY" sz="1600" dirty="0" err="1"/>
              <a:t>Mavaddat</a:t>
            </a:r>
            <a:r>
              <a:rPr lang="en-MY" sz="1600" dirty="0"/>
              <a:t> N, et al. Cancer risks for BRCA1 and BRCA2  </a:t>
            </a:r>
          </a:p>
          <a:p>
            <a:pPr marL="0" indent="0">
              <a:lnSpc>
                <a:spcPct val="110000"/>
              </a:lnSpc>
              <a:spcBef>
                <a:spcPts val="0"/>
              </a:spcBef>
              <a:buNone/>
            </a:pPr>
            <a:r>
              <a:rPr lang="en-MY" sz="1600" dirty="0"/>
              <a:t>              mutation carriers: results from prospective analysis of </a:t>
            </a:r>
          </a:p>
          <a:p>
            <a:pPr marL="0" indent="0">
              <a:lnSpc>
                <a:spcPct val="110000"/>
              </a:lnSpc>
              <a:spcBef>
                <a:spcPts val="0"/>
              </a:spcBef>
              <a:buNone/>
            </a:pPr>
            <a:r>
              <a:rPr lang="en-MY" sz="1600" dirty="0"/>
              <a:t>              EMBRACE. J Natl Cancer Inst. 2013;105(11):812-22</a:t>
            </a:r>
          </a:p>
          <a:p>
            <a:pPr marL="0" indent="0">
              <a:lnSpc>
                <a:spcPct val="110000"/>
              </a:lnSpc>
              <a:spcBef>
                <a:spcPts val="0"/>
              </a:spcBef>
              <a:buNone/>
            </a:pPr>
            <a:r>
              <a:rPr lang="en-MY" sz="1600" dirty="0"/>
              <a:t>     129. Evans DG, et al. Contralateral mastectomy improves survival in </a:t>
            </a:r>
          </a:p>
          <a:p>
            <a:pPr marL="0" indent="0">
              <a:lnSpc>
                <a:spcPct val="110000"/>
              </a:lnSpc>
              <a:spcBef>
                <a:spcPts val="0"/>
              </a:spcBef>
              <a:buNone/>
            </a:pPr>
            <a:r>
              <a:rPr lang="en-MY" sz="1600" dirty="0"/>
              <a:t>              women with BRCA1/2-associated breast cancer. Breast Cancer  </a:t>
            </a:r>
          </a:p>
          <a:p>
            <a:pPr marL="0" indent="0">
              <a:lnSpc>
                <a:spcPct val="110000"/>
              </a:lnSpc>
              <a:spcBef>
                <a:spcPts val="0"/>
              </a:spcBef>
              <a:buNone/>
            </a:pPr>
            <a:r>
              <a:rPr lang="en-MY" sz="1600" dirty="0"/>
              <a:t>              Res Treat. 2013;140(1):135-42</a:t>
            </a:r>
          </a:p>
          <a:p>
            <a:pPr marL="0" indent="0">
              <a:lnSpc>
                <a:spcPct val="110000"/>
              </a:lnSpc>
              <a:spcBef>
                <a:spcPts val="0"/>
              </a:spcBef>
              <a:buNone/>
            </a:pPr>
            <a:r>
              <a:rPr lang="en-MY" sz="1600" dirty="0"/>
              <a:t>     130. Metcalfe K, Gershman S, </a:t>
            </a:r>
            <a:r>
              <a:rPr lang="en-MY" sz="1600" dirty="0" err="1"/>
              <a:t>Ghadirian</a:t>
            </a:r>
            <a:r>
              <a:rPr lang="en-MY" sz="1600" dirty="0"/>
              <a:t> P, et al. Contralateral  </a:t>
            </a:r>
          </a:p>
          <a:p>
            <a:pPr marL="0" indent="0">
              <a:lnSpc>
                <a:spcPct val="110000"/>
              </a:lnSpc>
              <a:spcBef>
                <a:spcPts val="0"/>
              </a:spcBef>
              <a:buNone/>
            </a:pPr>
            <a:r>
              <a:rPr lang="en-MY" sz="1600" dirty="0"/>
              <a:t>              mastectomy and survival after breast cancer in carriers of </a:t>
            </a:r>
          </a:p>
          <a:p>
            <a:pPr marL="0" indent="0">
              <a:lnSpc>
                <a:spcPct val="110000"/>
              </a:lnSpc>
              <a:spcBef>
                <a:spcPts val="0"/>
              </a:spcBef>
              <a:buNone/>
            </a:pPr>
            <a:r>
              <a:rPr lang="en-MY" sz="1600" dirty="0"/>
              <a:t>              BRCA1 and BRCA2  mutations: retrospective analysis. BMJ.  </a:t>
            </a:r>
          </a:p>
          <a:p>
            <a:pPr marL="0" indent="0">
              <a:lnSpc>
                <a:spcPct val="110000"/>
              </a:lnSpc>
              <a:spcBef>
                <a:spcPts val="0"/>
              </a:spcBef>
              <a:buNone/>
            </a:pPr>
            <a:r>
              <a:rPr lang="en-MY" sz="1600" dirty="0"/>
              <a:t>              2014;348:g226</a:t>
            </a:r>
            <a:endParaRPr lang="en-US" sz="1600" dirty="0"/>
          </a:p>
        </p:txBody>
      </p:sp>
    </p:spTree>
    <p:extLst>
      <p:ext uri="{BB962C8B-B14F-4D97-AF65-F5344CB8AC3E}">
        <p14:creationId xmlns:p14="http://schemas.microsoft.com/office/powerpoint/2010/main" val="2101208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429E71E-5C4A-4608-BC02-54F5567BAE05}"/>
              </a:ext>
            </a:extLst>
          </p:cNvPr>
          <p:cNvPicPr>
            <a:picLocks noChangeAspect="1"/>
          </p:cNvPicPr>
          <p:nvPr/>
        </p:nvPicPr>
        <p:blipFill rotWithShape="1">
          <a:blip r:embed="rId3"/>
          <a:srcRect r="51163" b="598"/>
          <a:stretch/>
        </p:blipFill>
        <p:spPr>
          <a:xfrm>
            <a:off x="11115041" y="5852503"/>
            <a:ext cx="962024" cy="964832"/>
          </a:xfrm>
          <a:prstGeom prst="rect">
            <a:avLst/>
          </a:prstGeom>
        </p:spPr>
      </p:pic>
      <p:sp>
        <p:nvSpPr>
          <p:cNvPr id="2" name="Title 1">
            <a:extLst>
              <a:ext uri="{FF2B5EF4-FFF2-40B4-BE49-F238E27FC236}">
                <a16:creationId xmlns:a16="http://schemas.microsoft.com/office/drawing/2014/main" id="{27690EF9-B0BA-4D5A-84F8-C8B98B70D2BD}"/>
              </a:ext>
            </a:extLst>
          </p:cNvPr>
          <p:cNvSpPr>
            <a:spLocks noGrp="1"/>
          </p:cNvSpPr>
          <p:nvPr>
            <p:ph type="title"/>
          </p:nvPr>
        </p:nvSpPr>
        <p:spPr>
          <a:xfrm>
            <a:off x="2085341" y="123138"/>
            <a:ext cx="9029700" cy="519480"/>
          </a:xfrm>
        </p:spPr>
        <p:txBody>
          <a:bodyPr>
            <a:normAutofit fontScale="90000"/>
          </a:bodyPr>
          <a:lstStyle/>
          <a:p>
            <a:pPr algn="ctr"/>
            <a:r>
              <a:rPr lang="en-MY" sz="4400" b="1" dirty="0">
                <a:solidFill>
                  <a:srgbClr val="CC0066"/>
                </a:solidFill>
                <a:latin typeface="+mj-lt"/>
              </a:rPr>
              <a:t>Risk-reducing strategies</a:t>
            </a:r>
            <a:r>
              <a:rPr lang="en-MY" sz="2200" b="1" dirty="0">
                <a:solidFill>
                  <a:srgbClr val="CC0066"/>
                </a:solidFill>
                <a:latin typeface="+mj-lt"/>
              </a:rPr>
              <a:t>-2</a:t>
            </a:r>
            <a:endParaRPr lang="en-MY" sz="2200" b="1" dirty="0">
              <a:solidFill>
                <a:srgbClr val="CC0066"/>
              </a:solidFill>
            </a:endParaRPr>
          </a:p>
        </p:txBody>
      </p:sp>
      <p:sp>
        <p:nvSpPr>
          <p:cNvPr id="4" name="Slide Number Placeholder 3">
            <a:extLst>
              <a:ext uri="{FF2B5EF4-FFF2-40B4-BE49-F238E27FC236}">
                <a16:creationId xmlns:a16="http://schemas.microsoft.com/office/drawing/2014/main" id="{268CA9CF-C45A-4436-9CC8-E8F863353664}"/>
              </a:ext>
            </a:extLst>
          </p:cNvPr>
          <p:cNvSpPr>
            <a:spLocks noGrp="1"/>
          </p:cNvSpPr>
          <p:nvPr>
            <p:ph type="sldNum" sz="quarter" idx="12"/>
          </p:nvPr>
        </p:nvSpPr>
        <p:spPr/>
        <p:txBody>
          <a:bodyPr/>
          <a:lstStyle/>
          <a:p>
            <a:fld id="{71B7BAC7-FE87-40F6-AA24-4F4685D1B022}" type="slidenum">
              <a:rPr lang="en-US" smtClean="0"/>
              <a:t>37</a:t>
            </a:fld>
            <a:endParaRPr lang="en-US" dirty="0"/>
          </a:p>
        </p:txBody>
      </p:sp>
      <p:sp>
        <p:nvSpPr>
          <p:cNvPr id="9" name="Content Placeholder 2">
            <a:extLst>
              <a:ext uri="{FF2B5EF4-FFF2-40B4-BE49-F238E27FC236}">
                <a16:creationId xmlns:a16="http://schemas.microsoft.com/office/drawing/2014/main" id="{E09E25A1-A795-48C7-BA0C-367463364BEA}"/>
              </a:ext>
            </a:extLst>
          </p:cNvPr>
          <p:cNvSpPr>
            <a:spLocks noGrp="1"/>
          </p:cNvSpPr>
          <p:nvPr>
            <p:ph idx="1"/>
          </p:nvPr>
        </p:nvSpPr>
        <p:spPr>
          <a:xfrm>
            <a:off x="395109" y="692723"/>
            <a:ext cx="6181181" cy="6098281"/>
          </a:xfrm>
        </p:spPr>
        <p:txBody>
          <a:bodyPr>
            <a:normAutofit fontScale="47500" lnSpcReduction="20000"/>
          </a:bodyPr>
          <a:lstStyle/>
          <a:p>
            <a:pPr marL="0" lvl="0" indent="0" fontAlgn="base">
              <a:lnSpc>
                <a:spcPct val="120000"/>
              </a:lnSpc>
              <a:spcBef>
                <a:spcPts val="0"/>
              </a:spcBef>
              <a:buNone/>
            </a:pPr>
            <a:r>
              <a:rPr lang="en-MY" sz="5100" b="1" dirty="0">
                <a:solidFill>
                  <a:srgbClr val="00B0F0"/>
                </a:solidFill>
              </a:rPr>
              <a:t>Risk-reducing bilateral </a:t>
            </a:r>
            <a:r>
              <a:rPr lang="en-MY" sz="5100" b="1" dirty="0" err="1">
                <a:solidFill>
                  <a:srgbClr val="00B0F0"/>
                </a:solidFill>
              </a:rPr>
              <a:t>salpingo</a:t>
            </a:r>
            <a:r>
              <a:rPr lang="en-MY" sz="5100" b="1" dirty="0">
                <a:solidFill>
                  <a:srgbClr val="00B0F0"/>
                </a:solidFill>
              </a:rPr>
              <a:t>-oophorectomy (RRSO)</a:t>
            </a:r>
            <a:endParaRPr lang="en-GB" sz="5100" dirty="0">
              <a:solidFill>
                <a:srgbClr val="00B0F0"/>
              </a:solidFill>
            </a:endParaRPr>
          </a:p>
          <a:p>
            <a:pPr>
              <a:lnSpc>
                <a:spcPct val="120000"/>
              </a:lnSpc>
              <a:spcBef>
                <a:spcPts val="0"/>
              </a:spcBef>
              <a:buFont typeface="Arial" charset="0"/>
              <a:buChar char="•"/>
            </a:pPr>
            <a:r>
              <a:rPr lang="en-MY" sz="4200" dirty="0"/>
              <a:t>Remains most effective risk reduction strategy for prevention of BRCA1- &amp; BRCA2-associated ovarian, fallopian tube &amp; peritoneal cancers. </a:t>
            </a:r>
          </a:p>
          <a:p>
            <a:pPr>
              <a:lnSpc>
                <a:spcPct val="120000"/>
              </a:lnSpc>
              <a:spcBef>
                <a:spcPts val="0"/>
              </a:spcBef>
              <a:buFont typeface="Arial" charset="0"/>
              <a:buChar char="•"/>
            </a:pPr>
            <a:endParaRPr lang="en-MY" sz="4200" dirty="0"/>
          </a:p>
          <a:p>
            <a:pPr>
              <a:lnSpc>
                <a:spcPct val="120000"/>
              </a:lnSpc>
              <a:spcBef>
                <a:spcPts val="0"/>
              </a:spcBef>
              <a:buFont typeface="Arial" charset="0"/>
              <a:buChar char="•"/>
            </a:pPr>
            <a:r>
              <a:rPr lang="en-MY" sz="4200" dirty="0"/>
              <a:t>Advised after completion of childbearing &amp; from age of 35 - 40 years old</a:t>
            </a:r>
            <a:endParaRPr lang="en-GB" sz="4200" dirty="0"/>
          </a:p>
          <a:p>
            <a:pPr>
              <a:lnSpc>
                <a:spcPct val="120000"/>
              </a:lnSpc>
              <a:spcBef>
                <a:spcPts val="0"/>
              </a:spcBef>
              <a:buFont typeface="Arial" charset="0"/>
              <a:buChar char="•"/>
            </a:pPr>
            <a:r>
              <a:rPr lang="en-MY" sz="4200" dirty="0"/>
              <a:t>Earlier meta-analyses suggested that RRSO may reduce the risk of breast cancer, but two recent studies presented strong evidence suggesting that the previous reports may have been subject to ascertainment bias. Correction for this bias </a:t>
            </a:r>
            <a:r>
              <a:rPr lang="en-MY" sz="4200" b="1" dirty="0">
                <a:solidFill>
                  <a:srgbClr val="00B0F0"/>
                </a:solidFill>
              </a:rPr>
              <a:t>suggested that RRSO provided no or minimal protective effect on breast cancer risk</a:t>
            </a:r>
            <a:r>
              <a:rPr lang="en-MY" sz="4200" dirty="0"/>
              <a:t>.</a:t>
            </a:r>
            <a:r>
              <a:rPr lang="en-MY" sz="4200" baseline="30000" dirty="0"/>
              <a:t>132, 133</a:t>
            </a:r>
          </a:p>
          <a:p>
            <a:pPr>
              <a:lnSpc>
                <a:spcPct val="120000"/>
              </a:lnSpc>
              <a:spcBef>
                <a:spcPts val="0"/>
              </a:spcBef>
            </a:pPr>
            <a:endParaRPr lang="en-MY" sz="1700" dirty="0"/>
          </a:p>
          <a:p>
            <a:pPr marL="0" indent="0">
              <a:lnSpc>
                <a:spcPct val="120000"/>
              </a:lnSpc>
              <a:spcBef>
                <a:spcPts val="0"/>
              </a:spcBef>
              <a:buNone/>
            </a:pPr>
            <a:r>
              <a:rPr lang="en-MY" sz="2000" dirty="0"/>
              <a:t>        </a:t>
            </a:r>
            <a:r>
              <a:rPr lang="en-MY" sz="2500" dirty="0"/>
              <a:t>132. Terry MB, et al. Risk-Reducing Oophorectomy and Breast Cancer Risk Across the </a:t>
            </a:r>
          </a:p>
          <a:p>
            <a:pPr marL="0" indent="0">
              <a:lnSpc>
                <a:spcPct val="120000"/>
              </a:lnSpc>
              <a:spcBef>
                <a:spcPts val="0"/>
              </a:spcBef>
              <a:buNone/>
            </a:pPr>
            <a:r>
              <a:rPr lang="en-MY" sz="2500" dirty="0"/>
              <a:t>                Spectrum of Familial Risk. J Natl Cancer Inst. 2019;111(3):331-4</a:t>
            </a:r>
          </a:p>
          <a:p>
            <a:pPr marL="0" indent="0">
              <a:lnSpc>
                <a:spcPct val="120000"/>
              </a:lnSpc>
              <a:spcBef>
                <a:spcPts val="0"/>
              </a:spcBef>
              <a:buNone/>
            </a:pPr>
            <a:r>
              <a:rPr lang="en-MY" sz="2500" dirty="0"/>
              <a:t>       133. Heemskerk-Gerritsen BA, et al. Breast cancer risk after </a:t>
            </a:r>
            <a:r>
              <a:rPr lang="en-MY" sz="2500" dirty="0" err="1"/>
              <a:t>salpingo</a:t>
            </a:r>
            <a:r>
              <a:rPr lang="en-MY" sz="2500" dirty="0"/>
              <a:t>-oophorectomy in </a:t>
            </a:r>
          </a:p>
          <a:p>
            <a:pPr marL="0" indent="0">
              <a:lnSpc>
                <a:spcPct val="120000"/>
              </a:lnSpc>
              <a:spcBef>
                <a:spcPts val="0"/>
              </a:spcBef>
              <a:buNone/>
            </a:pPr>
            <a:r>
              <a:rPr lang="en-MY" sz="2500" dirty="0"/>
              <a:t>                healthy BRCA1/2 mutation carriers: revisiting the evidence for risk reduction. J Natl </a:t>
            </a:r>
          </a:p>
          <a:p>
            <a:pPr marL="0" indent="0">
              <a:lnSpc>
                <a:spcPct val="120000"/>
              </a:lnSpc>
              <a:spcBef>
                <a:spcPts val="0"/>
              </a:spcBef>
              <a:buNone/>
            </a:pPr>
            <a:r>
              <a:rPr lang="en-MY" sz="2500" dirty="0"/>
              <a:t>                Cancer Inst. 2015;107(5):</a:t>
            </a:r>
            <a:r>
              <a:rPr lang="en-MY" sz="2500" dirty="0" err="1"/>
              <a:t>pii</a:t>
            </a:r>
            <a:r>
              <a:rPr lang="en-MY" sz="2500" dirty="0"/>
              <a:t>: djv033</a:t>
            </a:r>
            <a:endParaRPr lang="en-GB" sz="2500" dirty="0"/>
          </a:p>
        </p:txBody>
      </p:sp>
      <p:sp>
        <p:nvSpPr>
          <p:cNvPr id="14" name="Rectangle 13">
            <a:extLst>
              <a:ext uri="{FF2B5EF4-FFF2-40B4-BE49-F238E27FC236}">
                <a16:creationId xmlns:a16="http://schemas.microsoft.com/office/drawing/2014/main" id="{EF4D28AC-F1F3-47C0-B8ED-78E2397CBF5B}"/>
              </a:ext>
            </a:extLst>
          </p:cNvPr>
          <p:cNvSpPr/>
          <p:nvPr/>
        </p:nvSpPr>
        <p:spPr>
          <a:xfrm>
            <a:off x="4807539" y="6469775"/>
            <a:ext cx="6283036" cy="369332"/>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MY" dirty="0">
                <a:ln w="22225">
                  <a:solidFill>
                    <a:schemeClr val="tx2">
                      <a:lumMod val="75000"/>
                    </a:schemeClr>
                  </a:solidFill>
                  <a:prstDash val="solid"/>
                </a:ln>
                <a:solidFill>
                  <a:schemeClr val="tx2"/>
                </a:solidFill>
                <a:latin typeface="Monotype Corsiva" panose="03010101010201010101" pitchFamily="66" charset="0"/>
              </a:rPr>
              <a:t>Clinical Practice Guidelines Management of Breast Cancer (Third Edition)</a:t>
            </a:r>
            <a:endParaRPr lang="en-MY" dirty="0">
              <a:ln w="22225">
                <a:solidFill>
                  <a:schemeClr val="tx2">
                    <a:lumMod val="75000"/>
                  </a:schemeClr>
                </a:solidFill>
                <a:prstDash val="solid"/>
              </a:ln>
              <a:solidFill>
                <a:schemeClr val="tx2"/>
              </a:solidFill>
              <a:effectLst>
                <a:outerShdw dist="38100" dir="2640000" algn="bl" rotWithShape="0">
                  <a:schemeClr val="accent1"/>
                </a:outerShdw>
              </a:effectLst>
              <a:latin typeface="Monotype Corsiva" panose="03010101010201010101" pitchFamily="66" charset="0"/>
            </a:endParaRPr>
          </a:p>
        </p:txBody>
      </p:sp>
      <p:pic>
        <p:nvPicPr>
          <p:cNvPr id="6" name="Picture 5">
            <a:extLst>
              <a:ext uri="{FF2B5EF4-FFF2-40B4-BE49-F238E27FC236}">
                <a16:creationId xmlns:a16="http://schemas.microsoft.com/office/drawing/2014/main" id="{0C16D405-2472-CA46-AE52-6AF212093E36}"/>
              </a:ext>
            </a:extLst>
          </p:cNvPr>
          <p:cNvPicPr>
            <a:picLocks noChangeAspect="1"/>
          </p:cNvPicPr>
          <p:nvPr/>
        </p:nvPicPr>
        <p:blipFill rotWithShape="1">
          <a:blip r:embed="rId4"/>
          <a:srcRect l="3642" b="5069"/>
          <a:stretch/>
        </p:blipFill>
        <p:spPr>
          <a:xfrm>
            <a:off x="6838950" y="1490492"/>
            <a:ext cx="5075865" cy="4052166"/>
          </a:xfrm>
          <a:prstGeom prst="rect">
            <a:avLst/>
          </a:prstGeom>
        </p:spPr>
        <p:style>
          <a:lnRef idx="2">
            <a:schemeClr val="accent2"/>
          </a:lnRef>
          <a:fillRef idx="1">
            <a:schemeClr val="lt1"/>
          </a:fillRef>
          <a:effectRef idx="0">
            <a:schemeClr val="accent2"/>
          </a:effectRef>
          <a:fontRef idx="minor">
            <a:schemeClr val="dk1"/>
          </a:fontRef>
        </p:style>
      </p:pic>
    </p:spTree>
    <p:extLst>
      <p:ext uri="{BB962C8B-B14F-4D97-AF65-F5344CB8AC3E}">
        <p14:creationId xmlns:p14="http://schemas.microsoft.com/office/powerpoint/2010/main" val="2846687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977464"/>
            <a:ext cx="10515600" cy="5738646"/>
          </a:xfrm>
        </p:spPr>
        <p:txBody>
          <a:bodyPr>
            <a:normAutofit fontScale="77500" lnSpcReduction="20000"/>
          </a:bodyPr>
          <a:lstStyle/>
          <a:p>
            <a:pPr marL="0" lvl="0" indent="0">
              <a:buNone/>
            </a:pPr>
            <a:endParaRPr lang="en-GB" sz="3400" dirty="0">
              <a:solidFill>
                <a:srgbClr val="00B050"/>
              </a:solidFill>
            </a:endParaRPr>
          </a:p>
          <a:p>
            <a:pPr lvl="0" fontAlgn="base">
              <a:lnSpc>
                <a:spcPct val="120000"/>
              </a:lnSpc>
            </a:pPr>
            <a:r>
              <a:rPr lang="en-MY" sz="3400" b="1" dirty="0">
                <a:solidFill>
                  <a:srgbClr val="00B0F0"/>
                </a:solidFill>
              </a:rPr>
              <a:t>Selective </a:t>
            </a:r>
            <a:r>
              <a:rPr lang="en-MY" sz="3400" b="1" dirty="0" err="1">
                <a:solidFill>
                  <a:srgbClr val="00B0F0"/>
                </a:solidFill>
              </a:rPr>
              <a:t>estrogen</a:t>
            </a:r>
            <a:r>
              <a:rPr lang="en-MY" sz="3400" b="1" dirty="0">
                <a:solidFill>
                  <a:srgbClr val="00B0F0"/>
                </a:solidFill>
              </a:rPr>
              <a:t> receptor modulators</a:t>
            </a:r>
            <a:endParaRPr lang="en-GB" sz="3400" dirty="0">
              <a:solidFill>
                <a:srgbClr val="00B0F0"/>
              </a:solidFill>
            </a:endParaRPr>
          </a:p>
          <a:p>
            <a:pPr algn="just">
              <a:lnSpc>
                <a:spcPct val="120000"/>
              </a:lnSpc>
            </a:pPr>
            <a:r>
              <a:rPr lang="en-MY" dirty="0"/>
              <a:t>A long-term RCT on </a:t>
            </a:r>
            <a:r>
              <a:rPr lang="en-MY" b="1" dirty="0">
                <a:solidFill>
                  <a:srgbClr val="00B0F0"/>
                </a:solidFill>
              </a:rPr>
              <a:t>tamoxifen</a:t>
            </a:r>
            <a:r>
              <a:rPr lang="en-MY" dirty="0"/>
              <a:t> as chemoprevention (20 mg for five years) for moderate and high risk women (using the </a:t>
            </a:r>
            <a:r>
              <a:rPr lang="en-MY" dirty="0" err="1"/>
              <a:t>Tyrer</a:t>
            </a:r>
            <a:r>
              <a:rPr lang="en-MY" dirty="0"/>
              <a:t> </a:t>
            </a:r>
            <a:r>
              <a:rPr lang="en-MY" dirty="0" err="1"/>
              <a:t>Cuzick</a:t>
            </a:r>
            <a:r>
              <a:rPr lang="en-MY" dirty="0"/>
              <a:t> Model) found a reduction in the occurrence of all breast cancers in the tamoxifen group compared with placebo group (HR=0.71, 95% CI 0.60 to 0.83). After 20 years of follow-up, the estimated risk of developing all types of breast cancer was 12.3% (95% CI 10.1 to 14.5) in the placebo group compared with 7.8% (95% CI 6.9 to 9.0) in the tamoxifen group; hence the NNT for five years to prevent one breast cancer in the next 20 years was 22 (95% CI 19 to 26).</a:t>
            </a:r>
            <a:r>
              <a:rPr lang="en-MY" baseline="30000" dirty="0" err="1"/>
              <a:t>Cuzick</a:t>
            </a:r>
            <a:r>
              <a:rPr lang="en-MY" baseline="30000" dirty="0"/>
              <a:t> J et al., 2015, level I</a:t>
            </a:r>
            <a:endParaRPr lang="en-GB" dirty="0"/>
          </a:p>
          <a:p>
            <a:pPr algn="just">
              <a:lnSpc>
                <a:spcPct val="120000"/>
              </a:lnSpc>
            </a:pPr>
            <a:r>
              <a:rPr lang="en-MY" dirty="0"/>
              <a:t>A higher incidence of deep vein thrombosis in women receiving tamoxifen compared with placebo was seen in the first 10 years of follow-up (OR=1.87, 95% CI 1.11 to 3.18). Although not significant, there were more endometrial cancers in the tamoxifen group, but only for the first five years of active </a:t>
            </a:r>
            <a:r>
              <a:rPr lang="en-MY" dirty="0" err="1"/>
              <a:t>treatment.</a:t>
            </a:r>
            <a:r>
              <a:rPr lang="en-MY" baseline="30000" dirty="0" err="1"/>
              <a:t>Cuzick</a:t>
            </a:r>
            <a:r>
              <a:rPr lang="en-MY" baseline="30000" dirty="0"/>
              <a:t> J et al., 2015, level I</a:t>
            </a:r>
            <a:endParaRPr lang="en-GB" dirty="0"/>
          </a:p>
          <a:p>
            <a:pPr algn="just">
              <a:lnSpc>
                <a:spcPct val="120000"/>
              </a:lnSpc>
            </a:pPr>
            <a:r>
              <a:rPr lang="en-MY" dirty="0"/>
              <a:t>Women on tamoxifen should stop tamoxifen two months before trying to conceive or six weeks before elective </a:t>
            </a:r>
            <a:r>
              <a:rPr lang="en-MY" dirty="0" err="1"/>
              <a:t>surgery.</a:t>
            </a:r>
            <a:r>
              <a:rPr lang="en-MY" baseline="30000" dirty="0" err="1"/>
              <a:t>NICE</a:t>
            </a:r>
            <a:r>
              <a:rPr lang="en-MY" baseline="30000" dirty="0"/>
              <a:t>, 2018</a:t>
            </a:r>
            <a:endParaRPr lang="en-GB" dirty="0"/>
          </a:p>
          <a:p>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57576" y="192309"/>
            <a:ext cx="2196224" cy="1665007"/>
          </a:xfrm>
          <a:prstGeom prst="rect">
            <a:avLst/>
          </a:prstGeom>
        </p:spPr>
      </p:pic>
      <p:sp>
        <p:nvSpPr>
          <p:cNvPr id="7" name="Title 1">
            <a:extLst>
              <a:ext uri="{FF2B5EF4-FFF2-40B4-BE49-F238E27FC236}">
                <a16:creationId xmlns:a16="http://schemas.microsoft.com/office/drawing/2014/main" id="{80CBE69B-46A9-7143-A5B4-7D38B49C419F}"/>
              </a:ext>
            </a:extLst>
          </p:cNvPr>
          <p:cNvSpPr>
            <a:spLocks noGrp="1"/>
          </p:cNvSpPr>
          <p:nvPr>
            <p:ph type="title"/>
          </p:nvPr>
        </p:nvSpPr>
        <p:spPr>
          <a:xfrm>
            <a:off x="252231" y="192309"/>
            <a:ext cx="9029700" cy="1037727"/>
          </a:xfrm>
        </p:spPr>
        <p:txBody>
          <a:bodyPr>
            <a:noAutofit/>
          </a:bodyPr>
          <a:lstStyle/>
          <a:p>
            <a:pPr algn="ctr"/>
            <a:r>
              <a:rPr lang="en-MY" sz="3200" b="1" dirty="0">
                <a:solidFill>
                  <a:srgbClr val="CC0066"/>
                </a:solidFill>
                <a:latin typeface="+mj-lt"/>
              </a:rPr>
              <a:t>Risk-reducing strategies-</a:t>
            </a:r>
            <a:r>
              <a:rPr lang="en-MY" sz="1600" b="1" dirty="0">
                <a:solidFill>
                  <a:srgbClr val="CC0066"/>
                </a:solidFill>
                <a:latin typeface="+mj-lt"/>
              </a:rPr>
              <a:t>3</a:t>
            </a:r>
            <a:r>
              <a:rPr lang="en-MY" sz="3200" b="1" dirty="0">
                <a:solidFill>
                  <a:srgbClr val="CC0066"/>
                </a:solidFill>
                <a:latin typeface="+mj-lt"/>
              </a:rPr>
              <a:t>: Chemoprevention</a:t>
            </a:r>
            <a:endParaRPr lang="en-MY" sz="3200" b="1" dirty="0">
              <a:solidFill>
                <a:srgbClr val="CC0066"/>
              </a:solidFill>
            </a:endParaRPr>
          </a:p>
        </p:txBody>
      </p:sp>
      <p:sp>
        <p:nvSpPr>
          <p:cNvPr id="8" name="Rectangle 7">
            <a:extLst>
              <a:ext uri="{FF2B5EF4-FFF2-40B4-BE49-F238E27FC236}">
                <a16:creationId xmlns:a16="http://schemas.microsoft.com/office/drawing/2014/main" id="{53207780-5B11-6D45-A297-4CA5DA900F70}"/>
              </a:ext>
            </a:extLst>
          </p:cNvPr>
          <p:cNvSpPr/>
          <p:nvPr/>
        </p:nvSpPr>
        <p:spPr>
          <a:xfrm>
            <a:off x="4807539" y="6469775"/>
            <a:ext cx="6283036" cy="369332"/>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MY" dirty="0">
                <a:ln w="22225">
                  <a:solidFill>
                    <a:schemeClr val="tx2">
                      <a:lumMod val="75000"/>
                    </a:schemeClr>
                  </a:solidFill>
                  <a:prstDash val="solid"/>
                </a:ln>
                <a:solidFill>
                  <a:schemeClr val="tx2"/>
                </a:solidFill>
                <a:latin typeface="Monotype Corsiva" panose="03010101010201010101" pitchFamily="66" charset="0"/>
              </a:rPr>
              <a:t>Clinical Practice Guidelines Management of Breast Cancer (Third Edition)</a:t>
            </a:r>
            <a:endParaRPr lang="en-MY" dirty="0">
              <a:ln w="22225">
                <a:solidFill>
                  <a:schemeClr val="tx2">
                    <a:lumMod val="75000"/>
                  </a:schemeClr>
                </a:solidFill>
                <a:prstDash val="solid"/>
              </a:ln>
              <a:solidFill>
                <a:schemeClr val="tx2"/>
              </a:solidFill>
              <a:effectLst>
                <a:outerShdw dist="38100" dir="2640000" algn="bl" rotWithShape="0">
                  <a:schemeClr val="accent1"/>
                </a:outerShdw>
              </a:effectLst>
              <a:latin typeface="Monotype Corsiva" panose="03010101010201010101" pitchFamily="66" charset="0"/>
            </a:endParaRPr>
          </a:p>
        </p:txBody>
      </p:sp>
      <p:pic>
        <p:nvPicPr>
          <p:cNvPr id="9" name="Picture 8">
            <a:extLst>
              <a:ext uri="{FF2B5EF4-FFF2-40B4-BE49-F238E27FC236}">
                <a16:creationId xmlns:a16="http://schemas.microsoft.com/office/drawing/2014/main" id="{26DDEF87-D95A-8040-840E-6694384E812C}"/>
              </a:ext>
            </a:extLst>
          </p:cNvPr>
          <p:cNvPicPr>
            <a:picLocks noChangeAspect="1"/>
          </p:cNvPicPr>
          <p:nvPr/>
        </p:nvPicPr>
        <p:blipFill rotWithShape="1">
          <a:blip r:embed="rId3"/>
          <a:srcRect r="51163" b="598"/>
          <a:stretch/>
        </p:blipFill>
        <p:spPr>
          <a:xfrm>
            <a:off x="11353800" y="6115233"/>
            <a:ext cx="707020" cy="709083"/>
          </a:xfrm>
          <a:prstGeom prst="rect">
            <a:avLst/>
          </a:prstGeom>
        </p:spPr>
      </p:pic>
    </p:spTree>
    <p:extLst>
      <p:ext uri="{BB962C8B-B14F-4D97-AF65-F5344CB8AC3E}">
        <p14:creationId xmlns:p14="http://schemas.microsoft.com/office/powerpoint/2010/main" val="1998069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3976" y="835573"/>
            <a:ext cx="11150162" cy="5849006"/>
          </a:xfrm>
        </p:spPr>
        <p:txBody>
          <a:bodyPr>
            <a:normAutofit/>
          </a:bodyPr>
          <a:lstStyle/>
          <a:p>
            <a:pPr lvl="0" fontAlgn="base">
              <a:lnSpc>
                <a:spcPct val="120000"/>
              </a:lnSpc>
            </a:pPr>
            <a:r>
              <a:rPr lang="en-MY" sz="2600" b="1" dirty="0">
                <a:solidFill>
                  <a:srgbClr val="00B0F0"/>
                </a:solidFill>
              </a:rPr>
              <a:t>Aromatase inhibitors</a:t>
            </a:r>
            <a:endParaRPr lang="en-GB" sz="2600" dirty="0">
              <a:solidFill>
                <a:srgbClr val="00B0F0"/>
              </a:solidFill>
            </a:endParaRPr>
          </a:p>
          <a:p>
            <a:pPr>
              <a:lnSpc>
                <a:spcPct val="120000"/>
              </a:lnSpc>
            </a:pPr>
            <a:r>
              <a:rPr lang="en-MY" sz="2000" dirty="0"/>
              <a:t>In an RCT of </a:t>
            </a:r>
            <a:r>
              <a:rPr lang="en-MY" sz="2000" dirty="0" err="1"/>
              <a:t>anastrozole</a:t>
            </a:r>
            <a:r>
              <a:rPr lang="en-MY" sz="2000" dirty="0"/>
              <a:t> as chemoprevention in post-menopausal high risk women (as determined using the </a:t>
            </a:r>
            <a:r>
              <a:rPr lang="en-MY" sz="2000" dirty="0" err="1"/>
              <a:t>Tyrer</a:t>
            </a:r>
            <a:r>
              <a:rPr lang="en-MY" sz="2000" dirty="0"/>
              <a:t> </a:t>
            </a:r>
            <a:r>
              <a:rPr lang="en-MY" sz="2000" dirty="0" err="1"/>
              <a:t>Cuzick</a:t>
            </a:r>
            <a:r>
              <a:rPr lang="en-MY" sz="2000" dirty="0"/>
              <a:t> Model), after a median follow-up of five years, fewer women in the </a:t>
            </a:r>
            <a:r>
              <a:rPr lang="en-MY" sz="2000" dirty="0" err="1"/>
              <a:t>anastrozole</a:t>
            </a:r>
            <a:r>
              <a:rPr lang="en-MY" sz="2000" dirty="0"/>
              <a:t> group developed breast cancer compared with placebo group (HR=0.47, 95% CI 0.32 to 0.68). The predicted cumulative incidence of all breast cancers after seven years was 5.6% in the placebo group and 2.8% in the </a:t>
            </a:r>
            <a:r>
              <a:rPr lang="en-MY" sz="2000" dirty="0" err="1"/>
              <a:t>anastrozole</a:t>
            </a:r>
            <a:r>
              <a:rPr lang="en-MY" sz="2000" dirty="0"/>
              <a:t> group, suggesting that 36 women (95% CI 33 to 44) would need to be treated with </a:t>
            </a:r>
            <a:r>
              <a:rPr lang="en-MY" sz="2000" dirty="0" err="1"/>
              <a:t>anastrozole</a:t>
            </a:r>
            <a:r>
              <a:rPr lang="en-MY" sz="2000" dirty="0"/>
              <a:t> to prevent one cancer in seven years of follow-</a:t>
            </a:r>
            <a:r>
              <a:rPr lang="en-MY" sz="2000" dirty="0" err="1"/>
              <a:t>up.</a:t>
            </a:r>
            <a:r>
              <a:rPr lang="en-MY" sz="2000" baseline="30000" dirty="0" err="1"/>
              <a:t>Cuzick</a:t>
            </a:r>
            <a:r>
              <a:rPr lang="en-MY" sz="2000" baseline="30000" dirty="0"/>
              <a:t> J et al., 2014, level I</a:t>
            </a:r>
            <a:endParaRPr lang="en-GB" sz="2000" dirty="0"/>
          </a:p>
          <a:p>
            <a:pPr>
              <a:lnSpc>
                <a:spcPct val="120000"/>
              </a:lnSpc>
            </a:pPr>
            <a:r>
              <a:rPr lang="en-MY" sz="2000" dirty="0" err="1"/>
              <a:t>Anastrozole</a:t>
            </a:r>
            <a:r>
              <a:rPr lang="en-MY" sz="2000" dirty="0"/>
              <a:t> was not associated with an increased risk of other cancers particularly gynaecological cancers, nor any thromboembolic or vascular events. A contraindication for </a:t>
            </a:r>
            <a:r>
              <a:rPr lang="en-MY" sz="2000" dirty="0" err="1"/>
              <a:t>anastrozole</a:t>
            </a:r>
            <a:r>
              <a:rPr lang="en-MY" sz="2000" dirty="0"/>
              <a:t> use was severe </a:t>
            </a:r>
            <a:r>
              <a:rPr lang="en-MY" sz="2000" dirty="0" err="1"/>
              <a:t>osteoporosis.</a:t>
            </a:r>
            <a:r>
              <a:rPr lang="en-MY" sz="2000" baseline="30000" dirty="0" err="1"/>
              <a:t>Cuzick</a:t>
            </a:r>
            <a:r>
              <a:rPr lang="en-MY" sz="2000" baseline="30000" dirty="0"/>
              <a:t> J et al., 2014, level I</a:t>
            </a:r>
            <a:r>
              <a:rPr lang="en-MY" sz="2000" dirty="0"/>
              <a:t> </a:t>
            </a:r>
            <a:endParaRPr lang="en-GB" sz="2000" dirty="0"/>
          </a:p>
          <a:p>
            <a:pPr lvl="0" fontAlgn="base">
              <a:lnSpc>
                <a:spcPct val="120000"/>
              </a:lnSpc>
            </a:pPr>
            <a:r>
              <a:rPr lang="en-MY" sz="2600" b="1" dirty="0">
                <a:solidFill>
                  <a:srgbClr val="00B0F0"/>
                </a:solidFill>
              </a:rPr>
              <a:t>Oral contraceptives</a:t>
            </a:r>
            <a:endParaRPr lang="en-GB" sz="2600" dirty="0">
              <a:solidFill>
                <a:srgbClr val="00B0F0"/>
              </a:solidFill>
            </a:endParaRPr>
          </a:p>
          <a:p>
            <a:pPr>
              <a:lnSpc>
                <a:spcPct val="120000"/>
              </a:lnSpc>
            </a:pPr>
            <a:r>
              <a:rPr lang="en-MY" sz="2000" dirty="0"/>
              <a:t>For female carriers of pathogenic/likely pathogenic variants in BRCA1 or BRCA2, use of oral contraceptive could reduce the risk of ovarian cancer, with no significant increase in risk to breast </a:t>
            </a:r>
            <a:r>
              <a:rPr lang="en-MY" sz="2000" dirty="0" err="1"/>
              <a:t>cancer.</a:t>
            </a:r>
            <a:r>
              <a:rPr lang="en-MY" sz="2000" baseline="30000" dirty="0" err="1"/>
              <a:t>NCCN</a:t>
            </a:r>
            <a:r>
              <a:rPr lang="en-MY" sz="2000" baseline="30000" dirty="0"/>
              <a:t>, 2019</a:t>
            </a:r>
          </a:p>
          <a:p>
            <a:pPr marL="0" lvl="0" indent="0">
              <a:buNone/>
            </a:pPr>
            <a:endParaRPr lang="en-GB" dirty="0">
              <a:solidFill>
                <a:srgbClr val="00B050"/>
              </a:solidFill>
            </a:endParaRPr>
          </a:p>
          <a:p>
            <a:endParaRPr lang="en-US" dirty="0"/>
          </a:p>
        </p:txBody>
      </p:sp>
      <p:sp>
        <p:nvSpPr>
          <p:cNvPr id="4" name="Title 1">
            <a:extLst>
              <a:ext uri="{FF2B5EF4-FFF2-40B4-BE49-F238E27FC236}">
                <a16:creationId xmlns:a16="http://schemas.microsoft.com/office/drawing/2014/main" id="{E7289A0F-EDDC-014F-9945-485C7B3DF499}"/>
              </a:ext>
            </a:extLst>
          </p:cNvPr>
          <p:cNvSpPr>
            <a:spLocks noGrp="1"/>
          </p:cNvSpPr>
          <p:nvPr>
            <p:ph type="title"/>
          </p:nvPr>
        </p:nvSpPr>
        <p:spPr>
          <a:xfrm>
            <a:off x="1474800" y="88137"/>
            <a:ext cx="9029700" cy="1037727"/>
          </a:xfrm>
        </p:spPr>
        <p:txBody>
          <a:bodyPr>
            <a:noAutofit/>
          </a:bodyPr>
          <a:lstStyle/>
          <a:p>
            <a:pPr algn="ctr"/>
            <a:r>
              <a:rPr lang="en-MY" sz="3200" b="1" dirty="0">
                <a:solidFill>
                  <a:srgbClr val="CC0066"/>
                </a:solidFill>
                <a:latin typeface="+mj-lt"/>
              </a:rPr>
              <a:t>Risk-reducing strategies-</a:t>
            </a:r>
            <a:r>
              <a:rPr lang="en-MY" sz="1600" b="1" dirty="0">
                <a:solidFill>
                  <a:srgbClr val="CC0066"/>
                </a:solidFill>
                <a:latin typeface="+mj-lt"/>
              </a:rPr>
              <a:t>4</a:t>
            </a:r>
            <a:r>
              <a:rPr lang="en-MY" sz="3200" b="1" dirty="0">
                <a:solidFill>
                  <a:srgbClr val="CC0066"/>
                </a:solidFill>
                <a:latin typeface="+mj-lt"/>
              </a:rPr>
              <a:t>: Chemoprevention</a:t>
            </a:r>
            <a:endParaRPr lang="en-MY" sz="3200" b="1" dirty="0">
              <a:solidFill>
                <a:srgbClr val="CC0066"/>
              </a:solidFill>
            </a:endParaRPr>
          </a:p>
        </p:txBody>
      </p:sp>
      <p:sp>
        <p:nvSpPr>
          <p:cNvPr id="5" name="Rectangle 4">
            <a:extLst>
              <a:ext uri="{FF2B5EF4-FFF2-40B4-BE49-F238E27FC236}">
                <a16:creationId xmlns:a16="http://schemas.microsoft.com/office/drawing/2014/main" id="{3CD52E03-82FB-4A49-A188-4EC4E4363123}"/>
              </a:ext>
            </a:extLst>
          </p:cNvPr>
          <p:cNvSpPr/>
          <p:nvPr/>
        </p:nvSpPr>
        <p:spPr>
          <a:xfrm>
            <a:off x="4807539" y="6469775"/>
            <a:ext cx="6283036" cy="369332"/>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MY" dirty="0">
                <a:ln w="22225">
                  <a:solidFill>
                    <a:schemeClr val="tx2">
                      <a:lumMod val="75000"/>
                    </a:schemeClr>
                  </a:solidFill>
                  <a:prstDash val="solid"/>
                </a:ln>
                <a:solidFill>
                  <a:schemeClr val="tx2"/>
                </a:solidFill>
                <a:latin typeface="Monotype Corsiva" panose="03010101010201010101" pitchFamily="66" charset="0"/>
              </a:rPr>
              <a:t>Clinical Practice Guidelines Management of Breast Cancer (Third Edition)</a:t>
            </a:r>
            <a:endParaRPr lang="en-MY" dirty="0">
              <a:ln w="22225">
                <a:solidFill>
                  <a:schemeClr val="tx2">
                    <a:lumMod val="75000"/>
                  </a:schemeClr>
                </a:solidFill>
                <a:prstDash val="solid"/>
              </a:ln>
              <a:solidFill>
                <a:schemeClr val="tx2"/>
              </a:solidFill>
              <a:effectLst>
                <a:outerShdw dist="38100" dir="2640000" algn="bl" rotWithShape="0">
                  <a:schemeClr val="accent1"/>
                </a:outerShdw>
              </a:effectLst>
              <a:latin typeface="Monotype Corsiva" panose="03010101010201010101" pitchFamily="66" charset="0"/>
            </a:endParaRPr>
          </a:p>
        </p:txBody>
      </p:sp>
      <p:pic>
        <p:nvPicPr>
          <p:cNvPr id="7" name="Picture 6">
            <a:extLst>
              <a:ext uri="{FF2B5EF4-FFF2-40B4-BE49-F238E27FC236}">
                <a16:creationId xmlns:a16="http://schemas.microsoft.com/office/drawing/2014/main" id="{633CE3E8-6CDF-D241-AA8E-B68C3BFCB414}"/>
              </a:ext>
            </a:extLst>
          </p:cNvPr>
          <p:cNvPicPr>
            <a:picLocks noChangeAspect="1"/>
          </p:cNvPicPr>
          <p:nvPr/>
        </p:nvPicPr>
        <p:blipFill rotWithShape="1">
          <a:blip r:embed="rId2"/>
          <a:srcRect r="51163" b="598"/>
          <a:stretch/>
        </p:blipFill>
        <p:spPr>
          <a:xfrm>
            <a:off x="11277087" y="6006652"/>
            <a:ext cx="830032" cy="832455"/>
          </a:xfrm>
          <a:prstGeom prst="rect">
            <a:avLst/>
          </a:prstGeom>
        </p:spPr>
      </p:pic>
    </p:spTree>
    <p:extLst>
      <p:ext uri="{BB962C8B-B14F-4D97-AF65-F5344CB8AC3E}">
        <p14:creationId xmlns:p14="http://schemas.microsoft.com/office/powerpoint/2010/main" val="9786612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F1D1FF4-51BA-41BB-A1BB-95EE5323C109}"/>
              </a:ext>
            </a:extLst>
          </p:cNvPr>
          <p:cNvPicPr>
            <a:picLocks noChangeAspect="1"/>
          </p:cNvPicPr>
          <p:nvPr/>
        </p:nvPicPr>
        <p:blipFill rotWithShape="1">
          <a:blip r:embed="rId3"/>
          <a:srcRect r="51163" b="598"/>
          <a:stretch/>
        </p:blipFill>
        <p:spPr>
          <a:xfrm>
            <a:off x="11129818" y="5873934"/>
            <a:ext cx="962024" cy="964832"/>
          </a:xfrm>
          <a:prstGeom prst="rect">
            <a:avLst/>
          </a:prstGeom>
        </p:spPr>
      </p:pic>
      <p:sp>
        <p:nvSpPr>
          <p:cNvPr id="4" name="Title 3"/>
          <p:cNvSpPr>
            <a:spLocks noGrp="1"/>
          </p:cNvSpPr>
          <p:nvPr>
            <p:ph type="title"/>
          </p:nvPr>
        </p:nvSpPr>
        <p:spPr>
          <a:xfrm>
            <a:off x="275558" y="-210233"/>
            <a:ext cx="11639843" cy="1325563"/>
          </a:xfrm>
        </p:spPr>
        <p:txBody>
          <a:bodyPr>
            <a:normAutofit/>
          </a:bodyPr>
          <a:lstStyle/>
          <a:p>
            <a:pPr algn="ctr"/>
            <a:r>
              <a:rPr lang="en-US" sz="3600" b="1" dirty="0">
                <a:solidFill>
                  <a:srgbClr val="CC0066"/>
                </a:solidFill>
              </a:rPr>
              <a:t>Breast Cancer: Sporadic vs Familial vs Hereditary</a:t>
            </a:r>
            <a:endParaRPr lang="en-US" sz="3600" dirty="0">
              <a:solidFill>
                <a:srgbClr val="CC0066"/>
              </a:solidFill>
            </a:endParaRPr>
          </a:p>
        </p:txBody>
      </p:sp>
      <p:pic>
        <p:nvPicPr>
          <p:cNvPr id="6" name="Picture 5">
            <a:extLst>
              <a:ext uri="{FF2B5EF4-FFF2-40B4-BE49-F238E27FC236}">
                <a16:creationId xmlns:a16="http://schemas.microsoft.com/office/drawing/2014/main" id="{8FD0E50B-A647-4E46-9B78-26C85E463ABE}"/>
              </a:ext>
            </a:extLst>
          </p:cNvPr>
          <p:cNvPicPr>
            <a:picLocks noChangeAspect="1"/>
          </p:cNvPicPr>
          <p:nvPr/>
        </p:nvPicPr>
        <p:blipFill rotWithShape="1">
          <a:blip r:embed="rId4">
            <a:extLst>
              <a:ext uri="{28A0092B-C50C-407E-A947-70E740481C1C}">
                <a14:useLocalDpi xmlns:a14="http://schemas.microsoft.com/office/drawing/2010/main" val="0"/>
              </a:ext>
            </a:extLst>
          </a:blip>
          <a:srcRect l="879"/>
          <a:stretch/>
        </p:blipFill>
        <p:spPr>
          <a:xfrm>
            <a:off x="137368" y="1238889"/>
            <a:ext cx="7249332" cy="3604456"/>
          </a:xfrm>
          <a:prstGeom prst="rect">
            <a:avLst/>
          </a:prstGeom>
        </p:spPr>
      </p:pic>
      <p:pic>
        <p:nvPicPr>
          <p:cNvPr id="9" name="Picture 8">
            <a:extLst>
              <a:ext uri="{FF2B5EF4-FFF2-40B4-BE49-F238E27FC236}">
                <a16:creationId xmlns:a16="http://schemas.microsoft.com/office/drawing/2014/main" id="{074B5771-640F-AE40-BBEC-888B9BFBD704}"/>
              </a:ext>
            </a:extLst>
          </p:cNvPr>
          <p:cNvPicPr>
            <a:picLocks noChangeAspect="1"/>
          </p:cNvPicPr>
          <p:nvPr/>
        </p:nvPicPr>
        <p:blipFill rotWithShape="1">
          <a:blip r:embed="rId5">
            <a:extLst>
              <a:ext uri="{28A0092B-C50C-407E-A947-70E740481C1C}">
                <a14:useLocalDpi xmlns:a14="http://schemas.microsoft.com/office/drawing/2010/main" val="0"/>
              </a:ext>
            </a:extLst>
          </a:blip>
          <a:srcRect l="2621" t="42056" r="5866" b="36576"/>
          <a:stretch/>
        </p:blipFill>
        <p:spPr>
          <a:xfrm>
            <a:off x="137368" y="5002051"/>
            <a:ext cx="8007691" cy="1205488"/>
          </a:xfrm>
          <a:prstGeom prst="rect">
            <a:avLst/>
          </a:prstGeom>
        </p:spPr>
        <p:style>
          <a:lnRef idx="2">
            <a:schemeClr val="accent2"/>
          </a:lnRef>
          <a:fillRef idx="1">
            <a:schemeClr val="lt1"/>
          </a:fillRef>
          <a:effectRef idx="0">
            <a:schemeClr val="accent2"/>
          </a:effectRef>
          <a:fontRef idx="minor">
            <a:schemeClr val="dk1"/>
          </a:fontRef>
        </p:style>
      </p:pic>
      <p:pic>
        <p:nvPicPr>
          <p:cNvPr id="10" name="Picture 9">
            <a:extLst>
              <a:ext uri="{FF2B5EF4-FFF2-40B4-BE49-F238E27FC236}">
                <a16:creationId xmlns:a16="http://schemas.microsoft.com/office/drawing/2014/main" id="{0A2F0EF5-8FD1-A64C-95A1-5CA359AEA4AC}"/>
              </a:ext>
            </a:extLst>
          </p:cNvPr>
          <p:cNvPicPr>
            <a:picLocks noChangeAspect="1"/>
          </p:cNvPicPr>
          <p:nvPr/>
        </p:nvPicPr>
        <p:blipFill rotWithShape="1">
          <a:blip r:embed="rId5">
            <a:extLst>
              <a:ext uri="{28A0092B-C50C-407E-A947-70E740481C1C}">
                <a14:useLocalDpi xmlns:a14="http://schemas.microsoft.com/office/drawing/2010/main" val="0"/>
              </a:ext>
            </a:extLst>
          </a:blip>
          <a:srcRect l="2692" t="65731" r="1690" b="9550"/>
          <a:stretch/>
        </p:blipFill>
        <p:spPr>
          <a:xfrm>
            <a:off x="3594786" y="3398353"/>
            <a:ext cx="8349045" cy="1391506"/>
          </a:xfrm>
          <a:prstGeom prst="rect">
            <a:avLst/>
          </a:prstGeom>
        </p:spPr>
        <p:style>
          <a:lnRef idx="2">
            <a:schemeClr val="accent2"/>
          </a:lnRef>
          <a:fillRef idx="1">
            <a:schemeClr val="lt1"/>
          </a:fillRef>
          <a:effectRef idx="0">
            <a:schemeClr val="accent2"/>
          </a:effectRef>
          <a:fontRef idx="minor">
            <a:schemeClr val="dk1"/>
          </a:fontRef>
        </p:style>
      </p:pic>
      <p:pic>
        <p:nvPicPr>
          <p:cNvPr id="11" name="Picture 10">
            <a:extLst>
              <a:ext uri="{FF2B5EF4-FFF2-40B4-BE49-F238E27FC236}">
                <a16:creationId xmlns:a16="http://schemas.microsoft.com/office/drawing/2014/main" id="{2C7697DC-DF27-D44D-8F28-F49248644CFF}"/>
              </a:ext>
            </a:extLst>
          </p:cNvPr>
          <p:cNvPicPr>
            <a:picLocks noChangeAspect="1"/>
          </p:cNvPicPr>
          <p:nvPr/>
        </p:nvPicPr>
        <p:blipFill rotWithShape="1">
          <a:blip r:embed="rId5">
            <a:extLst>
              <a:ext uri="{28A0092B-C50C-407E-A947-70E740481C1C}">
                <a14:useLocalDpi xmlns:a14="http://schemas.microsoft.com/office/drawing/2010/main" val="0"/>
              </a:ext>
            </a:extLst>
          </a:blip>
          <a:srcRect l="2880" t="16263" r="6065" b="59506"/>
          <a:stretch/>
        </p:blipFill>
        <p:spPr>
          <a:xfrm>
            <a:off x="4372750" y="897152"/>
            <a:ext cx="7571081" cy="1393816"/>
          </a:xfrm>
          <a:prstGeom prst="rect">
            <a:avLst/>
          </a:prstGeom>
        </p:spPr>
        <p:style>
          <a:lnRef idx="2">
            <a:schemeClr val="accent2"/>
          </a:lnRef>
          <a:fillRef idx="1">
            <a:schemeClr val="lt1"/>
          </a:fillRef>
          <a:effectRef idx="0">
            <a:schemeClr val="accent2"/>
          </a:effectRef>
          <a:fontRef idx="minor">
            <a:schemeClr val="dk1"/>
          </a:fontRef>
        </p:style>
      </p:pic>
      <p:sp>
        <p:nvSpPr>
          <p:cNvPr id="8" name="Rectangle 7">
            <a:extLst>
              <a:ext uri="{FF2B5EF4-FFF2-40B4-BE49-F238E27FC236}">
                <a16:creationId xmlns:a16="http://schemas.microsoft.com/office/drawing/2014/main" id="{3863F112-5A0F-4D8F-B0E2-3505BEE465E7}"/>
              </a:ext>
            </a:extLst>
          </p:cNvPr>
          <p:cNvSpPr/>
          <p:nvPr/>
        </p:nvSpPr>
        <p:spPr>
          <a:xfrm>
            <a:off x="4807539" y="6312760"/>
            <a:ext cx="6283036" cy="369332"/>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MY" b="1" dirty="0">
                <a:ln w="22225">
                  <a:solidFill>
                    <a:schemeClr val="tx2">
                      <a:lumMod val="75000"/>
                    </a:schemeClr>
                  </a:solidFill>
                  <a:prstDash val="solid"/>
                </a:ln>
                <a:solidFill>
                  <a:schemeClr val="tx2"/>
                </a:solidFill>
                <a:latin typeface="Monotype Corsiva" panose="03010101010201010101" pitchFamily="66" charset="0"/>
              </a:rPr>
              <a:t>Clinical Practice Guidelines Management of Breast Cancer (Third Edition)</a:t>
            </a:r>
            <a:endParaRPr lang="en-MY" b="1" dirty="0">
              <a:ln w="22225">
                <a:solidFill>
                  <a:schemeClr val="tx2">
                    <a:lumMod val="75000"/>
                  </a:schemeClr>
                </a:solidFill>
                <a:prstDash val="solid"/>
              </a:ln>
              <a:solidFill>
                <a:schemeClr val="tx2"/>
              </a:solidFill>
              <a:effectLst>
                <a:outerShdw dist="38100" dir="2640000" algn="bl" rotWithShape="0">
                  <a:schemeClr val="accent1"/>
                </a:outerShdw>
              </a:effectLst>
              <a:latin typeface="Monotype Corsiva" panose="03010101010201010101" pitchFamily="66" charset="0"/>
            </a:endParaRPr>
          </a:p>
        </p:txBody>
      </p:sp>
      <p:sp>
        <p:nvSpPr>
          <p:cNvPr id="2" name="Slide Number Placeholder 1">
            <a:extLst>
              <a:ext uri="{FF2B5EF4-FFF2-40B4-BE49-F238E27FC236}">
                <a16:creationId xmlns:a16="http://schemas.microsoft.com/office/drawing/2014/main" id="{71FA91D6-85FC-4CC6-BC69-4C92477138CB}"/>
              </a:ext>
            </a:extLst>
          </p:cNvPr>
          <p:cNvSpPr>
            <a:spLocks noGrp="1"/>
          </p:cNvSpPr>
          <p:nvPr>
            <p:ph type="sldNum" sz="quarter" idx="12"/>
          </p:nvPr>
        </p:nvSpPr>
        <p:spPr/>
        <p:txBody>
          <a:bodyPr/>
          <a:lstStyle/>
          <a:p>
            <a:fld id="{71B7BAC7-FE87-40F6-AA24-4F4685D1B022}" type="slidenum">
              <a:rPr lang="en-US" smtClean="0"/>
              <a:t>4</a:t>
            </a:fld>
            <a:endParaRPr lang="en-US"/>
          </a:p>
        </p:txBody>
      </p:sp>
    </p:spTree>
    <p:extLst>
      <p:ext uri="{BB962C8B-B14F-4D97-AF65-F5344CB8AC3E}">
        <p14:creationId xmlns:p14="http://schemas.microsoft.com/office/powerpoint/2010/main" val="35818211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D056786-2A29-4C83-AB35-65DD7E0F8CAD}"/>
              </a:ext>
            </a:extLst>
          </p:cNvPr>
          <p:cNvPicPr>
            <a:picLocks noChangeAspect="1"/>
          </p:cNvPicPr>
          <p:nvPr/>
        </p:nvPicPr>
        <p:blipFill rotWithShape="1">
          <a:blip r:embed="rId2"/>
          <a:srcRect r="51163" b="598"/>
          <a:stretch/>
        </p:blipFill>
        <p:spPr>
          <a:xfrm>
            <a:off x="11115041" y="5852503"/>
            <a:ext cx="962024" cy="964832"/>
          </a:xfrm>
          <a:prstGeom prst="rect">
            <a:avLst/>
          </a:prstGeom>
        </p:spPr>
      </p:pic>
      <p:sp>
        <p:nvSpPr>
          <p:cNvPr id="7" name="Rectangle 6">
            <a:extLst>
              <a:ext uri="{FF2B5EF4-FFF2-40B4-BE49-F238E27FC236}">
                <a16:creationId xmlns:a16="http://schemas.microsoft.com/office/drawing/2014/main" id="{1863EEF8-6F84-4CD3-BAD5-B555E01FF958}"/>
              </a:ext>
            </a:extLst>
          </p:cNvPr>
          <p:cNvSpPr/>
          <p:nvPr/>
        </p:nvSpPr>
        <p:spPr>
          <a:xfrm>
            <a:off x="443089" y="6299836"/>
            <a:ext cx="6283036" cy="369332"/>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MY" dirty="0">
                <a:ln w="22225">
                  <a:solidFill>
                    <a:schemeClr val="tx2">
                      <a:lumMod val="75000"/>
                    </a:schemeClr>
                  </a:solidFill>
                  <a:prstDash val="solid"/>
                </a:ln>
                <a:solidFill>
                  <a:schemeClr val="tx2"/>
                </a:solidFill>
                <a:latin typeface="Monotype Corsiva" panose="03010101010201010101" pitchFamily="66" charset="0"/>
              </a:rPr>
              <a:t>Clinical Practice Guidelines Management of Breast Cancer (Third Edition)</a:t>
            </a:r>
            <a:endParaRPr lang="en-MY" dirty="0">
              <a:ln w="22225">
                <a:solidFill>
                  <a:schemeClr val="tx2">
                    <a:lumMod val="75000"/>
                  </a:schemeClr>
                </a:solidFill>
                <a:prstDash val="solid"/>
              </a:ln>
              <a:solidFill>
                <a:schemeClr val="tx2"/>
              </a:solidFill>
              <a:effectLst>
                <a:outerShdw dist="38100" dir="2640000" algn="bl" rotWithShape="0">
                  <a:schemeClr val="accent1"/>
                </a:outerShdw>
              </a:effectLst>
              <a:latin typeface="Monotype Corsiva" panose="03010101010201010101" pitchFamily="66" charset="0"/>
            </a:endParaRPr>
          </a:p>
        </p:txBody>
      </p:sp>
      <p:sp>
        <p:nvSpPr>
          <p:cNvPr id="8" name="Title 1">
            <a:extLst>
              <a:ext uri="{FF2B5EF4-FFF2-40B4-BE49-F238E27FC236}">
                <a16:creationId xmlns:a16="http://schemas.microsoft.com/office/drawing/2014/main" id="{5051F726-F66B-467D-A935-35CB9ED9B23B}"/>
              </a:ext>
            </a:extLst>
          </p:cNvPr>
          <p:cNvSpPr txBox="1">
            <a:spLocks/>
          </p:cNvSpPr>
          <p:nvPr/>
        </p:nvSpPr>
        <p:spPr>
          <a:xfrm>
            <a:off x="508000" y="263529"/>
            <a:ext cx="11166764" cy="1325563"/>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400" kern="1200">
                <a:solidFill>
                  <a:schemeClr val="accent1">
                    <a:lumMod val="75000"/>
                  </a:schemeClr>
                </a:solidFill>
                <a:latin typeface="+mj-lt"/>
                <a:ea typeface="+mj-ea"/>
                <a:cs typeface="+mj-cs"/>
              </a:defRPr>
            </a:lvl1pPr>
          </a:lstStyle>
          <a:p>
            <a:r>
              <a:rPr lang="en-US" sz="3200" b="1" dirty="0">
                <a:solidFill>
                  <a:srgbClr val="CC0066"/>
                </a:solidFill>
              </a:rPr>
              <a:t>4. Options of predictive testing for at-risk family members</a:t>
            </a:r>
          </a:p>
        </p:txBody>
      </p:sp>
      <p:sp>
        <p:nvSpPr>
          <p:cNvPr id="3" name="Slide Number Placeholder 2">
            <a:extLst>
              <a:ext uri="{FF2B5EF4-FFF2-40B4-BE49-F238E27FC236}">
                <a16:creationId xmlns:a16="http://schemas.microsoft.com/office/drawing/2014/main" id="{82EBF2A8-C11A-40B3-9385-7BAA0D5C6B59}"/>
              </a:ext>
            </a:extLst>
          </p:cNvPr>
          <p:cNvSpPr>
            <a:spLocks noGrp="1"/>
          </p:cNvSpPr>
          <p:nvPr>
            <p:ph type="sldNum" sz="quarter" idx="12"/>
          </p:nvPr>
        </p:nvSpPr>
        <p:spPr/>
        <p:txBody>
          <a:bodyPr/>
          <a:lstStyle/>
          <a:p>
            <a:fld id="{71B7BAC7-FE87-40F6-AA24-4F4685D1B022}" type="slidenum">
              <a:rPr lang="en-US" smtClean="0"/>
              <a:t>40</a:t>
            </a:fld>
            <a:endParaRPr lang="en-US"/>
          </a:p>
        </p:txBody>
      </p:sp>
      <p:sp>
        <p:nvSpPr>
          <p:cNvPr id="13" name="Title 1">
            <a:extLst>
              <a:ext uri="{FF2B5EF4-FFF2-40B4-BE49-F238E27FC236}">
                <a16:creationId xmlns:a16="http://schemas.microsoft.com/office/drawing/2014/main" id="{49DD9F8E-4B75-4C18-9A2F-94090EFFB29D}"/>
              </a:ext>
            </a:extLst>
          </p:cNvPr>
          <p:cNvSpPr>
            <a:spLocks noGrp="1"/>
          </p:cNvSpPr>
          <p:nvPr>
            <p:ph type="title"/>
          </p:nvPr>
        </p:nvSpPr>
        <p:spPr>
          <a:xfrm>
            <a:off x="443089" y="206599"/>
            <a:ext cx="10515600" cy="368653"/>
          </a:xfrm>
        </p:spPr>
        <p:txBody>
          <a:bodyPr>
            <a:noAutofit/>
          </a:bodyPr>
          <a:lstStyle/>
          <a:p>
            <a:r>
              <a:rPr lang="en-US" sz="2000" b="1" dirty="0">
                <a:solidFill>
                  <a:srgbClr val="CC0066"/>
                </a:solidFill>
              </a:rPr>
              <a:t>How is genetic testing helpful?</a:t>
            </a:r>
          </a:p>
        </p:txBody>
      </p:sp>
      <p:sp>
        <p:nvSpPr>
          <p:cNvPr id="10" name="TextBox 9">
            <a:extLst>
              <a:ext uri="{FF2B5EF4-FFF2-40B4-BE49-F238E27FC236}">
                <a16:creationId xmlns:a16="http://schemas.microsoft.com/office/drawing/2014/main" id="{B059ADE3-7FB8-4C92-AF3D-64CFBB89AF05}"/>
              </a:ext>
            </a:extLst>
          </p:cNvPr>
          <p:cNvSpPr txBox="1"/>
          <p:nvPr/>
        </p:nvSpPr>
        <p:spPr>
          <a:xfrm>
            <a:off x="7764377" y="1450169"/>
            <a:ext cx="3910387" cy="1846659"/>
          </a:xfrm>
          <a:prstGeom prst="rect">
            <a:avLst/>
          </a:prstGeom>
          <a:noFill/>
          <a:ln>
            <a:solidFill>
              <a:schemeClr val="accent2">
                <a:lumMod val="60000"/>
                <a:lumOff val="40000"/>
              </a:schemeClr>
            </a:solidFill>
          </a:ln>
        </p:spPr>
        <p:txBody>
          <a:bodyPr wrap="square" rtlCol="0">
            <a:spAutoFit/>
          </a:bodyPr>
          <a:lstStyle/>
          <a:p>
            <a:r>
              <a:rPr lang="en-US" sz="1900" dirty="0"/>
              <a:t>A 52-year-old lady under </a:t>
            </a:r>
            <a:r>
              <a:rPr lang="en-US" sz="1900" dirty="0" err="1"/>
              <a:t>gynaecology</a:t>
            </a:r>
            <a:r>
              <a:rPr lang="en-US" sz="1900" dirty="0"/>
              <a:t> screening was referred due to a family history of cancers in multiple family members. She did not have cancer but was very worried about her risk.</a:t>
            </a:r>
          </a:p>
        </p:txBody>
      </p:sp>
      <p:pic>
        <p:nvPicPr>
          <p:cNvPr id="14" name="Picture 13">
            <a:extLst>
              <a:ext uri="{FF2B5EF4-FFF2-40B4-BE49-F238E27FC236}">
                <a16:creationId xmlns:a16="http://schemas.microsoft.com/office/drawing/2014/main" id="{093EE405-2A56-4624-B4D5-7D3DBE4B8E74}"/>
              </a:ext>
            </a:extLst>
          </p:cNvPr>
          <p:cNvPicPr>
            <a:picLocks noChangeAspect="1"/>
          </p:cNvPicPr>
          <p:nvPr/>
        </p:nvPicPr>
        <p:blipFill rotWithShape="1">
          <a:blip r:embed="rId3">
            <a:extLst>
              <a:ext uri="{28A0092B-C50C-407E-A947-70E740481C1C}">
                <a14:useLocalDpi xmlns:a14="http://schemas.microsoft.com/office/drawing/2010/main" val="0"/>
              </a:ext>
            </a:extLst>
          </a:blip>
          <a:srcRect l="15833" t="3062" r="1445" b="3479"/>
          <a:stretch/>
        </p:blipFill>
        <p:spPr>
          <a:xfrm rot="5400000">
            <a:off x="1680118" y="108452"/>
            <a:ext cx="4546601" cy="7264110"/>
          </a:xfrm>
          <a:prstGeom prst="rect">
            <a:avLst/>
          </a:prstGeom>
        </p:spPr>
      </p:pic>
      <p:sp>
        <p:nvSpPr>
          <p:cNvPr id="15" name="TextBox 14">
            <a:extLst>
              <a:ext uri="{FF2B5EF4-FFF2-40B4-BE49-F238E27FC236}">
                <a16:creationId xmlns:a16="http://schemas.microsoft.com/office/drawing/2014/main" id="{5A2F3F10-41CD-4713-AC71-9CD1DB690ACC}"/>
              </a:ext>
            </a:extLst>
          </p:cNvPr>
          <p:cNvSpPr txBox="1"/>
          <p:nvPr/>
        </p:nvSpPr>
        <p:spPr>
          <a:xfrm>
            <a:off x="7746947" y="3496035"/>
            <a:ext cx="3927817" cy="3046988"/>
          </a:xfrm>
          <a:prstGeom prst="rect">
            <a:avLst/>
          </a:prstGeom>
          <a:noFill/>
        </p:spPr>
        <p:txBody>
          <a:bodyPr wrap="square" rtlCol="0">
            <a:spAutoFit/>
          </a:bodyPr>
          <a:lstStyle/>
          <a:p>
            <a:r>
              <a:rPr lang="en-US" sz="2400" dirty="0"/>
              <a:t>Cousins with cancer underwent testing post genetic counselling:</a:t>
            </a:r>
          </a:p>
          <a:p>
            <a:r>
              <a:rPr lang="en-US" sz="2400" dirty="0">
                <a:solidFill>
                  <a:srgbClr val="FF0000"/>
                </a:solidFill>
              </a:rPr>
              <a:t>Pathogenic heterozygous frameshift  mutation c.68_69delAG (p.Glu23ValfsX17) in BRCA1 gene identified.</a:t>
            </a:r>
          </a:p>
        </p:txBody>
      </p:sp>
    </p:spTree>
    <p:extLst>
      <p:ext uri="{BB962C8B-B14F-4D97-AF65-F5344CB8AC3E}">
        <p14:creationId xmlns:p14="http://schemas.microsoft.com/office/powerpoint/2010/main" val="991664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D056786-2A29-4C83-AB35-65DD7E0F8CAD}"/>
              </a:ext>
            </a:extLst>
          </p:cNvPr>
          <p:cNvPicPr>
            <a:picLocks noChangeAspect="1"/>
          </p:cNvPicPr>
          <p:nvPr/>
        </p:nvPicPr>
        <p:blipFill rotWithShape="1">
          <a:blip r:embed="rId2"/>
          <a:srcRect r="51163" b="598"/>
          <a:stretch/>
        </p:blipFill>
        <p:spPr>
          <a:xfrm>
            <a:off x="11115041" y="5852503"/>
            <a:ext cx="962024" cy="964832"/>
          </a:xfrm>
          <a:prstGeom prst="rect">
            <a:avLst/>
          </a:prstGeom>
        </p:spPr>
      </p:pic>
      <p:sp>
        <p:nvSpPr>
          <p:cNvPr id="7" name="Rectangle 6">
            <a:extLst>
              <a:ext uri="{FF2B5EF4-FFF2-40B4-BE49-F238E27FC236}">
                <a16:creationId xmlns:a16="http://schemas.microsoft.com/office/drawing/2014/main" id="{1863EEF8-6F84-4CD3-BAD5-B555E01FF958}"/>
              </a:ext>
            </a:extLst>
          </p:cNvPr>
          <p:cNvSpPr/>
          <p:nvPr/>
        </p:nvSpPr>
        <p:spPr>
          <a:xfrm>
            <a:off x="342899" y="6321365"/>
            <a:ext cx="6283036" cy="369332"/>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MY" dirty="0">
                <a:ln w="22225">
                  <a:solidFill>
                    <a:schemeClr val="tx2">
                      <a:lumMod val="75000"/>
                    </a:schemeClr>
                  </a:solidFill>
                  <a:prstDash val="solid"/>
                </a:ln>
                <a:solidFill>
                  <a:schemeClr val="tx2"/>
                </a:solidFill>
                <a:latin typeface="Monotype Corsiva" panose="03010101010201010101" pitchFamily="66" charset="0"/>
              </a:rPr>
              <a:t>Clinical Practice Guidelines Management of Breast Cancer (Third Edition)</a:t>
            </a:r>
            <a:endParaRPr lang="en-MY" dirty="0">
              <a:ln w="22225">
                <a:solidFill>
                  <a:schemeClr val="tx2">
                    <a:lumMod val="75000"/>
                  </a:schemeClr>
                </a:solidFill>
                <a:prstDash val="solid"/>
              </a:ln>
              <a:solidFill>
                <a:schemeClr val="tx2"/>
              </a:solidFill>
              <a:effectLst>
                <a:outerShdw dist="38100" dir="2640000" algn="bl" rotWithShape="0">
                  <a:schemeClr val="accent1"/>
                </a:outerShdw>
              </a:effectLst>
              <a:latin typeface="Monotype Corsiva" panose="03010101010201010101" pitchFamily="66" charset="0"/>
            </a:endParaRPr>
          </a:p>
        </p:txBody>
      </p:sp>
      <p:sp>
        <p:nvSpPr>
          <p:cNvPr id="3" name="Slide Number Placeholder 2">
            <a:extLst>
              <a:ext uri="{FF2B5EF4-FFF2-40B4-BE49-F238E27FC236}">
                <a16:creationId xmlns:a16="http://schemas.microsoft.com/office/drawing/2014/main" id="{82EBF2A8-C11A-40B3-9385-7BAA0D5C6B59}"/>
              </a:ext>
            </a:extLst>
          </p:cNvPr>
          <p:cNvSpPr>
            <a:spLocks noGrp="1"/>
          </p:cNvSpPr>
          <p:nvPr>
            <p:ph type="sldNum" sz="quarter" idx="12"/>
          </p:nvPr>
        </p:nvSpPr>
        <p:spPr/>
        <p:txBody>
          <a:bodyPr/>
          <a:lstStyle/>
          <a:p>
            <a:fld id="{71B7BAC7-FE87-40F6-AA24-4F4685D1B022}" type="slidenum">
              <a:rPr lang="en-US" smtClean="0"/>
              <a:t>41</a:t>
            </a:fld>
            <a:endParaRPr lang="en-US" dirty="0"/>
          </a:p>
        </p:txBody>
      </p:sp>
      <p:sp>
        <p:nvSpPr>
          <p:cNvPr id="13" name="Title 1">
            <a:extLst>
              <a:ext uri="{FF2B5EF4-FFF2-40B4-BE49-F238E27FC236}">
                <a16:creationId xmlns:a16="http://schemas.microsoft.com/office/drawing/2014/main" id="{49DD9F8E-4B75-4C18-9A2F-94090EFFB29D}"/>
              </a:ext>
            </a:extLst>
          </p:cNvPr>
          <p:cNvSpPr>
            <a:spLocks noGrp="1"/>
          </p:cNvSpPr>
          <p:nvPr>
            <p:ph type="title"/>
          </p:nvPr>
        </p:nvSpPr>
        <p:spPr>
          <a:xfrm>
            <a:off x="443089" y="206599"/>
            <a:ext cx="10515600" cy="368653"/>
          </a:xfrm>
        </p:spPr>
        <p:txBody>
          <a:bodyPr>
            <a:noAutofit/>
          </a:bodyPr>
          <a:lstStyle/>
          <a:p>
            <a:r>
              <a:rPr lang="en-US" sz="2000" b="1" dirty="0">
                <a:solidFill>
                  <a:srgbClr val="CC0066"/>
                </a:solidFill>
              </a:rPr>
              <a:t>How is genetic testing helpful?</a:t>
            </a:r>
          </a:p>
        </p:txBody>
      </p:sp>
      <p:sp>
        <p:nvSpPr>
          <p:cNvPr id="14" name="Title 1">
            <a:extLst>
              <a:ext uri="{FF2B5EF4-FFF2-40B4-BE49-F238E27FC236}">
                <a16:creationId xmlns:a16="http://schemas.microsoft.com/office/drawing/2014/main" id="{82B246D9-93D9-4DD6-916B-6E6DA27719D8}"/>
              </a:ext>
            </a:extLst>
          </p:cNvPr>
          <p:cNvSpPr txBox="1">
            <a:spLocks/>
          </p:cNvSpPr>
          <p:nvPr/>
        </p:nvSpPr>
        <p:spPr>
          <a:xfrm>
            <a:off x="438728" y="161933"/>
            <a:ext cx="11300688" cy="1325563"/>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400" kern="1200">
                <a:solidFill>
                  <a:schemeClr val="accent1">
                    <a:lumMod val="75000"/>
                  </a:schemeClr>
                </a:solidFill>
                <a:latin typeface="+mj-lt"/>
                <a:ea typeface="+mj-ea"/>
                <a:cs typeface="+mj-cs"/>
              </a:defRPr>
            </a:lvl1pPr>
          </a:lstStyle>
          <a:p>
            <a:r>
              <a:rPr lang="en-US" sz="3200" b="1" dirty="0">
                <a:solidFill>
                  <a:srgbClr val="CC0066"/>
                </a:solidFill>
              </a:rPr>
              <a:t>4. Options of predictive testing for at-risk family members</a:t>
            </a:r>
            <a:r>
              <a:rPr lang="en-US" sz="2000" b="1" dirty="0">
                <a:solidFill>
                  <a:srgbClr val="CC0066"/>
                </a:solidFill>
              </a:rPr>
              <a:t>-2</a:t>
            </a:r>
          </a:p>
        </p:txBody>
      </p:sp>
      <p:sp>
        <p:nvSpPr>
          <p:cNvPr id="15" name="TextBox 14">
            <a:extLst>
              <a:ext uri="{FF2B5EF4-FFF2-40B4-BE49-F238E27FC236}">
                <a16:creationId xmlns:a16="http://schemas.microsoft.com/office/drawing/2014/main" id="{772F21D7-DEDA-49EB-9E6F-2646AF6BD9AE}"/>
              </a:ext>
            </a:extLst>
          </p:cNvPr>
          <p:cNvSpPr txBox="1"/>
          <p:nvPr/>
        </p:nvSpPr>
        <p:spPr>
          <a:xfrm>
            <a:off x="7760880" y="1135702"/>
            <a:ext cx="4103805" cy="1554272"/>
          </a:xfrm>
          <a:prstGeom prst="rect">
            <a:avLst/>
          </a:prstGeom>
          <a:noFill/>
          <a:ln>
            <a:solidFill>
              <a:schemeClr val="accent2">
                <a:lumMod val="60000"/>
                <a:lumOff val="40000"/>
              </a:schemeClr>
            </a:solidFill>
          </a:ln>
        </p:spPr>
        <p:txBody>
          <a:bodyPr wrap="square" rtlCol="0">
            <a:spAutoFit/>
          </a:bodyPr>
          <a:lstStyle/>
          <a:p>
            <a:r>
              <a:rPr lang="en-US" sz="1900" dirty="0"/>
              <a:t>A 52-year-old lady under </a:t>
            </a:r>
            <a:r>
              <a:rPr lang="en-US" sz="1900" dirty="0" err="1"/>
              <a:t>gynaecology</a:t>
            </a:r>
            <a:r>
              <a:rPr lang="en-US" sz="1900" dirty="0"/>
              <a:t> screening was referred due to a family history of cancers in multiple family members. She did not have cancer but was very worried about her risk.</a:t>
            </a:r>
          </a:p>
        </p:txBody>
      </p:sp>
      <p:pic>
        <p:nvPicPr>
          <p:cNvPr id="16" name="Picture 15">
            <a:extLst>
              <a:ext uri="{FF2B5EF4-FFF2-40B4-BE49-F238E27FC236}">
                <a16:creationId xmlns:a16="http://schemas.microsoft.com/office/drawing/2014/main" id="{C5D2B077-E0BF-4CF3-A657-BAA77B9D2908}"/>
              </a:ext>
            </a:extLst>
          </p:cNvPr>
          <p:cNvPicPr>
            <a:picLocks noChangeAspect="1"/>
          </p:cNvPicPr>
          <p:nvPr/>
        </p:nvPicPr>
        <p:blipFill rotWithShape="1">
          <a:blip r:embed="rId3">
            <a:extLst>
              <a:ext uri="{28A0092B-C50C-407E-A947-70E740481C1C}">
                <a14:useLocalDpi xmlns:a14="http://schemas.microsoft.com/office/drawing/2010/main" val="0"/>
              </a:ext>
            </a:extLst>
          </a:blip>
          <a:srcRect l="15833" t="3735" r="2395" b="3479"/>
          <a:stretch/>
        </p:blipFill>
        <p:spPr>
          <a:xfrm rot="5400000">
            <a:off x="1683620" y="-34807"/>
            <a:ext cx="4416920" cy="7087614"/>
          </a:xfrm>
          <a:prstGeom prst="rect">
            <a:avLst/>
          </a:prstGeom>
        </p:spPr>
      </p:pic>
      <p:sp>
        <p:nvSpPr>
          <p:cNvPr id="17" name="TextBox 16">
            <a:extLst>
              <a:ext uri="{FF2B5EF4-FFF2-40B4-BE49-F238E27FC236}">
                <a16:creationId xmlns:a16="http://schemas.microsoft.com/office/drawing/2014/main" id="{44F5A600-74A1-4450-B856-9A0C43D4F237}"/>
              </a:ext>
            </a:extLst>
          </p:cNvPr>
          <p:cNvSpPr txBox="1"/>
          <p:nvPr/>
        </p:nvSpPr>
        <p:spPr>
          <a:xfrm>
            <a:off x="7760880" y="2954912"/>
            <a:ext cx="4237702" cy="2123658"/>
          </a:xfrm>
          <a:prstGeom prst="rect">
            <a:avLst/>
          </a:prstGeom>
          <a:noFill/>
        </p:spPr>
        <p:txBody>
          <a:bodyPr wrap="square" rtlCol="0">
            <a:spAutoFit/>
          </a:bodyPr>
          <a:lstStyle/>
          <a:p>
            <a:r>
              <a:rPr lang="en-US" sz="2200" dirty="0"/>
              <a:t>Cousins with cancer underwent testing:</a:t>
            </a:r>
          </a:p>
          <a:p>
            <a:r>
              <a:rPr lang="en-US" sz="2200" dirty="0">
                <a:solidFill>
                  <a:srgbClr val="FF0000"/>
                </a:solidFill>
              </a:rPr>
              <a:t>Pathogenic heterozygous frameshift  mutation c.68_69delAG (p.Glu23ValfsX17) in BRCA1 gene identified.</a:t>
            </a:r>
          </a:p>
        </p:txBody>
      </p:sp>
      <p:sp>
        <p:nvSpPr>
          <p:cNvPr id="18" name="TextBox 17">
            <a:extLst>
              <a:ext uri="{FF2B5EF4-FFF2-40B4-BE49-F238E27FC236}">
                <a16:creationId xmlns:a16="http://schemas.microsoft.com/office/drawing/2014/main" id="{C38FC8FA-1D29-4715-BCBB-9AB175BB1E27}"/>
              </a:ext>
            </a:extLst>
          </p:cNvPr>
          <p:cNvSpPr txBox="1"/>
          <p:nvPr/>
        </p:nvSpPr>
        <p:spPr>
          <a:xfrm>
            <a:off x="7544218" y="5178851"/>
            <a:ext cx="4103805" cy="1077218"/>
          </a:xfrm>
          <a:prstGeom prst="rect">
            <a:avLst/>
          </a:prstGeom>
          <a:noFill/>
        </p:spPr>
        <p:txBody>
          <a:bodyPr wrap="square" rtlCol="0">
            <a:spAutoFit/>
          </a:bodyPr>
          <a:lstStyle/>
          <a:p>
            <a:pPr algn="ctr"/>
            <a:r>
              <a:rPr lang="en-US" sz="3200" b="1" dirty="0">
                <a:solidFill>
                  <a:srgbClr val="00B0F0"/>
                </a:solidFill>
              </a:rPr>
              <a:t>Who else in the family </a:t>
            </a:r>
          </a:p>
          <a:p>
            <a:pPr algn="ctr"/>
            <a:r>
              <a:rPr lang="en-US" sz="3200" b="1" dirty="0">
                <a:solidFill>
                  <a:srgbClr val="00B0F0"/>
                </a:solidFill>
              </a:rPr>
              <a:t>are at risk? </a:t>
            </a:r>
          </a:p>
        </p:txBody>
      </p:sp>
    </p:spTree>
    <p:extLst>
      <p:ext uri="{BB962C8B-B14F-4D97-AF65-F5344CB8AC3E}">
        <p14:creationId xmlns:p14="http://schemas.microsoft.com/office/powerpoint/2010/main" val="2006461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BBFF2C1-8180-4C59-9DAA-E5481DCE49C7}"/>
              </a:ext>
            </a:extLst>
          </p:cNvPr>
          <p:cNvPicPr>
            <a:picLocks noChangeAspect="1"/>
          </p:cNvPicPr>
          <p:nvPr/>
        </p:nvPicPr>
        <p:blipFill rotWithShape="1">
          <a:blip r:embed="rId3"/>
          <a:srcRect r="51163" b="598"/>
          <a:stretch/>
        </p:blipFill>
        <p:spPr>
          <a:xfrm>
            <a:off x="11115041" y="5852503"/>
            <a:ext cx="962024" cy="964832"/>
          </a:xfrm>
          <a:prstGeom prst="rect">
            <a:avLst/>
          </a:prstGeom>
        </p:spPr>
      </p:pic>
      <p:sp>
        <p:nvSpPr>
          <p:cNvPr id="22" name="Rectangle 21">
            <a:extLst>
              <a:ext uri="{FF2B5EF4-FFF2-40B4-BE49-F238E27FC236}">
                <a16:creationId xmlns:a16="http://schemas.microsoft.com/office/drawing/2014/main" id="{4F6F83A3-921D-4404-9A35-F1EDCD39CE79}"/>
              </a:ext>
            </a:extLst>
          </p:cNvPr>
          <p:cNvSpPr/>
          <p:nvPr/>
        </p:nvSpPr>
        <p:spPr>
          <a:xfrm>
            <a:off x="4832005" y="6400073"/>
            <a:ext cx="6283036" cy="369332"/>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MY" dirty="0">
                <a:ln w="22225">
                  <a:solidFill>
                    <a:schemeClr val="tx2">
                      <a:lumMod val="75000"/>
                    </a:schemeClr>
                  </a:solidFill>
                  <a:prstDash val="solid"/>
                </a:ln>
                <a:solidFill>
                  <a:schemeClr val="tx2"/>
                </a:solidFill>
                <a:latin typeface="Monotype Corsiva" panose="03010101010201010101" pitchFamily="66" charset="0"/>
              </a:rPr>
              <a:t>Clinical Practice Guidelines Management of Breast Cancer (Third Edition)</a:t>
            </a:r>
            <a:endParaRPr lang="en-MY" dirty="0">
              <a:ln w="22225">
                <a:solidFill>
                  <a:schemeClr val="tx2">
                    <a:lumMod val="75000"/>
                  </a:schemeClr>
                </a:solidFill>
                <a:prstDash val="solid"/>
              </a:ln>
              <a:solidFill>
                <a:schemeClr val="tx2"/>
              </a:solidFill>
              <a:effectLst>
                <a:outerShdw dist="38100" dir="2640000" algn="bl" rotWithShape="0">
                  <a:schemeClr val="accent1"/>
                </a:outerShdw>
              </a:effectLst>
              <a:latin typeface="Monotype Corsiva" panose="03010101010201010101" pitchFamily="66" charset="0"/>
            </a:endParaRPr>
          </a:p>
        </p:txBody>
      </p:sp>
      <p:sp>
        <p:nvSpPr>
          <p:cNvPr id="9" name="TextBox 8">
            <a:extLst>
              <a:ext uri="{FF2B5EF4-FFF2-40B4-BE49-F238E27FC236}">
                <a16:creationId xmlns:a16="http://schemas.microsoft.com/office/drawing/2014/main" id="{160EB3B4-E8BB-D243-B5AF-3757E6503F62}"/>
              </a:ext>
            </a:extLst>
          </p:cNvPr>
          <p:cNvSpPr txBox="1"/>
          <p:nvPr/>
        </p:nvSpPr>
        <p:spPr>
          <a:xfrm>
            <a:off x="7795845" y="1107580"/>
            <a:ext cx="4069979" cy="954107"/>
          </a:xfrm>
          <a:prstGeom prst="rect">
            <a:avLst/>
          </a:prstGeom>
          <a:noFill/>
        </p:spPr>
        <p:txBody>
          <a:bodyPr wrap="square" rtlCol="0">
            <a:spAutoFit/>
          </a:bodyPr>
          <a:lstStyle/>
          <a:p>
            <a:pPr algn="ctr"/>
            <a:r>
              <a:rPr lang="en-US" sz="2800" b="1" dirty="0">
                <a:solidFill>
                  <a:srgbClr val="00B0F0"/>
                </a:solidFill>
              </a:rPr>
              <a:t>Who else in the family </a:t>
            </a:r>
          </a:p>
          <a:p>
            <a:pPr algn="ctr"/>
            <a:r>
              <a:rPr lang="en-US" sz="2800" b="1" dirty="0">
                <a:solidFill>
                  <a:srgbClr val="00B0F0"/>
                </a:solidFill>
              </a:rPr>
              <a:t>are at risk? </a:t>
            </a:r>
          </a:p>
        </p:txBody>
      </p:sp>
      <p:sp>
        <p:nvSpPr>
          <p:cNvPr id="11" name="TextBox 10">
            <a:extLst>
              <a:ext uri="{FF2B5EF4-FFF2-40B4-BE49-F238E27FC236}">
                <a16:creationId xmlns:a16="http://schemas.microsoft.com/office/drawing/2014/main" id="{4B06C60F-408F-9A46-A693-C072D6F05E13}"/>
              </a:ext>
            </a:extLst>
          </p:cNvPr>
          <p:cNvSpPr txBox="1"/>
          <p:nvPr/>
        </p:nvSpPr>
        <p:spPr>
          <a:xfrm>
            <a:off x="8058095" y="2065443"/>
            <a:ext cx="3958041" cy="4247317"/>
          </a:xfrm>
          <a:prstGeom prst="rect">
            <a:avLst/>
          </a:prstGeom>
          <a:noFill/>
        </p:spPr>
        <p:txBody>
          <a:bodyPr wrap="square" rtlCol="0">
            <a:spAutoFit/>
          </a:bodyPr>
          <a:lstStyle/>
          <a:p>
            <a:r>
              <a:rPr lang="en-US" sz="2400" dirty="0"/>
              <a:t>Offer genetic counselling &amp; </a:t>
            </a:r>
            <a:r>
              <a:rPr lang="en-US" sz="2400" b="1" dirty="0">
                <a:solidFill>
                  <a:srgbClr val="00B0F0"/>
                </a:solidFill>
              </a:rPr>
              <a:t>predictive testing </a:t>
            </a:r>
            <a:r>
              <a:rPr lang="en-US" sz="2400" dirty="0"/>
              <a:t>for at-risk individuals </a:t>
            </a:r>
          </a:p>
          <a:p>
            <a:endParaRPr lang="en-US" sz="2100" dirty="0"/>
          </a:p>
          <a:p>
            <a:pPr marL="176213" indent="-176213">
              <a:buClr>
                <a:srgbClr val="00B0F0"/>
              </a:buClr>
              <a:buFont typeface="Arial" panose="020B0604020202020204" pitchFamily="34" charset="0"/>
              <a:buChar char="•"/>
            </a:pPr>
            <a:r>
              <a:rPr lang="en-US" sz="2100" dirty="0"/>
              <a:t>Those tested positive:</a:t>
            </a:r>
          </a:p>
          <a:p>
            <a:pPr marL="442913" lvl="1" indent="-266700">
              <a:buClr>
                <a:srgbClr val="00B0F0"/>
              </a:buClr>
              <a:buFont typeface="Wingdings" panose="05000000000000000000" pitchFamily="2" charset="2"/>
              <a:buChar char="§"/>
            </a:pPr>
            <a:r>
              <a:rPr lang="en-US" sz="2100" dirty="0"/>
              <a:t>Recommend appropriate intensive screening ± risk-reducing surgery</a:t>
            </a:r>
          </a:p>
          <a:p>
            <a:pPr marL="342900" indent="-342900">
              <a:buClr>
                <a:srgbClr val="00B0F0"/>
              </a:buClr>
              <a:buFont typeface="Arial" panose="020B0604020202020204" pitchFamily="34" charset="0"/>
              <a:buChar char="•"/>
            </a:pPr>
            <a:endParaRPr lang="en-US" sz="2100" dirty="0"/>
          </a:p>
          <a:p>
            <a:pPr marL="176213" indent="-176213">
              <a:buClr>
                <a:srgbClr val="00B0F0"/>
              </a:buClr>
              <a:buFont typeface="Arial" panose="020B0604020202020204" pitchFamily="34" charset="0"/>
              <a:buChar char="•"/>
            </a:pPr>
            <a:r>
              <a:rPr lang="en-US" sz="2100" dirty="0"/>
              <a:t>Those tested negative need not undergo lifelong intensive screening</a:t>
            </a:r>
          </a:p>
        </p:txBody>
      </p:sp>
      <p:sp>
        <p:nvSpPr>
          <p:cNvPr id="2" name="TextBox 1">
            <a:extLst>
              <a:ext uri="{FF2B5EF4-FFF2-40B4-BE49-F238E27FC236}">
                <a16:creationId xmlns:a16="http://schemas.microsoft.com/office/drawing/2014/main" id="{C4A4FC57-BB0B-E448-94FB-1D28343D78AC}"/>
              </a:ext>
            </a:extLst>
          </p:cNvPr>
          <p:cNvSpPr txBox="1"/>
          <p:nvPr/>
        </p:nvSpPr>
        <p:spPr>
          <a:xfrm>
            <a:off x="1145756" y="4155133"/>
            <a:ext cx="226304" cy="369332"/>
          </a:xfrm>
          <a:prstGeom prst="rect">
            <a:avLst/>
          </a:prstGeom>
          <a:noFill/>
        </p:spPr>
        <p:txBody>
          <a:bodyPr wrap="square" rtlCol="0">
            <a:spAutoFit/>
          </a:bodyPr>
          <a:lstStyle/>
          <a:p>
            <a:r>
              <a:rPr lang="en-US" b="1" dirty="0">
                <a:solidFill>
                  <a:srgbClr val="FF0000"/>
                </a:solidFill>
              </a:rPr>
              <a:t>+</a:t>
            </a:r>
          </a:p>
        </p:txBody>
      </p:sp>
      <p:cxnSp>
        <p:nvCxnSpPr>
          <p:cNvPr id="12" name="Straight Arrow Connector 11">
            <a:extLst>
              <a:ext uri="{FF2B5EF4-FFF2-40B4-BE49-F238E27FC236}">
                <a16:creationId xmlns:a16="http://schemas.microsoft.com/office/drawing/2014/main" id="{AD4F68F9-6B49-8A4D-B541-58BD7D632716}"/>
              </a:ext>
            </a:extLst>
          </p:cNvPr>
          <p:cNvCxnSpPr>
            <a:cxnSpLocks/>
          </p:cNvCxnSpPr>
          <p:nvPr/>
        </p:nvCxnSpPr>
        <p:spPr>
          <a:xfrm flipV="1">
            <a:off x="1484948" y="4752724"/>
            <a:ext cx="0" cy="42038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04877F0-8F94-7749-AF43-61ED2585A765}"/>
              </a:ext>
            </a:extLst>
          </p:cNvPr>
          <p:cNvSpPr txBox="1"/>
          <p:nvPr/>
        </p:nvSpPr>
        <p:spPr>
          <a:xfrm>
            <a:off x="1937820" y="4148953"/>
            <a:ext cx="226304" cy="369332"/>
          </a:xfrm>
          <a:prstGeom prst="rect">
            <a:avLst/>
          </a:prstGeom>
          <a:noFill/>
        </p:spPr>
        <p:txBody>
          <a:bodyPr wrap="square" rtlCol="0">
            <a:spAutoFit/>
          </a:bodyPr>
          <a:lstStyle/>
          <a:p>
            <a:r>
              <a:rPr lang="en-US" b="1" dirty="0">
                <a:solidFill>
                  <a:srgbClr val="FF0000"/>
                </a:solidFill>
              </a:rPr>
              <a:t>_</a:t>
            </a:r>
          </a:p>
        </p:txBody>
      </p:sp>
      <p:sp>
        <p:nvSpPr>
          <p:cNvPr id="14" name="TextBox 13">
            <a:extLst>
              <a:ext uri="{FF2B5EF4-FFF2-40B4-BE49-F238E27FC236}">
                <a16:creationId xmlns:a16="http://schemas.microsoft.com/office/drawing/2014/main" id="{E1EF1607-C494-6044-91F0-8BF4D2AC746A}"/>
              </a:ext>
            </a:extLst>
          </p:cNvPr>
          <p:cNvSpPr txBox="1"/>
          <p:nvPr/>
        </p:nvSpPr>
        <p:spPr>
          <a:xfrm>
            <a:off x="1598364" y="4128425"/>
            <a:ext cx="226304" cy="369332"/>
          </a:xfrm>
          <a:prstGeom prst="rect">
            <a:avLst/>
          </a:prstGeom>
          <a:noFill/>
        </p:spPr>
        <p:txBody>
          <a:bodyPr wrap="square" rtlCol="0">
            <a:spAutoFit/>
          </a:bodyPr>
          <a:lstStyle/>
          <a:p>
            <a:r>
              <a:rPr lang="en-US" b="1" dirty="0">
                <a:solidFill>
                  <a:srgbClr val="FF0000"/>
                </a:solidFill>
              </a:rPr>
              <a:t>_</a:t>
            </a:r>
          </a:p>
        </p:txBody>
      </p:sp>
      <p:sp>
        <p:nvSpPr>
          <p:cNvPr id="15" name="TextBox 14">
            <a:extLst>
              <a:ext uri="{FF2B5EF4-FFF2-40B4-BE49-F238E27FC236}">
                <a16:creationId xmlns:a16="http://schemas.microsoft.com/office/drawing/2014/main" id="{8390DD78-04F5-6846-9E5A-440FA7731A78}"/>
              </a:ext>
            </a:extLst>
          </p:cNvPr>
          <p:cNvSpPr txBox="1"/>
          <p:nvPr/>
        </p:nvSpPr>
        <p:spPr>
          <a:xfrm>
            <a:off x="2503580" y="4093414"/>
            <a:ext cx="226304" cy="369332"/>
          </a:xfrm>
          <a:prstGeom prst="rect">
            <a:avLst/>
          </a:prstGeom>
          <a:noFill/>
        </p:spPr>
        <p:txBody>
          <a:bodyPr wrap="square" rtlCol="0">
            <a:spAutoFit/>
          </a:bodyPr>
          <a:lstStyle/>
          <a:p>
            <a:r>
              <a:rPr lang="en-US" b="1" dirty="0">
                <a:solidFill>
                  <a:srgbClr val="FF0000"/>
                </a:solidFill>
              </a:rPr>
              <a:t>_</a:t>
            </a:r>
          </a:p>
        </p:txBody>
      </p:sp>
      <p:sp>
        <p:nvSpPr>
          <p:cNvPr id="16" name="TextBox 15">
            <a:extLst>
              <a:ext uri="{FF2B5EF4-FFF2-40B4-BE49-F238E27FC236}">
                <a16:creationId xmlns:a16="http://schemas.microsoft.com/office/drawing/2014/main" id="{F9799F31-DBAE-454F-9B36-A6DC817CF1C5}"/>
              </a:ext>
            </a:extLst>
          </p:cNvPr>
          <p:cNvSpPr txBox="1"/>
          <p:nvPr/>
        </p:nvSpPr>
        <p:spPr>
          <a:xfrm>
            <a:off x="4328828" y="4128425"/>
            <a:ext cx="226304" cy="369332"/>
          </a:xfrm>
          <a:prstGeom prst="rect">
            <a:avLst/>
          </a:prstGeom>
          <a:noFill/>
        </p:spPr>
        <p:txBody>
          <a:bodyPr wrap="square" rtlCol="0">
            <a:spAutoFit/>
          </a:bodyPr>
          <a:lstStyle/>
          <a:p>
            <a:r>
              <a:rPr lang="en-US" b="1" dirty="0">
                <a:solidFill>
                  <a:srgbClr val="FF0000"/>
                </a:solidFill>
              </a:rPr>
              <a:t>_</a:t>
            </a:r>
          </a:p>
        </p:txBody>
      </p:sp>
      <p:sp>
        <p:nvSpPr>
          <p:cNvPr id="3" name="Slide Number Placeholder 2">
            <a:extLst>
              <a:ext uri="{FF2B5EF4-FFF2-40B4-BE49-F238E27FC236}">
                <a16:creationId xmlns:a16="http://schemas.microsoft.com/office/drawing/2014/main" id="{81A17F0D-7016-4EA3-BF3C-11A9B8906B5D}"/>
              </a:ext>
            </a:extLst>
          </p:cNvPr>
          <p:cNvSpPr>
            <a:spLocks noGrp="1"/>
          </p:cNvSpPr>
          <p:nvPr>
            <p:ph type="sldNum" sz="quarter" idx="12"/>
          </p:nvPr>
        </p:nvSpPr>
        <p:spPr/>
        <p:txBody>
          <a:bodyPr/>
          <a:lstStyle/>
          <a:p>
            <a:fld id="{71B7BAC7-FE87-40F6-AA24-4F4685D1B022}" type="slidenum">
              <a:rPr lang="en-US" smtClean="0"/>
              <a:t>42</a:t>
            </a:fld>
            <a:endParaRPr lang="en-US"/>
          </a:p>
        </p:txBody>
      </p:sp>
      <p:sp>
        <p:nvSpPr>
          <p:cNvPr id="19" name="Title 1">
            <a:extLst>
              <a:ext uri="{FF2B5EF4-FFF2-40B4-BE49-F238E27FC236}">
                <a16:creationId xmlns:a16="http://schemas.microsoft.com/office/drawing/2014/main" id="{131793E9-86E8-426A-9E63-341F5798AE14}"/>
              </a:ext>
            </a:extLst>
          </p:cNvPr>
          <p:cNvSpPr txBox="1">
            <a:spLocks/>
          </p:cNvSpPr>
          <p:nvPr/>
        </p:nvSpPr>
        <p:spPr>
          <a:xfrm>
            <a:off x="443089" y="88041"/>
            <a:ext cx="11231675" cy="1325563"/>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400" kern="1200">
                <a:solidFill>
                  <a:schemeClr val="accent1">
                    <a:lumMod val="75000"/>
                  </a:schemeClr>
                </a:solidFill>
                <a:latin typeface="+mj-lt"/>
                <a:ea typeface="+mj-ea"/>
                <a:cs typeface="+mj-cs"/>
              </a:defRPr>
            </a:lvl1pPr>
          </a:lstStyle>
          <a:p>
            <a:r>
              <a:rPr lang="en-US" sz="3200" b="1" dirty="0">
                <a:solidFill>
                  <a:srgbClr val="CC0066"/>
                </a:solidFill>
              </a:rPr>
              <a:t>4. Options of predictive testing for at-risk family members</a:t>
            </a:r>
            <a:r>
              <a:rPr lang="en-US" sz="2000" b="1" dirty="0">
                <a:solidFill>
                  <a:srgbClr val="CC0066"/>
                </a:solidFill>
              </a:rPr>
              <a:t>-3</a:t>
            </a:r>
          </a:p>
        </p:txBody>
      </p:sp>
      <p:sp>
        <p:nvSpPr>
          <p:cNvPr id="20" name="Title 1">
            <a:extLst>
              <a:ext uri="{FF2B5EF4-FFF2-40B4-BE49-F238E27FC236}">
                <a16:creationId xmlns:a16="http://schemas.microsoft.com/office/drawing/2014/main" id="{92318F03-5593-49AB-A60A-EC1B9FDBDC5C}"/>
              </a:ext>
            </a:extLst>
          </p:cNvPr>
          <p:cNvSpPr>
            <a:spLocks noGrp="1"/>
          </p:cNvSpPr>
          <p:nvPr>
            <p:ph type="title"/>
          </p:nvPr>
        </p:nvSpPr>
        <p:spPr>
          <a:xfrm>
            <a:off x="443089" y="206599"/>
            <a:ext cx="10515600" cy="368653"/>
          </a:xfrm>
        </p:spPr>
        <p:txBody>
          <a:bodyPr>
            <a:noAutofit/>
          </a:bodyPr>
          <a:lstStyle/>
          <a:p>
            <a:r>
              <a:rPr lang="en-US" sz="2000" b="1" dirty="0">
                <a:solidFill>
                  <a:srgbClr val="CC0066"/>
                </a:solidFill>
              </a:rPr>
              <a:t>How is genetic testing helpful?</a:t>
            </a:r>
          </a:p>
        </p:txBody>
      </p:sp>
      <p:pic>
        <p:nvPicPr>
          <p:cNvPr id="8" name="Picture 7">
            <a:extLst>
              <a:ext uri="{FF2B5EF4-FFF2-40B4-BE49-F238E27FC236}">
                <a16:creationId xmlns:a16="http://schemas.microsoft.com/office/drawing/2014/main" id="{26BDBBAF-7877-6842-B2B0-7B689185977F}"/>
              </a:ext>
            </a:extLst>
          </p:cNvPr>
          <p:cNvPicPr>
            <a:picLocks noChangeAspect="1"/>
          </p:cNvPicPr>
          <p:nvPr/>
        </p:nvPicPr>
        <p:blipFill>
          <a:blip r:embed="rId4"/>
          <a:stretch>
            <a:fillRect/>
          </a:stretch>
        </p:blipFill>
        <p:spPr>
          <a:xfrm>
            <a:off x="417838" y="1117999"/>
            <a:ext cx="7352756" cy="5194761"/>
          </a:xfrm>
          <a:prstGeom prst="rect">
            <a:avLst/>
          </a:prstGeom>
        </p:spPr>
      </p:pic>
    </p:spTree>
    <p:extLst>
      <p:ext uri="{BB962C8B-B14F-4D97-AF65-F5344CB8AC3E}">
        <p14:creationId xmlns:p14="http://schemas.microsoft.com/office/powerpoint/2010/main" val="3718234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D056786-2A29-4C83-AB35-65DD7E0F8CAD}"/>
              </a:ext>
            </a:extLst>
          </p:cNvPr>
          <p:cNvPicPr>
            <a:picLocks noChangeAspect="1"/>
          </p:cNvPicPr>
          <p:nvPr/>
        </p:nvPicPr>
        <p:blipFill rotWithShape="1">
          <a:blip r:embed="rId2"/>
          <a:srcRect r="51163" b="598"/>
          <a:stretch/>
        </p:blipFill>
        <p:spPr>
          <a:xfrm>
            <a:off x="11115041" y="5852503"/>
            <a:ext cx="962024" cy="964832"/>
          </a:xfrm>
          <a:prstGeom prst="rect">
            <a:avLst/>
          </a:prstGeom>
        </p:spPr>
      </p:pic>
      <p:sp>
        <p:nvSpPr>
          <p:cNvPr id="7" name="Rectangle 6">
            <a:extLst>
              <a:ext uri="{FF2B5EF4-FFF2-40B4-BE49-F238E27FC236}">
                <a16:creationId xmlns:a16="http://schemas.microsoft.com/office/drawing/2014/main" id="{1863EEF8-6F84-4CD3-BAD5-B555E01FF958}"/>
              </a:ext>
            </a:extLst>
          </p:cNvPr>
          <p:cNvSpPr/>
          <p:nvPr/>
        </p:nvSpPr>
        <p:spPr>
          <a:xfrm>
            <a:off x="4807539" y="6312760"/>
            <a:ext cx="6283036" cy="369332"/>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MY" dirty="0">
                <a:ln w="22225">
                  <a:solidFill>
                    <a:schemeClr val="tx2">
                      <a:lumMod val="75000"/>
                    </a:schemeClr>
                  </a:solidFill>
                  <a:prstDash val="solid"/>
                </a:ln>
                <a:solidFill>
                  <a:schemeClr val="tx2"/>
                </a:solidFill>
                <a:latin typeface="Monotype Corsiva" panose="03010101010201010101" pitchFamily="66" charset="0"/>
              </a:rPr>
              <a:t>Clinical Practice Guidelines Management of Breast Cancer (Third Edition)</a:t>
            </a:r>
            <a:endParaRPr lang="en-MY" dirty="0">
              <a:ln w="22225">
                <a:solidFill>
                  <a:schemeClr val="tx2">
                    <a:lumMod val="75000"/>
                  </a:schemeClr>
                </a:solidFill>
                <a:prstDash val="solid"/>
              </a:ln>
              <a:solidFill>
                <a:schemeClr val="tx2"/>
              </a:solidFill>
              <a:effectLst>
                <a:outerShdw dist="38100" dir="2640000" algn="bl" rotWithShape="0">
                  <a:schemeClr val="accent1"/>
                </a:outerShdw>
              </a:effectLst>
              <a:latin typeface="Monotype Corsiva" panose="03010101010201010101" pitchFamily="66" charset="0"/>
            </a:endParaRPr>
          </a:p>
        </p:txBody>
      </p:sp>
      <p:sp>
        <p:nvSpPr>
          <p:cNvPr id="8" name="Title 1">
            <a:extLst>
              <a:ext uri="{FF2B5EF4-FFF2-40B4-BE49-F238E27FC236}">
                <a16:creationId xmlns:a16="http://schemas.microsoft.com/office/drawing/2014/main" id="{5051F726-F66B-467D-A935-35CB9ED9B23B}"/>
              </a:ext>
            </a:extLst>
          </p:cNvPr>
          <p:cNvSpPr txBox="1">
            <a:spLocks/>
          </p:cNvSpPr>
          <p:nvPr/>
        </p:nvSpPr>
        <p:spPr>
          <a:xfrm>
            <a:off x="554522" y="688397"/>
            <a:ext cx="11082956" cy="944038"/>
          </a:xfrm>
          <a:prstGeom prst="rect">
            <a:avLst/>
          </a:prstGeom>
        </p:spPr>
        <p:txBody>
          <a:bodyPr vert="horz" lIns="91440" tIns="45720" rIns="91440" bIns="45720" rtlCol="0" anchor="ctr">
            <a:noAutofit/>
          </a:bodyPr>
          <a:lstStyle>
            <a:lvl1pPr algn="l" defTabSz="914400" rtl="0" eaLnBrk="1" latinLnBrk="0" hangingPunct="1">
              <a:spcBef>
                <a:spcPct val="0"/>
              </a:spcBef>
              <a:buNone/>
              <a:defRPr sz="4400" kern="1200">
                <a:solidFill>
                  <a:schemeClr val="accent1">
                    <a:lumMod val="75000"/>
                  </a:schemeClr>
                </a:solidFill>
                <a:latin typeface="+mj-lt"/>
                <a:ea typeface="+mj-ea"/>
                <a:cs typeface="+mj-cs"/>
              </a:defRPr>
            </a:lvl1pPr>
          </a:lstStyle>
          <a:p>
            <a:r>
              <a:rPr lang="en-US" sz="3200" b="1" dirty="0">
                <a:solidFill>
                  <a:srgbClr val="CC0066"/>
                </a:solidFill>
              </a:rPr>
              <a:t>5. Aids decision for targeted therapy – precision  medicine</a:t>
            </a:r>
          </a:p>
        </p:txBody>
      </p:sp>
      <p:sp>
        <p:nvSpPr>
          <p:cNvPr id="3" name="Slide Number Placeholder 2">
            <a:extLst>
              <a:ext uri="{FF2B5EF4-FFF2-40B4-BE49-F238E27FC236}">
                <a16:creationId xmlns:a16="http://schemas.microsoft.com/office/drawing/2014/main" id="{82EBF2A8-C11A-40B3-9385-7BAA0D5C6B59}"/>
              </a:ext>
            </a:extLst>
          </p:cNvPr>
          <p:cNvSpPr>
            <a:spLocks noGrp="1"/>
          </p:cNvSpPr>
          <p:nvPr>
            <p:ph type="sldNum" sz="quarter" idx="12"/>
          </p:nvPr>
        </p:nvSpPr>
        <p:spPr/>
        <p:txBody>
          <a:bodyPr/>
          <a:lstStyle/>
          <a:p>
            <a:fld id="{71B7BAC7-FE87-40F6-AA24-4F4685D1B022}" type="slidenum">
              <a:rPr lang="en-US" smtClean="0"/>
              <a:t>43</a:t>
            </a:fld>
            <a:endParaRPr lang="en-US"/>
          </a:p>
        </p:txBody>
      </p:sp>
      <p:sp>
        <p:nvSpPr>
          <p:cNvPr id="13" name="Title 1">
            <a:extLst>
              <a:ext uri="{FF2B5EF4-FFF2-40B4-BE49-F238E27FC236}">
                <a16:creationId xmlns:a16="http://schemas.microsoft.com/office/drawing/2014/main" id="{49DD9F8E-4B75-4C18-9A2F-94090EFFB29D}"/>
              </a:ext>
            </a:extLst>
          </p:cNvPr>
          <p:cNvSpPr>
            <a:spLocks noGrp="1"/>
          </p:cNvSpPr>
          <p:nvPr>
            <p:ph type="title"/>
          </p:nvPr>
        </p:nvSpPr>
        <p:spPr>
          <a:xfrm>
            <a:off x="443089" y="206599"/>
            <a:ext cx="10515600" cy="368653"/>
          </a:xfrm>
        </p:spPr>
        <p:txBody>
          <a:bodyPr>
            <a:noAutofit/>
          </a:bodyPr>
          <a:lstStyle/>
          <a:p>
            <a:r>
              <a:rPr lang="en-US" sz="2000" b="1" dirty="0">
                <a:solidFill>
                  <a:srgbClr val="CC0066"/>
                </a:solidFill>
              </a:rPr>
              <a:t>How is genetic testing helpful?</a:t>
            </a:r>
          </a:p>
        </p:txBody>
      </p:sp>
      <p:sp>
        <p:nvSpPr>
          <p:cNvPr id="10" name="Title 1">
            <a:extLst>
              <a:ext uri="{FF2B5EF4-FFF2-40B4-BE49-F238E27FC236}">
                <a16:creationId xmlns:a16="http://schemas.microsoft.com/office/drawing/2014/main" id="{CF10CBF9-6EC6-4B5B-894D-AC694E7332D9}"/>
              </a:ext>
            </a:extLst>
          </p:cNvPr>
          <p:cNvSpPr txBox="1">
            <a:spLocks/>
          </p:cNvSpPr>
          <p:nvPr/>
        </p:nvSpPr>
        <p:spPr>
          <a:xfrm>
            <a:off x="443089" y="1411110"/>
            <a:ext cx="11171914" cy="76764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lvl="2" algn="l" rtl="0">
              <a:lnSpc>
                <a:spcPct val="90000"/>
              </a:lnSpc>
              <a:spcBef>
                <a:spcPct val="0"/>
              </a:spcBef>
            </a:pPr>
            <a:r>
              <a:rPr lang="en-US" sz="3200" b="1" kern="0" dirty="0">
                <a:solidFill>
                  <a:srgbClr val="00B0F0"/>
                </a:solidFill>
                <a:latin typeface="+mn-lt"/>
              </a:rPr>
              <a:t>Role of poly (ADP-ribose) polymerase inhibitors for BRCA carriers</a:t>
            </a:r>
            <a:endParaRPr lang="en-US" sz="3200" b="1" kern="0" dirty="0">
              <a:solidFill>
                <a:srgbClr val="7030A0"/>
              </a:solidFill>
              <a:latin typeface="+mn-lt"/>
            </a:endParaRPr>
          </a:p>
        </p:txBody>
      </p:sp>
      <p:sp>
        <p:nvSpPr>
          <p:cNvPr id="14" name="Content Placeholder 2">
            <a:extLst>
              <a:ext uri="{FF2B5EF4-FFF2-40B4-BE49-F238E27FC236}">
                <a16:creationId xmlns:a16="http://schemas.microsoft.com/office/drawing/2014/main" id="{111AA0AD-BAAE-418C-B60D-91E7C69C43D3}"/>
              </a:ext>
            </a:extLst>
          </p:cNvPr>
          <p:cNvSpPr>
            <a:spLocks noGrp="1"/>
          </p:cNvSpPr>
          <p:nvPr>
            <p:ph idx="1"/>
          </p:nvPr>
        </p:nvSpPr>
        <p:spPr>
          <a:xfrm>
            <a:off x="443089" y="2192693"/>
            <a:ext cx="7075311" cy="4520177"/>
          </a:xfrm>
        </p:spPr>
        <p:txBody>
          <a:bodyPr>
            <a:normAutofit/>
          </a:bodyPr>
          <a:lstStyle/>
          <a:p>
            <a:pPr marL="0" indent="0">
              <a:lnSpc>
                <a:spcPct val="110000"/>
              </a:lnSpc>
              <a:spcBef>
                <a:spcPts val="0"/>
              </a:spcBef>
              <a:buNone/>
            </a:pPr>
            <a:r>
              <a:rPr lang="en-MY" sz="2400" b="1" dirty="0">
                <a:solidFill>
                  <a:srgbClr val="00B0F0"/>
                </a:solidFill>
              </a:rPr>
              <a:t>PARP inhibitors (</a:t>
            </a:r>
            <a:r>
              <a:rPr lang="en-MY" sz="2400" b="1" dirty="0" err="1">
                <a:solidFill>
                  <a:srgbClr val="00B0F0"/>
                </a:solidFill>
              </a:rPr>
              <a:t>olaparib</a:t>
            </a:r>
            <a:r>
              <a:rPr lang="en-MY" sz="2400" b="1" dirty="0">
                <a:solidFill>
                  <a:srgbClr val="00B0F0"/>
                </a:solidFill>
              </a:rPr>
              <a:t> or </a:t>
            </a:r>
            <a:r>
              <a:rPr lang="en-MY" sz="2400" b="1" dirty="0" err="1">
                <a:solidFill>
                  <a:srgbClr val="00B0F0"/>
                </a:solidFill>
              </a:rPr>
              <a:t>talazaparib</a:t>
            </a:r>
            <a:r>
              <a:rPr lang="en-MY" sz="2400" b="1" dirty="0">
                <a:solidFill>
                  <a:srgbClr val="00B0F0"/>
                </a:solidFill>
              </a:rPr>
              <a:t>):</a:t>
            </a:r>
          </a:p>
          <a:p>
            <a:pPr>
              <a:lnSpc>
                <a:spcPct val="110000"/>
              </a:lnSpc>
              <a:spcBef>
                <a:spcPts val="0"/>
              </a:spcBef>
            </a:pPr>
            <a:r>
              <a:rPr lang="en-MY" sz="2000" dirty="0"/>
              <a:t>In breast cancer, it can be considered as a treatment option for patients with </a:t>
            </a:r>
            <a:r>
              <a:rPr lang="en-MY" sz="2000" dirty="0">
                <a:solidFill>
                  <a:srgbClr val="00B0F0"/>
                </a:solidFill>
              </a:rPr>
              <a:t>BRCA-associated advanced triple negative breast cancer or luminal metastatic breast cancer, after failure of chemotherapy &amp; endocrine therapy. </a:t>
            </a:r>
          </a:p>
          <a:p>
            <a:pPr marL="442913" lvl="1" indent="-174625">
              <a:lnSpc>
                <a:spcPct val="110000"/>
              </a:lnSpc>
              <a:spcBef>
                <a:spcPts val="0"/>
              </a:spcBef>
              <a:buFont typeface="Wingdings" panose="05000000000000000000" pitchFamily="2" charset="2"/>
              <a:buChar char="§"/>
            </a:pPr>
            <a:r>
              <a:rPr lang="en-MY" sz="1800" dirty="0"/>
              <a:t>Its use is associated with a PFS benefit, improvement in quality of life &amp; favourable toxicity profile.</a:t>
            </a:r>
            <a:r>
              <a:rPr lang="en-MY" sz="1800" baseline="30000" dirty="0"/>
              <a:t>63</a:t>
            </a:r>
            <a:endParaRPr lang="en-GB" sz="1800" dirty="0"/>
          </a:p>
          <a:p>
            <a:pPr>
              <a:lnSpc>
                <a:spcPct val="110000"/>
              </a:lnSpc>
              <a:spcBef>
                <a:spcPts val="0"/>
              </a:spcBef>
            </a:pPr>
            <a:r>
              <a:rPr lang="en-US" sz="2000" dirty="0"/>
              <a:t>In ovarian cancer: </a:t>
            </a:r>
          </a:p>
          <a:p>
            <a:pPr marL="442913" lvl="1" indent="-174625">
              <a:lnSpc>
                <a:spcPct val="110000"/>
              </a:lnSpc>
              <a:spcBef>
                <a:spcPts val="0"/>
              </a:spcBef>
              <a:buFont typeface="Wingdings" panose="05000000000000000000" pitchFamily="2" charset="2"/>
              <a:buChar char="§"/>
            </a:pPr>
            <a:r>
              <a:rPr lang="en-US" sz="1800" dirty="0"/>
              <a:t>Active topic with frequent emerging indications &amp; recommendations</a:t>
            </a:r>
          </a:p>
          <a:p>
            <a:pPr marL="442913" lvl="1" indent="-174625">
              <a:lnSpc>
                <a:spcPct val="110000"/>
              </a:lnSpc>
              <a:spcBef>
                <a:spcPts val="0"/>
              </a:spcBef>
              <a:buFont typeface="Wingdings" panose="05000000000000000000" pitchFamily="2" charset="2"/>
              <a:buChar char="§"/>
            </a:pPr>
            <a:r>
              <a:rPr lang="en-US" sz="1800" dirty="0"/>
              <a:t>Has changed the clinical management in many cases </a:t>
            </a:r>
          </a:p>
          <a:p>
            <a:pPr marL="442913" lvl="1" indent="-174625">
              <a:lnSpc>
                <a:spcPct val="110000"/>
              </a:lnSpc>
              <a:spcBef>
                <a:spcPts val="0"/>
              </a:spcBef>
              <a:buFont typeface="Wingdings" panose="05000000000000000000" pitchFamily="2" charset="2"/>
              <a:buChar char="§"/>
            </a:pPr>
            <a:endParaRPr lang="en-US" sz="2000" dirty="0"/>
          </a:p>
          <a:p>
            <a:pPr marL="268288" lvl="1" indent="-176213">
              <a:lnSpc>
                <a:spcPct val="100000"/>
              </a:lnSpc>
              <a:spcBef>
                <a:spcPts val="0"/>
              </a:spcBef>
              <a:buNone/>
            </a:pPr>
            <a:r>
              <a:rPr lang="en-US" sz="1400" dirty="0"/>
              <a:t>63. Cardoso F, et al. 4th ESO-ESMO International Consensus Guidelines for Advanced Breast </a:t>
            </a:r>
          </a:p>
          <a:p>
            <a:pPr marL="268288" lvl="1" indent="-176213">
              <a:lnSpc>
                <a:spcPct val="100000"/>
              </a:lnSpc>
              <a:spcBef>
                <a:spcPts val="0"/>
              </a:spcBef>
              <a:buNone/>
            </a:pPr>
            <a:r>
              <a:rPr lang="en-US" sz="1400" dirty="0"/>
              <a:t>       Cancer (ABC 4)†. Ann Oncol. 2018;29(8):1634-57</a:t>
            </a:r>
          </a:p>
        </p:txBody>
      </p:sp>
      <p:pic>
        <p:nvPicPr>
          <p:cNvPr id="15" name="Picture 14">
            <a:extLst>
              <a:ext uri="{FF2B5EF4-FFF2-40B4-BE49-F238E27FC236}">
                <a16:creationId xmlns:a16="http://schemas.microsoft.com/office/drawing/2014/main" id="{1EF9D154-F08A-4C75-A7B6-1B261C423C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01346" y="3057463"/>
            <a:ext cx="839792" cy="1283948"/>
          </a:xfrm>
          <a:prstGeom prst="rect">
            <a:avLst/>
          </a:prstGeom>
        </p:spPr>
      </p:pic>
      <p:pic>
        <p:nvPicPr>
          <p:cNvPr id="17" name="Picture 16">
            <a:extLst>
              <a:ext uri="{FF2B5EF4-FFF2-40B4-BE49-F238E27FC236}">
                <a16:creationId xmlns:a16="http://schemas.microsoft.com/office/drawing/2014/main" id="{5C546CB4-6631-4FD1-B5F6-A2A73ABECF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82705" y="4488903"/>
            <a:ext cx="3727425" cy="2232572"/>
          </a:xfrm>
          <a:prstGeom prst="rect">
            <a:avLst/>
          </a:prstGeom>
        </p:spPr>
      </p:pic>
      <p:pic>
        <p:nvPicPr>
          <p:cNvPr id="18" name="Picture 17">
            <a:extLst>
              <a:ext uri="{FF2B5EF4-FFF2-40B4-BE49-F238E27FC236}">
                <a16:creationId xmlns:a16="http://schemas.microsoft.com/office/drawing/2014/main" id="{37DCA91B-8FE2-4800-B9B7-49420518021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24084" y="2192693"/>
            <a:ext cx="2986046" cy="2187382"/>
          </a:xfrm>
          <a:prstGeom prst="rect">
            <a:avLst/>
          </a:prstGeom>
        </p:spPr>
      </p:pic>
    </p:spTree>
    <p:extLst>
      <p:ext uri="{BB962C8B-B14F-4D97-AF65-F5344CB8AC3E}">
        <p14:creationId xmlns:p14="http://schemas.microsoft.com/office/powerpoint/2010/main" val="826452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429E71E-5C4A-4608-BC02-54F5567BAE05}"/>
              </a:ext>
            </a:extLst>
          </p:cNvPr>
          <p:cNvPicPr>
            <a:picLocks noChangeAspect="1"/>
          </p:cNvPicPr>
          <p:nvPr/>
        </p:nvPicPr>
        <p:blipFill rotWithShape="1">
          <a:blip r:embed="rId2"/>
          <a:srcRect r="51163" b="598"/>
          <a:stretch/>
        </p:blipFill>
        <p:spPr>
          <a:xfrm>
            <a:off x="11115041" y="5852503"/>
            <a:ext cx="962024" cy="964832"/>
          </a:xfrm>
          <a:prstGeom prst="rect">
            <a:avLst/>
          </a:prstGeom>
        </p:spPr>
      </p:pic>
      <p:sp>
        <p:nvSpPr>
          <p:cNvPr id="6" name="Rectangle 5">
            <a:extLst>
              <a:ext uri="{FF2B5EF4-FFF2-40B4-BE49-F238E27FC236}">
                <a16:creationId xmlns:a16="http://schemas.microsoft.com/office/drawing/2014/main" id="{614B080A-9EC7-4F12-994E-734A06C5F5ED}"/>
              </a:ext>
            </a:extLst>
          </p:cNvPr>
          <p:cNvSpPr/>
          <p:nvPr/>
        </p:nvSpPr>
        <p:spPr>
          <a:xfrm>
            <a:off x="4807539" y="6312760"/>
            <a:ext cx="6283036" cy="369332"/>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MY" dirty="0">
                <a:ln w="22225">
                  <a:solidFill>
                    <a:schemeClr val="tx2">
                      <a:lumMod val="75000"/>
                    </a:schemeClr>
                  </a:solidFill>
                  <a:prstDash val="solid"/>
                </a:ln>
                <a:solidFill>
                  <a:schemeClr val="tx2"/>
                </a:solidFill>
                <a:latin typeface="Monotype Corsiva" panose="03010101010201010101" pitchFamily="66" charset="0"/>
              </a:rPr>
              <a:t>Clinical Practice Guidelines Management of Breast Cancer (Third Edition)</a:t>
            </a:r>
            <a:endParaRPr lang="en-MY" dirty="0">
              <a:ln w="22225">
                <a:solidFill>
                  <a:schemeClr val="tx2">
                    <a:lumMod val="75000"/>
                  </a:schemeClr>
                </a:solidFill>
                <a:prstDash val="solid"/>
              </a:ln>
              <a:solidFill>
                <a:schemeClr val="tx2"/>
              </a:solidFill>
              <a:effectLst>
                <a:outerShdw dist="38100" dir="2640000" algn="bl" rotWithShape="0">
                  <a:schemeClr val="accent1"/>
                </a:outerShdw>
              </a:effectLst>
              <a:latin typeface="Monotype Corsiva" panose="03010101010201010101" pitchFamily="66" charset="0"/>
            </a:endParaRPr>
          </a:p>
        </p:txBody>
      </p:sp>
      <p:sp>
        <p:nvSpPr>
          <p:cNvPr id="2" name="Title 1">
            <a:extLst>
              <a:ext uri="{FF2B5EF4-FFF2-40B4-BE49-F238E27FC236}">
                <a16:creationId xmlns:a16="http://schemas.microsoft.com/office/drawing/2014/main" id="{27690EF9-B0BA-4D5A-84F8-C8B98B70D2BD}"/>
              </a:ext>
            </a:extLst>
          </p:cNvPr>
          <p:cNvSpPr>
            <a:spLocks noGrp="1"/>
          </p:cNvSpPr>
          <p:nvPr>
            <p:ph type="title"/>
          </p:nvPr>
        </p:nvSpPr>
        <p:spPr>
          <a:xfrm>
            <a:off x="1422952" y="167670"/>
            <a:ext cx="9029700" cy="964832"/>
          </a:xfrm>
        </p:spPr>
        <p:txBody>
          <a:bodyPr>
            <a:normAutofit/>
          </a:bodyPr>
          <a:lstStyle/>
          <a:p>
            <a:pPr algn="ctr"/>
            <a:r>
              <a:rPr lang="en-US" sz="4200" b="1" dirty="0">
                <a:solidFill>
                  <a:srgbClr val="CC0066"/>
                </a:solidFill>
              </a:rPr>
              <a:t>The individual as a whole</a:t>
            </a:r>
            <a:endParaRPr lang="en-MY" sz="4200" b="1" dirty="0">
              <a:solidFill>
                <a:srgbClr val="CC0066"/>
              </a:solidFill>
            </a:endParaRPr>
          </a:p>
        </p:txBody>
      </p:sp>
      <p:sp>
        <p:nvSpPr>
          <p:cNvPr id="3" name="Content Placeholder 2">
            <a:extLst>
              <a:ext uri="{FF2B5EF4-FFF2-40B4-BE49-F238E27FC236}">
                <a16:creationId xmlns:a16="http://schemas.microsoft.com/office/drawing/2014/main" id="{1A406F77-BA68-4291-AAD9-C297080C017F}"/>
              </a:ext>
            </a:extLst>
          </p:cNvPr>
          <p:cNvSpPr>
            <a:spLocks noGrp="1"/>
          </p:cNvSpPr>
          <p:nvPr>
            <p:ph idx="1"/>
          </p:nvPr>
        </p:nvSpPr>
        <p:spPr>
          <a:xfrm>
            <a:off x="824859" y="1002219"/>
            <a:ext cx="10528941" cy="5719256"/>
          </a:xfrm>
        </p:spPr>
        <p:txBody>
          <a:bodyPr>
            <a:normAutofit fontScale="55000" lnSpcReduction="20000"/>
          </a:bodyPr>
          <a:lstStyle/>
          <a:p>
            <a:pPr marL="268288" indent="-268288">
              <a:lnSpc>
                <a:spcPct val="120000"/>
              </a:lnSpc>
              <a:spcBef>
                <a:spcPts val="0"/>
              </a:spcBef>
              <a:buClr>
                <a:srgbClr val="00B0F0"/>
              </a:buClr>
              <a:buSzPct val="120000"/>
              <a:buFont typeface="Arial" charset="0"/>
              <a:buChar char="•"/>
            </a:pPr>
            <a:r>
              <a:rPr lang="en-US" sz="4400" dirty="0"/>
              <a:t>Coping with the diagnosis &amp; disease</a:t>
            </a:r>
          </a:p>
          <a:p>
            <a:pPr marL="534988" lvl="1" indent="-266700">
              <a:lnSpc>
                <a:spcPct val="120000"/>
              </a:lnSpc>
              <a:spcBef>
                <a:spcPts val="0"/>
              </a:spcBef>
              <a:buClr>
                <a:srgbClr val="00B0F0"/>
              </a:buClr>
              <a:buSzPct val="120000"/>
              <a:buFont typeface="Wingdings" panose="05000000000000000000" pitchFamily="2" charset="2"/>
              <a:buChar char="§"/>
            </a:pPr>
            <a:r>
              <a:rPr lang="en-MY" sz="3800" dirty="0"/>
              <a:t>Potentially a myriad of emotions: anxiety, fear, depression, guilt, self-blame</a:t>
            </a:r>
          </a:p>
          <a:p>
            <a:pPr marL="534988" lvl="1" indent="-266700">
              <a:lnSpc>
                <a:spcPct val="120000"/>
              </a:lnSpc>
              <a:spcBef>
                <a:spcPts val="0"/>
              </a:spcBef>
              <a:buClr>
                <a:srgbClr val="00B0F0"/>
              </a:buClr>
              <a:buSzPct val="120000"/>
              <a:buFont typeface="Wingdings" panose="05000000000000000000" pitchFamily="2" charset="2"/>
              <a:buChar char="§"/>
            </a:pPr>
            <a:r>
              <a:rPr lang="en-MY" sz="3800" dirty="0"/>
              <a:t>Reaction of others: give empathy not sympathy; avoid labels &amp; discrimination</a:t>
            </a:r>
          </a:p>
          <a:p>
            <a:pPr marL="534988" lvl="1" indent="-266700">
              <a:lnSpc>
                <a:spcPct val="120000"/>
              </a:lnSpc>
              <a:spcBef>
                <a:spcPts val="0"/>
              </a:spcBef>
              <a:buClr>
                <a:srgbClr val="00B0F0"/>
              </a:buClr>
              <a:buSzPct val="120000"/>
              <a:buFont typeface="Wingdings" panose="05000000000000000000" pitchFamily="2" charset="2"/>
              <a:buChar char="§"/>
            </a:pPr>
            <a:endParaRPr lang="en-US" sz="3800" dirty="0"/>
          </a:p>
          <a:p>
            <a:pPr marL="268288" indent="-268288">
              <a:lnSpc>
                <a:spcPct val="120000"/>
              </a:lnSpc>
              <a:spcBef>
                <a:spcPts val="0"/>
              </a:spcBef>
              <a:buClr>
                <a:srgbClr val="00B0F0"/>
              </a:buClr>
              <a:buSzPct val="120000"/>
              <a:buFont typeface="Arial" charset="0"/>
              <a:buChar char="•"/>
            </a:pPr>
            <a:r>
              <a:rPr lang="en-MY" sz="4400" dirty="0"/>
              <a:t>Individuals with strong family history of cancer but with no pathogenic/likely pathogenic variants or whom do not undergo genetic testing </a:t>
            </a:r>
            <a:r>
              <a:rPr lang="en-US" sz="4400" dirty="0"/>
              <a:t>- </a:t>
            </a:r>
            <a:r>
              <a:rPr lang="en-US" sz="4400" b="1" dirty="0">
                <a:solidFill>
                  <a:srgbClr val="00B0F0"/>
                </a:solidFill>
              </a:rPr>
              <a:t>risk management </a:t>
            </a:r>
            <a:r>
              <a:rPr lang="en-US" sz="4400" dirty="0"/>
              <a:t>based on family history &amp; case-by-case basis</a:t>
            </a:r>
          </a:p>
          <a:p>
            <a:pPr marL="268288" indent="-268288">
              <a:lnSpc>
                <a:spcPct val="120000"/>
              </a:lnSpc>
              <a:spcBef>
                <a:spcPts val="0"/>
              </a:spcBef>
              <a:buClr>
                <a:srgbClr val="00B0F0"/>
              </a:buClr>
              <a:buSzPct val="120000"/>
              <a:buFont typeface="Arial" charset="0"/>
              <a:buChar char="•"/>
            </a:pPr>
            <a:endParaRPr lang="en-US" sz="3800" dirty="0"/>
          </a:p>
          <a:p>
            <a:pPr marL="176213" indent="-176213">
              <a:lnSpc>
                <a:spcPct val="120000"/>
              </a:lnSpc>
              <a:spcBef>
                <a:spcPts val="0"/>
              </a:spcBef>
              <a:buClr>
                <a:srgbClr val="00B0F0"/>
              </a:buClr>
              <a:buSzPct val="120000"/>
              <a:buFont typeface="Arial" charset="0"/>
              <a:buChar char="•"/>
            </a:pPr>
            <a:r>
              <a:rPr lang="en-US" sz="4400" b="1" dirty="0">
                <a:solidFill>
                  <a:srgbClr val="00B0F0"/>
                </a:solidFill>
              </a:rPr>
              <a:t>Multi-disciplinary team care </a:t>
            </a:r>
            <a:r>
              <a:rPr lang="en-US" sz="4400" dirty="0"/>
              <a:t>– primary physician, surgeons, oncologists, radiologists, O+G specialists, geneticists, rehab specialists</a:t>
            </a:r>
          </a:p>
          <a:p>
            <a:pPr marL="541338" lvl="1" indent="-273050">
              <a:lnSpc>
                <a:spcPct val="120000"/>
              </a:lnSpc>
              <a:spcBef>
                <a:spcPts val="0"/>
              </a:spcBef>
              <a:buClr>
                <a:srgbClr val="00B0F0"/>
              </a:buClr>
              <a:buSzPct val="120000"/>
              <a:buFont typeface="Wingdings" panose="05000000000000000000" pitchFamily="2" charset="2"/>
              <a:buChar char="§"/>
            </a:pPr>
            <a:r>
              <a:rPr lang="en-US" sz="3800" dirty="0"/>
              <a:t>Collaboration &amp; communication paramount </a:t>
            </a:r>
          </a:p>
          <a:p>
            <a:pPr marL="534988" lvl="1" indent="-266700">
              <a:lnSpc>
                <a:spcPct val="120000"/>
              </a:lnSpc>
              <a:spcBef>
                <a:spcPts val="0"/>
              </a:spcBef>
              <a:buClr>
                <a:srgbClr val="00B0F0"/>
              </a:buClr>
              <a:buSzPct val="120000"/>
              <a:buFont typeface="Wingdings" panose="05000000000000000000" pitchFamily="2" charset="2"/>
              <a:buChar char="§"/>
            </a:pPr>
            <a:endParaRPr lang="en-US" sz="4400" dirty="0"/>
          </a:p>
          <a:p>
            <a:pPr marL="176213" indent="-176213">
              <a:lnSpc>
                <a:spcPct val="120000"/>
              </a:lnSpc>
              <a:spcBef>
                <a:spcPts val="0"/>
              </a:spcBef>
              <a:buClr>
                <a:srgbClr val="00B0F0"/>
              </a:buClr>
              <a:buSzPct val="120000"/>
              <a:buFont typeface="Arial" charset="0"/>
              <a:buChar char="•"/>
            </a:pPr>
            <a:r>
              <a:rPr lang="en-US" sz="4400" dirty="0"/>
              <a:t>Provide support - physical, mental, emotional</a:t>
            </a:r>
          </a:p>
          <a:p>
            <a:pPr marL="176213" indent="-176213">
              <a:lnSpc>
                <a:spcPct val="120000"/>
              </a:lnSpc>
              <a:spcBef>
                <a:spcPts val="0"/>
              </a:spcBef>
              <a:buClr>
                <a:srgbClr val="00B0F0"/>
              </a:buClr>
              <a:buSzPct val="120000"/>
              <a:buFont typeface="Arial" charset="0"/>
              <a:buChar char="•"/>
            </a:pPr>
            <a:endParaRPr lang="en-US" sz="4400" dirty="0"/>
          </a:p>
          <a:p>
            <a:pPr marL="176213" indent="-176213">
              <a:lnSpc>
                <a:spcPct val="120000"/>
              </a:lnSpc>
              <a:spcBef>
                <a:spcPts val="0"/>
              </a:spcBef>
              <a:buClr>
                <a:srgbClr val="00B0F0"/>
              </a:buClr>
              <a:buSzPct val="120000"/>
              <a:buFont typeface="Arial" charset="0"/>
              <a:buChar char="•"/>
            </a:pPr>
            <a:r>
              <a:rPr lang="en-MY" sz="4400" dirty="0"/>
              <a:t>Advocate healthy lifestyle</a:t>
            </a:r>
          </a:p>
          <a:p>
            <a:pPr marL="628650" indent="-360363">
              <a:buFont typeface="+mj-lt"/>
              <a:buAutoNum type="arabicPeriod" startAt="3"/>
              <a:tabLst>
                <a:tab pos="628650" algn="l"/>
              </a:tabLst>
            </a:pPr>
            <a:endParaRPr lang="en-MY" sz="2800" dirty="0"/>
          </a:p>
          <a:p>
            <a:pPr marL="0" indent="0">
              <a:buNone/>
            </a:pPr>
            <a:endParaRPr lang="en-MY" dirty="0"/>
          </a:p>
        </p:txBody>
      </p:sp>
      <p:sp>
        <p:nvSpPr>
          <p:cNvPr id="4" name="Slide Number Placeholder 3">
            <a:extLst>
              <a:ext uri="{FF2B5EF4-FFF2-40B4-BE49-F238E27FC236}">
                <a16:creationId xmlns:a16="http://schemas.microsoft.com/office/drawing/2014/main" id="{268CA9CF-C45A-4436-9CC8-E8F863353664}"/>
              </a:ext>
            </a:extLst>
          </p:cNvPr>
          <p:cNvSpPr>
            <a:spLocks noGrp="1"/>
          </p:cNvSpPr>
          <p:nvPr>
            <p:ph type="sldNum" sz="quarter" idx="12"/>
          </p:nvPr>
        </p:nvSpPr>
        <p:spPr/>
        <p:txBody>
          <a:bodyPr/>
          <a:lstStyle/>
          <a:p>
            <a:fld id="{71B7BAC7-FE87-40F6-AA24-4F4685D1B022}" type="slidenum">
              <a:rPr lang="en-US" smtClean="0"/>
              <a:t>44</a:t>
            </a:fld>
            <a:endParaRPr lang="en-US" dirty="0"/>
          </a:p>
        </p:txBody>
      </p:sp>
    </p:spTree>
    <p:extLst>
      <p:ext uri="{BB962C8B-B14F-4D97-AF65-F5344CB8AC3E}">
        <p14:creationId xmlns:p14="http://schemas.microsoft.com/office/powerpoint/2010/main" val="1046371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429E71E-5C4A-4608-BC02-54F5567BAE05}"/>
              </a:ext>
            </a:extLst>
          </p:cNvPr>
          <p:cNvPicPr>
            <a:picLocks noChangeAspect="1"/>
          </p:cNvPicPr>
          <p:nvPr/>
        </p:nvPicPr>
        <p:blipFill rotWithShape="1">
          <a:blip r:embed="rId2"/>
          <a:srcRect r="51163" b="598"/>
          <a:stretch/>
        </p:blipFill>
        <p:spPr>
          <a:xfrm>
            <a:off x="11115041" y="5852503"/>
            <a:ext cx="962024" cy="964832"/>
          </a:xfrm>
          <a:prstGeom prst="rect">
            <a:avLst/>
          </a:prstGeom>
        </p:spPr>
      </p:pic>
      <p:sp>
        <p:nvSpPr>
          <p:cNvPr id="6" name="Rectangle 5">
            <a:extLst>
              <a:ext uri="{FF2B5EF4-FFF2-40B4-BE49-F238E27FC236}">
                <a16:creationId xmlns:a16="http://schemas.microsoft.com/office/drawing/2014/main" id="{614B080A-9EC7-4F12-994E-734A06C5F5ED}"/>
              </a:ext>
            </a:extLst>
          </p:cNvPr>
          <p:cNvSpPr/>
          <p:nvPr/>
        </p:nvSpPr>
        <p:spPr>
          <a:xfrm>
            <a:off x="4807539" y="6312760"/>
            <a:ext cx="6283036" cy="369332"/>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MY" dirty="0">
                <a:ln w="22225">
                  <a:solidFill>
                    <a:schemeClr val="tx2">
                      <a:lumMod val="75000"/>
                    </a:schemeClr>
                  </a:solidFill>
                  <a:prstDash val="solid"/>
                </a:ln>
                <a:solidFill>
                  <a:schemeClr val="tx2"/>
                </a:solidFill>
                <a:latin typeface="Monotype Corsiva" panose="03010101010201010101" pitchFamily="66" charset="0"/>
              </a:rPr>
              <a:t>Clinical Practice Guidelines Management of Breast Cancer (Third Edition)</a:t>
            </a:r>
            <a:endParaRPr lang="en-MY" dirty="0">
              <a:ln w="22225">
                <a:solidFill>
                  <a:schemeClr val="tx2">
                    <a:lumMod val="75000"/>
                  </a:schemeClr>
                </a:solidFill>
                <a:prstDash val="solid"/>
              </a:ln>
              <a:solidFill>
                <a:schemeClr val="tx2"/>
              </a:solidFill>
              <a:effectLst>
                <a:outerShdw dist="38100" dir="2640000" algn="bl" rotWithShape="0">
                  <a:schemeClr val="accent1"/>
                </a:outerShdw>
              </a:effectLst>
              <a:latin typeface="Monotype Corsiva" panose="03010101010201010101" pitchFamily="66" charset="0"/>
            </a:endParaRPr>
          </a:p>
        </p:txBody>
      </p:sp>
      <p:sp>
        <p:nvSpPr>
          <p:cNvPr id="2" name="Title 1">
            <a:extLst>
              <a:ext uri="{FF2B5EF4-FFF2-40B4-BE49-F238E27FC236}">
                <a16:creationId xmlns:a16="http://schemas.microsoft.com/office/drawing/2014/main" id="{27690EF9-B0BA-4D5A-84F8-C8B98B70D2BD}"/>
              </a:ext>
            </a:extLst>
          </p:cNvPr>
          <p:cNvSpPr>
            <a:spLocks noGrp="1"/>
          </p:cNvSpPr>
          <p:nvPr>
            <p:ph type="title"/>
          </p:nvPr>
        </p:nvSpPr>
        <p:spPr>
          <a:xfrm>
            <a:off x="1829327" y="176984"/>
            <a:ext cx="9029700" cy="964832"/>
          </a:xfrm>
        </p:spPr>
        <p:txBody>
          <a:bodyPr/>
          <a:lstStyle/>
          <a:p>
            <a:pPr algn="ctr"/>
            <a:r>
              <a:rPr lang="en-US" b="1" dirty="0">
                <a:solidFill>
                  <a:srgbClr val="CC0066"/>
                </a:solidFill>
              </a:rPr>
              <a:t>Take home messages</a:t>
            </a:r>
            <a:endParaRPr lang="en-MY" b="1" dirty="0">
              <a:solidFill>
                <a:srgbClr val="CC0066"/>
              </a:solidFill>
            </a:endParaRPr>
          </a:p>
        </p:txBody>
      </p:sp>
      <p:sp>
        <p:nvSpPr>
          <p:cNvPr id="3" name="Content Placeholder 2">
            <a:extLst>
              <a:ext uri="{FF2B5EF4-FFF2-40B4-BE49-F238E27FC236}">
                <a16:creationId xmlns:a16="http://schemas.microsoft.com/office/drawing/2014/main" id="{1A406F77-BA68-4291-AAD9-C297080C017F}"/>
              </a:ext>
            </a:extLst>
          </p:cNvPr>
          <p:cNvSpPr>
            <a:spLocks noGrp="1"/>
          </p:cNvSpPr>
          <p:nvPr>
            <p:ph idx="1"/>
          </p:nvPr>
        </p:nvSpPr>
        <p:spPr>
          <a:xfrm>
            <a:off x="1052945" y="1237676"/>
            <a:ext cx="10582464" cy="5066480"/>
          </a:xfrm>
        </p:spPr>
        <p:txBody>
          <a:bodyPr>
            <a:normAutofit fontScale="85000" lnSpcReduction="10000"/>
          </a:bodyPr>
          <a:lstStyle/>
          <a:p>
            <a:pPr marL="268288" indent="-268288">
              <a:buClr>
                <a:srgbClr val="00B0F0"/>
              </a:buClr>
              <a:buSzPct val="120000"/>
              <a:buFont typeface="Arial" charset="0"/>
              <a:buChar char="•"/>
            </a:pPr>
            <a:r>
              <a:rPr lang="en-US" sz="2600" dirty="0"/>
              <a:t>Be aware, identify &amp; refer accordingly individuals with increased risk of hereditary cancers </a:t>
            </a:r>
          </a:p>
          <a:p>
            <a:pPr marL="534988" lvl="1" indent="-266700">
              <a:buClr>
                <a:srgbClr val="00B0F0"/>
              </a:buClr>
              <a:buSzPct val="120000"/>
              <a:buFont typeface="Wingdings" panose="05000000000000000000" pitchFamily="2" charset="2"/>
              <a:buChar char="§"/>
            </a:pPr>
            <a:r>
              <a:rPr lang="en-US" sz="2200" b="1" dirty="0">
                <a:solidFill>
                  <a:srgbClr val="00B0F0"/>
                </a:solidFill>
              </a:rPr>
              <a:t>Hereditary Breast, Ovarian &amp; Pancreatic Cancer (HBOPC), other Breast Ca.-associated syndromes</a:t>
            </a:r>
          </a:p>
          <a:p>
            <a:pPr>
              <a:buClr>
                <a:srgbClr val="00B0F0"/>
              </a:buClr>
              <a:buSzPct val="120000"/>
            </a:pPr>
            <a:endParaRPr lang="en-US" sz="1300" dirty="0"/>
          </a:p>
          <a:p>
            <a:pPr marL="268288" indent="-268288">
              <a:buClr>
                <a:srgbClr val="00B0F0"/>
              </a:buClr>
              <a:buSzPct val="120000"/>
              <a:buFont typeface="Arial" charset="0"/>
              <a:buChar char="•"/>
            </a:pPr>
            <a:r>
              <a:rPr lang="en-US" sz="2600" dirty="0"/>
              <a:t>Always take a family history</a:t>
            </a:r>
          </a:p>
          <a:p>
            <a:pPr marL="457200" indent="-457200">
              <a:buClr>
                <a:srgbClr val="00B0F0"/>
              </a:buClr>
              <a:buSzPct val="120000"/>
              <a:buFont typeface="Arial" charset="0"/>
              <a:buChar char="•"/>
            </a:pPr>
            <a:endParaRPr lang="en-US" sz="1300" dirty="0"/>
          </a:p>
          <a:p>
            <a:pPr marL="268288" indent="-268288">
              <a:buClr>
                <a:srgbClr val="00B0F0"/>
              </a:buClr>
              <a:buSzPct val="120000"/>
              <a:buFont typeface="Arial" charset="0"/>
              <a:buChar char="•"/>
            </a:pPr>
            <a:r>
              <a:rPr lang="en-US" sz="2600" dirty="0"/>
              <a:t>Genetic counselling is essential for individuals at risk of familial or hereditary cancers</a:t>
            </a:r>
          </a:p>
          <a:p>
            <a:pPr lvl="1">
              <a:buClr>
                <a:srgbClr val="00B0F0"/>
              </a:buClr>
              <a:buSzPct val="120000"/>
            </a:pPr>
            <a:endParaRPr lang="en-US" sz="1400" dirty="0"/>
          </a:p>
          <a:p>
            <a:pPr marL="268288" indent="-268288">
              <a:buClr>
                <a:srgbClr val="00B0F0"/>
              </a:buClr>
              <a:buSzPct val="120000"/>
              <a:buFont typeface="Arial" charset="0"/>
              <a:buChar char="•"/>
            </a:pPr>
            <a:r>
              <a:rPr lang="en-US" sz="2600" dirty="0"/>
              <a:t>Genetic testing should be offered where indicated</a:t>
            </a:r>
          </a:p>
          <a:p>
            <a:pPr marL="457200" indent="-457200">
              <a:buClr>
                <a:srgbClr val="00B0F0"/>
              </a:buClr>
              <a:buSzPct val="120000"/>
              <a:buFont typeface="Arial" charset="0"/>
              <a:buChar char="•"/>
            </a:pPr>
            <a:endParaRPr lang="en-US" sz="1400" dirty="0"/>
          </a:p>
          <a:p>
            <a:pPr marL="268288" indent="-268288">
              <a:buClr>
                <a:srgbClr val="00B0F0"/>
              </a:buClr>
              <a:buSzPct val="120000"/>
              <a:buFont typeface="Arial" charset="0"/>
              <a:buChar char="•"/>
            </a:pPr>
            <a:r>
              <a:rPr lang="en-US" sz="2600" dirty="0"/>
              <a:t>Cancer prevention is possible in some of these syndromes</a:t>
            </a:r>
          </a:p>
          <a:p>
            <a:pPr marL="457200" indent="-457200">
              <a:buClr>
                <a:srgbClr val="00B0F0"/>
              </a:buClr>
              <a:buSzPct val="120000"/>
              <a:buFont typeface="Arial" charset="0"/>
              <a:buChar char="•"/>
            </a:pPr>
            <a:endParaRPr lang="en-US" sz="1300" dirty="0"/>
          </a:p>
          <a:p>
            <a:pPr marL="268288" indent="-268288">
              <a:buClr>
                <a:srgbClr val="00B0F0"/>
              </a:buClr>
              <a:buSzPct val="120000"/>
              <a:buFont typeface="Arial" charset="0"/>
              <a:buChar char="•"/>
            </a:pPr>
            <a:r>
              <a:rPr lang="en-US" sz="2600" dirty="0"/>
              <a:t>Genetic testing can help direct care &amp; provide guidance for patients &amp; family members</a:t>
            </a:r>
          </a:p>
          <a:p>
            <a:pPr marL="268288" indent="-268288">
              <a:buClr>
                <a:srgbClr val="00B0F0"/>
              </a:buClr>
              <a:buSzPct val="120000"/>
            </a:pPr>
            <a:endParaRPr lang="en-US" sz="1400" dirty="0"/>
          </a:p>
          <a:p>
            <a:pPr marL="268288" indent="-268288">
              <a:buClr>
                <a:srgbClr val="00B0F0"/>
              </a:buClr>
              <a:buSzPct val="120000"/>
              <a:buFont typeface="Arial" charset="0"/>
              <a:buChar char="•"/>
            </a:pPr>
            <a:r>
              <a:rPr lang="en-US" sz="2600" dirty="0"/>
              <a:t>MDT management is essential in enhancing high-quality care for these complex patients - collaboration &amp; communication are the keys</a:t>
            </a:r>
          </a:p>
          <a:p>
            <a:pPr marL="628650" indent="-360363">
              <a:buFont typeface="+mj-lt"/>
              <a:buAutoNum type="arabicPeriod" startAt="3"/>
              <a:tabLst>
                <a:tab pos="628650" algn="l"/>
              </a:tabLst>
            </a:pPr>
            <a:endParaRPr lang="en-MY" sz="2800" dirty="0"/>
          </a:p>
          <a:p>
            <a:pPr marL="0" indent="0">
              <a:buNone/>
            </a:pPr>
            <a:endParaRPr lang="en-MY" dirty="0"/>
          </a:p>
        </p:txBody>
      </p:sp>
      <p:sp>
        <p:nvSpPr>
          <p:cNvPr id="4" name="Slide Number Placeholder 3">
            <a:extLst>
              <a:ext uri="{FF2B5EF4-FFF2-40B4-BE49-F238E27FC236}">
                <a16:creationId xmlns:a16="http://schemas.microsoft.com/office/drawing/2014/main" id="{268CA9CF-C45A-4436-9CC8-E8F863353664}"/>
              </a:ext>
            </a:extLst>
          </p:cNvPr>
          <p:cNvSpPr>
            <a:spLocks noGrp="1"/>
          </p:cNvSpPr>
          <p:nvPr>
            <p:ph type="sldNum" sz="quarter" idx="12"/>
          </p:nvPr>
        </p:nvSpPr>
        <p:spPr/>
        <p:txBody>
          <a:bodyPr/>
          <a:lstStyle/>
          <a:p>
            <a:fld id="{71B7BAC7-FE87-40F6-AA24-4F4685D1B022}" type="slidenum">
              <a:rPr lang="en-US" smtClean="0"/>
              <a:t>45</a:t>
            </a:fld>
            <a:endParaRPr lang="en-US" dirty="0"/>
          </a:p>
        </p:txBody>
      </p:sp>
    </p:spTree>
    <p:extLst>
      <p:ext uri="{BB962C8B-B14F-4D97-AF65-F5344CB8AC3E}">
        <p14:creationId xmlns:p14="http://schemas.microsoft.com/office/powerpoint/2010/main" val="3279866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A77B607-971B-4E36-B13F-7D244F52C34D}"/>
              </a:ext>
            </a:extLst>
          </p:cNvPr>
          <p:cNvPicPr>
            <a:picLocks noChangeAspect="1"/>
          </p:cNvPicPr>
          <p:nvPr/>
        </p:nvPicPr>
        <p:blipFill rotWithShape="1">
          <a:blip r:embed="rId2"/>
          <a:srcRect r="51163" b="598"/>
          <a:stretch/>
        </p:blipFill>
        <p:spPr>
          <a:xfrm>
            <a:off x="11087332" y="5852503"/>
            <a:ext cx="962024" cy="964832"/>
          </a:xfrm>
          <a:prstGeom prst="rect">
            <a:avLst/>
          </a:prstGeom>
        </p:spPr>
      </p:pic>
      <p:sp>
        <p:nvSpPr>
          <p:cNvPr id="7" name="Rectangle 6">
            <a:extLst>
              <a:ext uri="{FF2B5EF4-FFF2-40B4-BE49-F238E27FC236}">
                <a16:creationId xmlns:a16="http://schemas.microsoft.com/office/drawing/2014/main" id="{791776BA-7828-4ABE-82CB-E841C18C59D4}"/>
              </a:ext>
            </a:extLst>
          </p:cNvPr>
          <p:cNvSpPr/>
          <p:nvPr/>
        </p:nvSpPr>
        <p:spPr>
          <a:xfrm>
            <a:off x="4804296" y="6169240"/>
            <a:ext cx="6283036" cy="369332"/>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MY" dirty="0">
                <a:ln w="22225">
                  <a:solidFill>
                    <a:schemeClr val="tx2">
                      <a:lumMod val="75000"/>
                    </a:schemeClr>
                  </a:solidFill>
                  <a:prstDash val="solid"/>
                </a:ln>
                <a:solidFill>
                  <a:schemeClr val="tx2"/>
                </a:solidFill>
                <a:latin typeface="Monotype Corsiva" panose="03010101010201010101" pitchFamily="66" charset="0"/>
              </a:rPr>
              <a:t>Clinical Practice Guidelines Management of Breast Cancer (Third Edition)</a:t>
            </a:r>
            <a:endParaRPr lang="en-MY" dirty="0">
              <a:ln w="22225">
                <a:solidFill>
                  <a:schemeClr val="tx2">
                    <a:lumMod val="75000"/>
                  </a:schemeClr>
                </a:solidFill>
                <a:prstDash val="solid"/>
              </a:ln>
              <a:solidFill>
                <a:schemeClr val="tx2"/>
              </a:solidFill>
              <a:effectLst>
                <a:outerShdw dist="38100" dir="2640000" algn="bl" rotWithShape="0">
                  <a:schemeClr val="accent1"/>
                </a:outerShdw>
              </a:effectLst>
              <a:latin typeface="Monotype Corsiva" panose="03010101010201010101" pitchFamily="66" charset="0"/>
            </a:endParaRPr>
          </a:p>
        </p:txBody>
      </p:sp>
      <p:sp>
        <p:nvSpPr>
          <p:cNvPr id="4" name="Title 3">
            <a:extLst>
              <a:ext uri="{FF2B5EF4-FFF2-40B4-BE49-F238E27FC236}">
                <a16:creationId xmlns:a16="http://schemas.microsoft.com/office/drawing/2014/main" id="{718FC181-9846-4504-9903-1755840113BB}"/>
              </a:ext>
            </a:extLst>
          </p:cNvPr>
          <p:cNvSpPr>
            <a:spLocks noGrp="1"/>
          </p:cNvSpPr>
          <p:nvPr>
            <p:ph type="title"/>
          </p:nvPr>
        </p:nvSpPr>
        <p:spPr>
          <a:xfrm>
            <a:off x="981541" y="0"/>
            <a:ext cx="10105791" cy="2862262"/>
          </a:xfrm>
        </p:spPr>
        <p:txBody>
          <a:bodyPr/>
          <a:lstStyle/>
          <a:p>
            <a:pPr algn="ctr"/>
            <a:r>
              <a:rPr lang="en-MY" b="1" dirty="0">
                <a:solidFill>
                  <a:srgbClr val="CC0066"/>
                </a:solidFill>
              </a:rPr>
              <a:t>Thank you </a:t>
            </a:r>
          </a:p>
        </p:txBody>
      </p:sp>
      <p:sp>
        <p:nvSpPr>
          <p:cNvPr id="2" name="Slide Number Placeholder 1">
            <a:extLst>
              <a:ext uri="{FF2B5EF4-FFF2-40B4-BE49-F238E27FC236}">
                <a16:creationId xmlns:a16="http://schemas.microsoft.com/office/drawing/2014/main" id="{1BCE51C9-C058-4C31-A2C0-F9CAA39B8F8C}"/>
              </a:ext>
            </a:extLst>
          </p:cNvPr>
          <p:cNvSpPr>
            <a:spLocks noGrp="1"/>
          </p:cNvSpPr>
          <p:nvPr>
            <p:ph type="sldNum" sz="quarter" idx="12"/>
          </p:nvPr>
        </p:nvSpPr>
        <p:spPr/>
        <p:txBody>
          <a:bodyPr/>
          <a:lstStyle/>
          <a:p>
            <a:fld id="{71B7BAC7-FE87-40F6-AA24-4F4685D1B022}" type="slidenum">
              <a:rPr lang="en-US" smtClean="0"/>
              <a:t>46</a:t>
            </a:fld>
            <a:endParaRPr lang="en-US"/>
          </a:p>
        </p:txBody>
      </p:sp>
    </p:spTree>
    <p:extLst>
      <p:ext uri="{BB962C8B-B14F-4D97-AF65-F5344CB8AC3E}">
        <p14:creationId xmlns:p14="http://schemas.microsoft.com/office/powerpoint/2010/main" val="2362409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F1D1FF4-51BA-41BB-A1BB-95EE5323C109}"/>
              </a:ext>
            </a:extLst>
          </p:cNvPr>
          <p:cNvPicPr>
            <a:picLocks noChangeAspect="1"/>
          </p:cNvPicPr>
          <p:nvPr/>
        </p:nvPicPr>
        <p:blipFill rotWithShape="1">
          <a:blip r:embed="rId3"/>
          <a:srcRect r="51163" b="598"/>
          <a:stretch/>
        </p:blipFill>
        <p:spPr>
          <a:xfrm>
            <a:off x="11129818" y="5873934"/>
            <a:ext cx="962024" cy="964832"/>
          </a:xfrm>
          <a:prstGeom prst="rect">
            <a:avLst/>
          </a:prstGeom>
        </p:spPr>
      </p:pic>
      <p:sp>
        <p:nvSpPr>
          <p:cNvPr id="4" name="Title 3"/>
          <p:cNvSpPr>
            <a:spLocks noGrp="1"/>
          </p:cNvSpPr>
          <p:nvPr>
            <p:ph type="title"/>
          </p:nvPr>
        </p:nvSpPr>
        <p:spPr>
          <a:xfrm>
            <a:off x="0" y="0"/>
            <a:ext cx="11639843" cy="1325563"/>
          </a:xfrm>
        </p:spPr>
        <p:txBody>
          <a:bodyPr>
            <a:normAutofit/>
          </a:bodyPr>
          <a:lstStyle/>
          <a:p>
            <a:pPr algn="ctr"/>
            <a:r>
              <a:rPr lang="en-US" sz="4000" b="1" dirty="0">
                <a:solidFill>
                  <a:srgbClr val="CC0066"/>
                </a:solidFill>
              </a:rPr>
              <a:t>Cancer Genetics Basics: What is a Gene?</a:t>
            </a:r>
            <a:endParaRPr lang="en-US" sz="4000" dirty="0">
              <a:solidFill>
                <a:srgbClr val="CC0066"/>
              </a:solidFill>
            </a:endParaRPr>
          </a:p>
        </p:txBody>
      </p:sp>
      <p:sp>
        <p:nvSpPr>
          <p:cNvPr id="8" name="Rectangle 7">
            <a:extLst>
              <a:ext uri="{FF2B5EF4-FFF2-40B4-BE49-F238E27FC236}">
                <a16:creationId xmlns:a16="http://schemas.microsoft.com/office/drawing/2014/main" id="{3863F112-5A0F-4D8F-B0E2-3505BEE465E7}"/>
              </a:ext>
            </a:extLst>
          </p:cNvPr>
          <p:cNvSpPr/>
          <p:nvPr/>
        </p:nvSpPr>
        <p:spPr>
          <a:xfrm>
            <a:off x="4807539" y="6312760"/>
            <a:ext cx="6283036" cy="369332"/>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MY" dirty="0">
                <a:ln w="22225">
                  <a:solidFill>
                    <a:schemeClr val="tx2">
                      <a:lumMod val="75000"/>
                    </a:schemeClr>
                  </a:solidFill>
                  <a:prstDash val="solid"/>
                </a:ln>
                <a:solidFill>
                  <a:schemeClr val="tx2"/>
                </a:solidFill>
                <a:latin typeface="Monotype Corsiva" panose="03010101010201010101" pitchFamily="66" charset="0"/>
              </a:rPr>
              <a:t>Clinical Practice Guidelines Management of Breast Cancer (Third Edition)</a:t>
            </a:r>
            <a:endParaRPr lang="en-MY" dirty="0">
              <a:ln w="22225">
                <a:solidFill>
                  <a:schemeClr val="tx2">
                    <a:lumMod val="75000"/>
                  </a:schemeClr>
                </a:solidFill>
                <a:prstDash val="solid"/>
              </a:ln>
              <a:solidFill>
                <a:schemeClr val="tx2"/>
              </a:solidFill>
              <a:effectLst>
                <a:outerShdw dist="38100" dir="2640000" algn="bl" rotWithShape="0">
                  <a:schemeClr val="accent1"/>
                </a:outerShdw>
              </a:effectLst>
              <a:latin typeface="Monotype Corsiva" panose="03010101010201010101" pitchFamily="66" charset="0"/>
            </a:endParaRPr>
          </a:p>
        </p:txBody>
      </p:sp>
      <p:sp>
        <p:nvSpPr>
          <p:cNvPr id="2" name="Slide Number Placeholder 1">
            <a:extLst>
              <a:ext uri="{FF2B5EF4-FFF2-40B4-BE49-F238E27FC236}">
                <a16:creationId xmlns:a16="http://schemas.microsoft.com/office/drawing/2014/main" id="{71FA91D6-85FC-4CC6-BC69-4C92477138CB}"/>
              </a:ext>
            </a:extLst>
          </p:cNvPr>
          <p:cNvSpPr>
            <a:spLocks noGrp="1"/>
          </p:cNvSpPr>
          <p:nvPr>
            <p:ph type="sldNum" sz="quarter" idx="12"/>
          </p:nvPr>
        </p:nvSpPr>
        <p:spPr/>
        <p:txBody>
          <a:bodyPr/>
          <a:lstStyle/>
          <a:p>
            <a:fld id="{71B7BAC7-FE87-40F6-AA24-4F4685D1B022}" type="slidenum">
              <a:rPr lang="en-US" smtClean="0"/>
              <a:t>5</a:t>
            </a:fld>
            <a:endParaRPr lang="en-US"/>
          </a:p>
        </p:txBody>
      </p:sp>
      <p:pic>
        <p:nvPicPr>
          <p:cNvPr id="12" name="Picture 11">
            <a:extLst>
              <a:ext uri="{FF2B5EF4-FFF2-40B4-BE49-F238E27FC236}">
                <a16:creationId xmlns:a16="http://schemas.microsoft.com/office/drawing/2014/main" id="{0B9ED8B2-9CB9-7944-B086-2C4BA12D60C1}"/>
              </a:ext>
            </a:extLst>
          </p:cNvPr>
          <p:cNvPicPr>
            <a:picLocks noChangeAspect="1"/>
          </p:cNvPicPr>
          <p:nvPr/>
        </p:nvPicPr>
        <p:blipFill rotWithShape="1">
          <a:blip r:embed="rId4">
            <a:extLst>
              <a:ext uri="{28A0092B-C50C-407E-A947-70E740481C1C}">
                <a14:useLocalDpi xmlns:a14="http://schemas.microsoft.com/office/drawing/2010/main" val="0"/>
              </a:ext>
            </a:extLst>
          </a:blip>
          <a:srcRect b="7776"/>
          <a:stretch/>
        </p:blipFill>
        <p:spPr>
          <a:xfrm>
            <a:off x="2054088" y="1117102"/>
            <a:ext cx="7951303" cy="5187054"/>
          </a:xfrm>
          <a:prstGeom prst="rect">
            <a:avLst/>
          </a:prstGeom>
        </p:spPr>
      </p:pic>
    </p:spTree>
    <p:extLst>
      <p:ext uri="{BB962C8B-B14F-4D97-AF65-F5344CB8AC3E}">
        <p14:creationId xmlns:p14="http://schemas.microsoft.com/office/powerpoint/2010/main" val="3133048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4CC1DA6-6A35-604D-93A1-C693FE58725D}"/>
              </a:ext>
            </a:extLst>
          </p:cNvPr>
          <p:cNvSpPr/>
          <p:nvPr/>
        </p:nvSpPr>
        <p:spPr>
          <a:xfrm>
            <a:off x="4893296" y="5159715"/>
            <a:ext cx="7020410" cy="474917"/>
          </a:xfrm>
          <a:prstGeom prst="rect">
            <a:avLst/>
          </a:prstGeom>
          <a:solidFill>
            <a:schemeClr val="bg1"/>
          </a:solidFill>
          <a:ln>
            <a:noFill/>
          </a:ln>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dirty="0"/>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8261" t="20089" r="8406" b="23478"/>
          <a:stretch/>
        </p:blipFill>
        <p:spPr>
          <a:xfrm>
            <a:off x="397566" y="1181599"/>
            <a:ext cx="4174806" cy="2120349"/>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l="13478" t="20870" r="14927" b="23285"/>
          <a:stretch/>
        </p:blipFill>
        <p:spPr>
          <a:xfrm>
            <a:off x="397566" y="3569521"/>
            <a:ext cx="4174806" cy="2442346"/>
          </a:xfrm>
          <a:prstGeom prst="rect">
            <a:avLst/>
          </a:prstGeom>
        </p:spPr>
      </p:pic>
      <p:pic>
        <p:nvPicPr>
          <p:cNvPr id="4" name="Picture 3"/>
          <p:cNvPicPr>
            <a:picLocks noChangeAspect="1"/>
          </p:cNvPicPr>
          <p:nvPr/>
        </p:nvPicPr>
        <p:blipFill rotWithShape="1">
          <a:blip r:embed="rId5">
            <a:extLst>
              <a:ext uri="{28A0092B-C50C-407E-A947-70E740481C1C}">
                <a14:useLocalDpi xmlns:a14="http://schemas.microsoft.com/office/drawing/2010/main" val="0"/>
              </a:ext>
            </a:extLst>
          </a:blip>
          <a:srcRect b="5225"/>
          <a:stretch/>
        </p:blipFill>
        <p:spPr>
          <a:xfrm>
            <a:off x="4893296" y="953980"/>
            <a:ext cx="7020410" cy="4195697"/>
          </a:xfrm>
          <a:prstGeom prst="rect">
            <a:avLst/>
          </a:prstGeom>
        </p:spPr>
      </p:pic>
      <p:sp>
        <p:nvSpPr>
          <p:cNvPr id="6" name="TextBox 5"/>
          <p:cNvSpPr txBox="1"/>
          <p:nvPr/>
        </p:nvSpPr>
        <p:spPr>
          <a:xfrm>
            <a:off x="7077361" y="5159715"/>
            <a:ext cx="3553428" cy="461665"/>
          </a:xfrm>
          <a:prstGeom prst="rect">
            <a:avLst/>
          </a:prstGeom>
          <a:noFill/>
        </p:spPr>
        <p:txBody>
          <a:bodyPr wrap="square" rtlCol="0">
            <a:spAutoFit/>
          </a:bodyPr>
          <a:lstStyle/>
          <a:p>
            <a:r>
              <a:rPr lang="en-US" sz="2400" b="1" dirty="0">
                <a:solidFill>
                  <a:schemeClr val="accent2"/>
                </a:solidFill>
              </a:rPr>
              <a:t>“Two-hit hypothesis”</a:t>
            </a:r>
          </a:p>
        </p:txBody>
      </p:sp>
      <p:sp>
        <p:nvSpPr>
          <p:cNvPr id="7" name="TextBox 6"/>
          <p:cNvSpPr txBox="1"/>
          <p:nvPr/>
        </p:nvSpPr>
        <p:spPr>
          <a:xfrm>
            <a:off x="5595663" y="5781034"/>
            <a:ext cx="6119261" cy="461665"/>
          </a:xfrm>
          <a:prstGeom prst="rect">
            <a:avLst/>
          </a:prstGeom>
          <a:noFill/>
        </p:spPr>
        <p:txBody>
          <a:bodyPr wrap="square" rtlCol="0">
            <a:spAutoFit/>
          </a:bodyPr>
          <a:lstStyle/>
          <a:p>
            <a:r>
              <a:rPr lang="en-US" sz="2400" b="1" dirty="0">
                <a:solidFill>
                  <a:srgbClr val="00B0F0"/>
                </a:solidFill>
              </a:rPr>
              <a:t>Germline mutations </a:t>
            </a:r>
            <a:r>
              <a:rPr lang="en-US" sz="2400" dirty="0"/>
              <a:t>vs. somatic mutations </a:t>
            </a:r>
          </a:p>
        </p:txBody>
      </p:sp>
      <p:sp>
        <p:nvSpPr>
          <p:cNvPr id="8" name="Title 3">
            <a:extLst>
              <a:ext uri="{FF2B5EF4-FFF2-40B4-BE49-F238E27FC236}">
                <a16:creationId xmlns:a16="http://schemas.microsoft.com/office/drawing/2014/main" id="{D76EA615-7934-1541-920F-B7C4D979AA9E}"/>
              </a:ext>
            </a:extLst>
          </p:cNvPr>
          <p:cNvSpPr txBox="1">
            <a:spLocks/>
          </p:cNvSpPr>
          <p:nvPr/>
        </p:nvSpPr>
        <p:spPr>
          <a:xfrm>
            <a:off x="304807" y="224941"/>
            <a:ext cx="11639843" cy="1325563"/>
          </a:xfrm>
          <a:prstGeom prst="rect">
            <a:avLst/>
          </a:prstGeom>
        </p:spPr>
        <p:txBody>
          <a:bodyPr>
            <a:normAutofit/>
          </a:bodyPr>
          <a:lstStyle>
            <a:lvl1pPr algn="l" defTabSz="914400" rtl="0" eaLnBrk="1" latinLnBrk="0" hangingPunct="1">
              <a:spcBef>
                <a:spcPct val="0"/>
              </a:spcBef>
              <a:buNone/>
              <a:defRPr sz="4400" kern="1200">
                <a:solidFill>
                  <a:schemeClr val="accent1">
                    <a:lumMod val="75000"/>
                  </a:schemeClr>
                </a:solidFill>
                <a:latin typeface="+mj-lt"/>
                <a:ea typeface="+mj-ea"/>
                <a:cs typeface="+mj-cs"/>
              </a:defRPr>
            </a:lvl1pPr>
          </a:lstStyle>
          <a:p>
            <a:pPr algn="ctr"/>
            <a:r>
              <a:rPr lang="en-US" sz="4000" b="1" dirty="0">
                <a:solidFill>
                  <a:srgbClr val="CC0066"/>
                </a:solidFill>
              </a:rPr>
              <a:t>Cancer Genetics Basics</a:t>
            </a:r>
            <a:endParaRPr lang="en-US" sz="4000" dirty="0">
              <a:solidFill>
                <a:srgbClr val="CC0066"/>
              </a:solidFill>
            </a:endParaRPr>
          </a:p>
        </p:txBody>
      </p:sp>
      <p:sp>
        <p:nvSpPr>
          <p:cNvPr id="10" name="Rectangle 9">
            <a:extLst>
              <a:ext uri="{FF2B5EF4-FFF2-40B4-BE49-F238E27FC236}">
                <a16:creationId xmlns:a16="http://schemas.microsoft.com/office/drawing/2014/main" id="{AFC2B005-AB3B-1348-B2EF-D79C13F3DA95}"/>
              </a:ext>
            </a:extLst>
          </p:cNvPr>
          <p:cNvSpPr/>
          <p:nvPr/>
        </p:nvSpPr>
        <p:spPr>
          <a:xfrm>
            <a:off x="0" y="6333954"/>
            <a:ext cx="6283036" cy="369332"/>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MY" dirty="0">
                <a:ln w="22225">
                  <a:solidFill>
                    <a:schemeClr val="tx2">
                      <a:lumMod val="75000"/>
                    </a:schemeClr>
                  </a:solidFill>
                  <a:prstDash val="solid"/>
                </a:ln>
                <a:solidFill>
                  <a:schemeClr val="tx2"/>
                </a:solidFill>
                <a:latin typeface="Monotype Corsiva" panose="03010101010201010101" pitchFamily="66" charset="0"/>
              </a:rPr>
              <a:t>Clinical Practice Guidelines Management of Breast Cancer (Third Edition)</a:t>
            </a:r>
            <a:endParaRPr lang="en-MY" dirty="0">
              <a:ln w="22225">
                <a:solidFill>
                  <a:schemeClr val="tx2">
                    <a:lumMod val="75000"/>
                  </a:schemeClr>
                </a:solidFill>
                <a:prstDash val="solid"/>
              </a:ln>
              <a:solidFill>
                <a:schemeClr val="tx2"/>
              </a:solidFill>
              <a:effectLst>
                <a:outerShdw dist="38100" dir="2640000" algn="bl" rotWithShape="0">
                  <a:schemeClr val="accent1"/>
                </a:outerShdw>
              </a:effectLst>
              <a:latin typeface="Monotype Corsiva" panose="03010101010201010101" pitchFamily="66" charset="0"/>
            </a:endParaRPr>
          </a:p>
        </p:txBody>
      </p:sp>
      <p:pic>
        <p:nvPicPr>
          <p:cNvPr id="11" name="Picture 10">
            <a:extLst>
              <a:ext uri="{FF2B5EF4-FFF2-40B4-BE49-F238E27FC236}">
                <a16:creationId xmlns:a16="http://schemas.microsoft.com/office/drawing/2014/main" id="{23F8901C-7F53-254A-BF8C-1FFC140A051D}"/>
              </a:ext>
            </a:extLst>
          </p:cNvPr>
          <p:cNvPicPr>
            <a:picLocks noChangeAspect="1"/>
          </p:cNvPicPr>
          <p:nvPr/>
        </p:nvPicPr>
        <p:blipFill rotWithShape="1">
          <a:blip r:embed="rId6"/>
          <a:srcRect r="51163" b="598"/>
          <a:stretch/>
        </p:blipFill>
        <p:spPr>
          <a:xfrm>
            <a:off x="11229976" y="5878131"/>
            <a:ext cx="962024" cy="964832"/>
          </a:xfrm>
          <a:prstGeom prst="rect">
            <a:avLst/>
          </a:prstGeom>
        </p:spPr>
      </p:pic>
    </p:spTree>
    <p:extLst>
      <p:ext uri="{BB962C8B-B14F-4D97-AF65-F5344CB8AC3E}">
        <p14:creationId xmlns:p14="http://schemas.microsoft.com/office/powerpoint/2010/main" val="1018720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35784" r="32716"/>
          <a:stretch/>
        </p:blipFill>
        <p:spPr>
          <a:xfrm>
            <a:off x="4074047" y="1311733"/>
            <a:ext cx="3906947" cy="4477390"/>
          </a:xfrm>
          <a:prstGeom prst="rect">
            <a:avLst/>
          </a:prstGeom>
        </p:spPr>
      </p:pic>
      <p:sp>
        <p:nvSpPr>
          <p:cNvPr id="3" name="TextBox 2"/>
          <p:cNvSpPr txBox="1"/>
          <p:nvPr/>
        </p:nvSpPr>
        <p:spPr>
          <a:xfrm>
            <a:off x="816427" y="1946720"/>
            <a:ext cx="3545983" cy="2677656"/>
          </a:xfrm>
          <a:prstGeom prst="rect">
            <a:avLst/>
          </a:prstGeom>
          <a:noFill/>
        </p:spPr>
        <p:txBody>
          <a:bodyPr wrap="square" rtlCol="0">
            <a:spAutoFit/>
          </a:bodyPr>
          <a:lstStyle/>
          <a:p>
            <a:r>
              <a:rPr lang="en-US" sz="2400" dirty="0"/>
              <a:t>Most cancer syndromes are inherited in an </a:t>
            </a:r>
            <a:r>
              <a:rPr lang="en-US" sz="2400" b="1" dirty="0">
                <a:solidFill>
                  <a:srgbClr val="00B0F0"/>
                </a:solidFill>
              </a:rPr>
              <a:t>autosomal dominant </a:t>
            </a:r>
            <a:r>
              <a:rPr lang="en-US" sz="2400" dirty="0"/>
              <a:t>manner</a:t>
            </a:r>
          </a:p>
          <a:p>
            <a:endParaRPr lang="en-US" sz="2400" dirty="0"/>
          </a:p>
          <a:p>
            <a:r>
              <a:rPr lang="mr-IN" sz="2400" dirty="0"/>
              <a:t>…</a:t>
            </a:r>
            <a:r>
              <a:rPr lang="en-US" sz="2400" dirty="0"/>
              <a:t>but rarely, some are recessive</a:t>
            </a:r>
          </a:p>
        </p:txBody>
      </p:sp>
      <p:pic>
        <p:nvPicPr>
          <p:cNvPr id="5" name="Picture 4">
            <a:extLst>
              <a:ext uri="{FF2B5EF4-FFF2-40B4-BE49-F238E27FC236}">
                <a16:creationId xmlns:a16="http://schemas.microsoft.com/office/drawing/2014/main" id="{B3FFCB86-C629-2946-88FE-79DC6E904924}"/>
              </a:ext>
            </a:extLst>
          </p:cNvPr>
          <p:cNvPicPr>
            <a:picLocks noChangeAspect="1"/>
          </p:cNvPicPr>
          <p:nvPr/>
        </p:nvPicPr>
        <p:blipFill rotWithShape="1">
          <a:blip r:embed="rId2">
            <a:extLst>
              <a:ext uri="{28A0092B-C50C-407E-A947-70E740481C1C}">
                <a14:useLocalDpi xmlns:a14="http://schemas.microsoft.com/office/drawing/2010/main" val="0"/>
              </a:ext>
            </a:extLst>
          </a:blip>
          <a:srcRect l="69106"/>
          <a:stretch/>
        </p:blipFill>
        <p:spPr>
          <a:xfrm>
            <a:off x="8109587" y="1691343"/>
            <a:ext cx="3182138" cy="3718169"/>
          </a:xfrm>
          <a:prstGeom prst="rect">
            <a:avLst/>
          </a:prstGeom>
        </p:spPr>
      </p:pic>
      <p:sp>
        <p:nvSpPr>
          <p:cNvPr id="6" name="TextBox 5">
            <a:extLst>
              <a:ext uri="{FF2B5EF4-FFF2-40B4-BE49-F238E27FC236}">
                <a16:creationId xmlns:a16="http://schemas.microsoft.com/office/drawing/2014/main" id="{CD8AB147-CF0C-4E4E-95E6-704773B6D37D}"/>
              </a:ext>
            </a:extLst>
          </p:cNvPr>
          <p:cNvSpPr txBox="1"/>
          <p:nvPr/>
        </p:nvSpPr>
        <p:spPr>
          <a:xfrm>
            <a:off x="4410755" y="5789123"/>
            <a:ext cx="3472070" cy="523220"/>
          </a:xfrm>
          <a:prstGeom prst="rect">
            <a:avLst/>
          </a:prstGeom>
          <a:noFill/>
          <a:ln>
            <a:solidFill>
              <a:schemeClr val="bg2"/>
            </a:solidFill>
          </a:ln>
        </p:spPr>
        <p:txBody>
          <a:bodyPr wrap="square" rtlCol="0" anchor="ctr" anchorCtr="1">
            <a:spAutoFit/>
          </a:bodyPr>
          <a:lstStyle/>
          <a:p>
            <a:r>
              <a:rPr lang="en-US" sz="2800" dirty="0">
                <a:solidFill>
                  <a:srgbClr val="00B0F0"/>
                </a:solidFill>
              </a:rPr>
              <a:t>Recurrence risk: 50%</a:t>
            </a:r>
          </a:p>
        </p:txBody>
      </p:sp>
      <p:sp>
        <p:nvSpPr>
          <p:cNvPr id="10" name="Title 3">
            <a:extLst>
              <a:ext uri="{FF2B5EF4-FFF2-40B4-BE49-F238E27FC236}">
                <a16:creationId xmlns:a16="http://schemas.microsoft.com/office/drawing/2014/main" id="{7CE72F1A-C10A-104C-AE92-23ECAAC8A036}"/>
              </a:ext>
            </a:extLst>
          </p:cNvPr>
          <p:cNvSpPr txBox="1">
            <a:spLocks/>
          </p:cNvSpPr>
          <p:nvPr/>
        </p:nvSpPr>
        <p:spPr>
          <a:xfrm>
            <a:off x="326870" y="179444"/>
            <a:ext cx="11639843" cy="1325563"/>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400" kern="1200">
                <a:solidFill>
                  <a:schemeClr val="accent1">
                    <a:lumMod val="75000"/>
                  </a:schemeClr>
                </a:solidFill>
                <a:latin typeface="+mj-lt"/>
                <a:ea typeface="+mj-ea"/>
                <a:cs typeface="+mj-cs"/>
              </a:defRPr>
            </a:lvl1pPr>
          </a:lstStyle>
          <a:p>
            <a:pPr algn="ctr"/>
            <a:r>
              <a:rPr lang="en-US" sz="4000" b="1" dirty="0">
                <a:solidFill>
                  <a:srgbClr val="CC0066"/>
                </a:solidFill>
              </a:rPr>
              <a:t>Cancer Genetics Basics: Inheritance Pattern</a:t>
            </a:r>
            <a:endParaRPr lang="en-US" sz="4000" dirty="0">
              <a:solidFill>
                <a:srgbClr val="CC0066"/>
              </a:solidFill>
            </a:endParaRPr>
          </a:p>
        </p:txBody>
      </p:sp>
      <p:sp>
        <p:nvSpPr>
          <p:cNvPr id="11" name="Rectangle 10">
            <a:extLst>
              <a:ext uri="{FF2B5EF4-FFF2-40B4-BE49-F238E27FC236}">
                <a16:creationId xmlns:a16="http://schemas.microsoft.com/office/drawing/2014/main" id="{8B21B430-36FE-0144-A280-A621F9150FC7}"/>
              </a:ext>
            </a:extLst>
          </p:cNvPr>
          <p:cNvSpPr/>
          <p:nvPr/>
        </p:nvSpPr>
        <p:spPr>
          <a:xfrm>
            <a:off x="0" y="6414698"/>
            <a:ext cx="6283036" cy="369332"/>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MY" dirty="0">
                <a:ln w="22225">
                  <a:solidFill>
                    <a:schemeClr val="tx2">
                      <a:lumMod val="75000"/>
                    </a:schemeClr>
                  </a:solidFill>
                  <a:prstDash val="solid"/>
                </a:ln>
                <a:solidFill>
                  <a:schemeClr val="tx2"/>
                </a:solidFill>
                <a:latin typeface="Monotype Corsiva" panose="03010101010201010101" pitchFamily="66" charset="0"/>
              </a:rPr>
              <a:t>Clinical Practice Guidelines Management of Breast Cancer (Third Edition)</a:t>
            </a:r>
            <a:endParaRPr lang="en-MY" dirty="0">
              <a:ln w="22225">
                <a:solidFill>
                  <a:schemeClr val="tx2">
                    <a:lumMod val="75000"/>
                  </a:schemeClr>
                </a:solidFill>
                <a:prstDash val="solid"/>
              </a:ln>
              <a:solidFill>
                <a:schemeClr val="tx2"/>
              </a:solidFill>
              <a:effectLst>
                <a:outerShdw dist="38100" dir="2640000" algn="bl" rotWithShape="0">
                  <a:schemeClr val="accent1"/>
                </a:outerShdw>
              </a:effectLst>
              <a:latin typeface="Monotype Corsiva" panose="03010101010201010101" pitchFamily="66" charset="0"/>
            </a:endParaRPr>
          </a:p>
        </p:txBody>
      </p:sp>
      <p:pic>
        <p:nvPicPr>
          <p:cNvPr id="12" name="Picture 11">
            <a:extLst>
              <a:ext uri="{FF2B5EF4-FFF2-40B4-BE49-F238E27FC236}">
                <a16:creationId xmlns:a16="http://schemas.microsoft.com/office/drawing/2014/main" id="{906E1F7F-9E2B-A54E-A86A-65E36AF3FAEB}"/>
              </a:ext>
            </a:extLst>
          </p:cNvPr>
          <p:cNvPicPr>
            <a:picLocks noChangeAspect="1"/>
          </p:cNvPicPr>
          <p:nvPr/>
        </p:nvPicPr>
        <p:blipFill rotWithShape="1">
          <a:blip r:embed="rId3"/>
          <a:srcRect r="51163" b="598"/>
          <a:stretch/>
        </p:blipFill>
        <p:spPr>
          <a:xfrm>
            <a:off x="11491160" y="6155114"/>
            <a:ext cx="700840" cy="702886"/>
          </a:xfrm>
          <a:prstGeom prst="rect">
            <a:avLst/>
          </a:prstGeom>
        </p:spPr>
      </p:pic>
      <p:sp>
        <p:nvSpPr>
          <p:cNvPr id="7" name="TextBox 6">
            <a:extLst>
              <a:ext uri="{FF2B5EF4-FFF2-40B4-BE49-F238E27FC236}">
                <a16:creationId xmlns:a16="http://schemas.microsoft.com/office/drawing/2014/main" id="{D12EDD2E-0CA5-B242-8628-47FFBF9924AE}"/>
              </a:ext>
            </a:extLst>
          </p:cNvPr>
          <p:cNvSpPr txBox="1"/>
          <p:nvPr/>
        </p:nvSpPr>
        <p:spPr>
          <a:xfrm>
            <a:off x="7986079" y="5773595"/>
            <a:ext cx="3472070" cy="523220"/>
          </a:xfrm>
          <a:prstGeom prst="rect">
            <a:avLst/>
          </a:prstGeom>
          <a:noFill/>
          <a:ln>
            <a:solidFill>
              <a:schemeClr val="bg2"/>
            </a:solidFill>
          </a:ln>
        </p:spPr>
        <p:txBody>
          <a:bodyPr wrap="square" rtlCol="0" anchor="ctr" anchorCtr="1">
            <a:spAutoFit/>
          </a:bodyPr>
          <a:lstStyle/>
          <a:p>
            <a:r>
              <a:rPr lang="en-US" sz="2800" dirty="0">
                <a:solidFill>
                  <a:srgbClr val="00B0F0"/>
                </a:solidFill>
              </a:rPr>
              <a:t>Recurrence risk: 25%</a:t>
            </a:r>
          </a:p>
        </p:txBody>
      </p:sp>
    </p:spTree>
    <p:extLst>
      <p:ext uri="{BB962C8B-B14F-4D97-AF65-F5344CB8AC3E}">
        <p14:creationId xmlns:p14="http://schemas.microsoft.com/office/powerpoint/2010/main" val="3288783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199C67F-F8ED-4877-971B-9079E55D469D}"/>
              </a:ext>
            </a:extLst>
          </p:cNvPr>
          <p:cNvPicPr>
            <a:picLocks noChangeAspect="1"/>
          </p:cNvPicPr>
          <p:nvPr/>
        </p:nvPicPr>
        <p:blipFill rotWithShape="1">
          <a:blip r:embed="rId2"/>
          <a:srcRect r="51163" b="598"/>
          <a:stretch/>
        </p:blipFill>
        <p:spPr>
          <a:xfrm>
            <a:off x="11129818" y="5873934"/>
            <a:ext cx="962024" cy="964832"/>
          </a:xfrm>
          <a:prstGeom prst="rect">
            <a:avLst/>
          </a:prstGeom>
        </p:spPr>
      </p:pic>
      <p:sp>
        <p:nvSpPr>
          <p:cNvPr id="8" name="Rectangle 7">
            <a:extLst>
              <a:ext uri="{FF2B5EF4-FFF2-40B4-BE49-F238E27FC236}">
                <a16:creationId xmlns:a16="http://schemas.microsoft.com/office/drawing/2014/main" id="{F2C9A531-4B27-41AE-8A76-3589BA739A7E}"/>
              </a:ext>
            </a:extLst>
          </p:cNvPr>
          <p:cNvSpPr/>
          <p:nvPr/>
        </p:nvSpPr>
        <p:spPr>
          <a:xfrm>
            <a:off x="4807539" y="6312760"/>
            <a:ext cx="6283036" cy="369332"/>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MY" dirty="0">
                <a:ln w="22225">
                  <a:solidFill>
                    <a:schemeClr val="tx2">
                      <a:lumMod val="75000"/>
                    </a:schemeClr>
                  </a:solidFill>
                  <a:prstDash val="solid"/>
                </a:ln>
                <a:solidFill>
                  <a:schemeClr val="tx2"/>
                </a:solidFill>
                <a:latin typeface="Monotype Corsiva" panose="03010101010201010101" pitchFamily="66" charset="0"/>
              </a:rPr>
              <a:t>Clinical Practice Guidelines Management of Breast Cancer (Third Edition)</a:t>
            </a:r>
            <a:endParaRPr lang="en-MY" dirty="0">
              <a:ln w="22225">
                <a:solidFill>
                  <a:schemeClr val="tx2">
                    <a:lumMod val="75000"/>
                  </a:schemeClr>
                </a:solidFill>
                <a:prstDash val="solid"/>
              </a:ln>
              <a:solidFill>
                <a:schemeClr val="tx2"/>
              </a:solidFill>
              <a:effectLst>
                <a:outerShdw dist="38100" dir="2640000" algn="bl" rotWithShape="0">
                  <a:schemeClr val="accent1"/>
                </a:outerShdw>
              </a:effectLst>
              <a:latin typeface="Monotype Corsiva" panose="03010101010201010101" pitchFamily="66" charset="0"/>
            </a:endParaRPr>
          </a:p>
        </p:txBody>
      </p:sp>
      <p:sp>
        <p:nvSpPr>
          <p:cNvPr id="3" name="Content Placeholder 2"/>
          <p:cNvSpPr>
            <a:spLocks noGrp="1"/>
          </p:cNvSpPr>
          <p:nvPr>
            <p:ph idx="1"/>
          </p:nvPr>
        </p:nvSpPr>
        <p:spPr>
          <a:xfrm>
            <a:off x="988292" y="1329034"/>
            <a:ext cx="10141526" cy="4881124"/>
          </a:xfrm>
        </p:spPr>
        <p:txBody>
          <a:bodyPr>
            <a:normAutofit fontScale="85000" lnSpcReduction="20000"/>
          </a:bodyPr>
          <a:lstStyle/>
          <a:p>
            <a:pPr marL="12065" indent="0">
              <a:lnSpc>
                <a:spcPts val="2280"/>
              </a:lnSpc>
              <a:buNone/>
              <a:tabLst>
                <a:tab pos="355600" algn="l"/>
                <a:tab pos="356235" algn="l"/>
              </a:tabLst>
            </a:pPr>
            <a:r>
              <a:rPr lang="en-US" sz="3500" b="1" spc="-5" dirty="0">
                <a:solidFill>
                  <a:srgbClr val="00B0F0"/>
                </a:solidFill>
                <a:latin typeface="+mn-lt"/>
              </a:rPr>
              <a:t>Red flags </a:t>
            </a:r>
            <a:r>
              <a:rPr lang="en-US" sz="3500" b="1" spc="-5" dirty="0">
                <a:solidFill>
                  <a:srgbClr val="00B0F0"/>
                </a:solidFill>
                <a:latin typeface="+mn-lt"/>
                <a:cs typeface="Carlito"/>
              </a:rPr>
              <a:t>that may suggest a hereditary cancer syndrome</a:t>
            </a:r>
            <a:r>
              <a:rPr lang="en-US" sz="3500" b="1" dirty="0">
                <a:solidFill>
                  <a:srgbClr val="00B0F0"/>
                </a:solidFill>
                <a:cs typeface="Carlito"/>
              </a:rPr>
              <a:t>:</a:t>
            </a:r>
          </a:p>
          <a:p>
            <a:pPr marL="12065" indent="0">
              <a:lnSpc>
                <a:spcPts val="2280"/>
              </a:lnSpc>
              <a:buNone/>
              <a:tabLst>
                <a:tab pos="355600" algn="l"/>
                <a:tab pos="356235" algn="l"/>
              </a:tabLst>
            </a:pPr>
            <a:endParaRPr lang="en-US" sz="3500" b="1" spc="-10" dirty="0">
              <a:solidFill>
                <a:srgbClr val="00B0F0"/>
              </a:solidFill>
              <a:cs typeface="Carlito"/>
            </a:endParaRPr>
          </a:p>
          <a:p>
            <a:pPr marL="268288" indent="-257175">
              <a:lnSpc>
                <a:spcPts val="2280"/>
              </a:lnSpc>
              <a:buClr>
                <a:srgbClr val="00B0F0"/>
              </a:buClr>
              <a:buSzPct val="110000"/>
              <a:tabLst>
                <a:tab pos="355600" algn="l"/>
                <a:tab pos="356235" algn="l"/>
              </a:tabLst>
            </a:pPr>
            <a:r>
              <a:rPr lang="en-US" sz="3000" spc="-10" dirty="0">
                <a:cs typeface="Carlito"/>
              </a:rPr>
              <a:t>young </a:t>
            </a:r>
            <a:r>
              <a:rPr lang="en-US" sz="3000" spc="-5" dirty="0">
                <a:cs typeface="Carlito"/>
              </a:rPr>
              <a:t>age of onset </a:t>
            </a:r>
            <a:r>
              <a:rPr lang="en-US" sz="3000" dirty="0"/>
              <a:t>(&lt;50 years old)</a:t>
            </a:r>
          </a:p>
          <a:p>
            <a:pPr marL="268288" indent="-257175">
              <a:lnSpc>
                <a:spcPts val="2280"/>
              </a:lnSpc>
              <a:buClr>
                <a:srgbClr val="00B0F0"/>
              </a:buClr>
              <a:buSzPct val="110000"/>
              <a:tabLst>
                <a:tab pos="355600" algn="l"/>
                <a:tab pos="356235" algn="l"/>
              </a:tabLst>
            </a:pPr>
            <a:r>
              <a:rPr lang="en-US" sz="3000" dirty="0"/>
              <a:t>family history of cancers</a:t>
            </a:r>
          </a:p>
          <a:p>
            <a:pPr marL="534988" lvl="1" indent="-266700">
              <a:buClr>
                <a:srgbClr val="00B0F0"/>
              </a:buClr>
              <a:buSzPct val="110000"/>
            </a:pPr>
            <a:r>
              <a:rPr lang="en-US" sz="2600" spc="-10" dirty="0">
                <a:cs typeface="Carlito"/>
              </a:rPr>
              <a:t>many </a:t>
            </a:r>
            <a:r>
              <a:rPr lang="en-US" sz="2600" spc="-5" dirty="0">
                <a:cs typeface="Carlito"/>
              </a:rPr>
              <a:t>cases of </a:t>
            </a:r>
            <a:r>
              <a:rPr lang="en-US" sz="2600" dirty="0">
                <a:cs typeface="Carlito"/>
              </a:rPr>
              <a:t>the </a:t>
            </a:r>
            <a:r>
              <a:rPr lang="en-US" sz="2600" spc="-5" dirty="0">
                <a:cs typeface="Carlito"/>
              </a:rPr>
              <a:t>same </a:t>
            </a:r>
            <a:r>
              <a:rPr lang="en-US" sz="2600" dirty="0">
                <a:cs typeface="Carlito"/>
              </a:rPr>
              <a:t>type </a:t>
            </a:r>
            <a:r>
              <a:rPr lang="en-US" sz="2600" spc="-5" dirty="0">
                <a:cs typeface="Carlito"/>
              </a:rPr>
              <a:t>of </a:t>
            </a:r>
            <a:r>
              <a:rPr lang="en-US" sz="2600" dirty="0">
                <a:cs typeface="Carlito"/>
              </a:rPr>
              <a:t>cancer in a family </a:t>
            </a:r>
            <a:endParaRPr lang="en-US" sz="2600" spc="-5" dirty="0">
              <a:cs typeface="Carlito"/>
            </a:endParaRPr>
          </a:p>
          <a:p>
            <a:pPr marL="534988" lvl="1" indent="-266700">
              <a:buClr>
                <a:srgbClr val="00B0F0"/>
              </a:buClr>
              <a:buSzPct val="110000"/>
            </a:pPr>
            <a:r>
              <a:rPr lang="en-US" sz="2600" dirty="0">
                <a:cs typeface="Carlito"/>
              </a:rPr>
              <a:t>cancer </a:t>
            </a:r>
            <a:r>
              <a:rPr lang="en-US" sz="2600" spc="-5" dirty="0">
                <a:cs typeface="Carlito"/>
              </a:rPr>
              <a:t>occurring </a:t>
            </a:r>
            <a:r>
              <a:rPr lang="en-US" sz="2600" dirty="0">
                <a:cs typeface="Carlito"/>
              </a:rPr>
              <a:t>in </a:t>
            </a:r>
            <a:r>
              <a:rPr lang="en-US" sz="2600" spc="-10" dirty="0">
                <a:cs typeface="Carlito"/>
              </a:rPr>
              <a:t>many generations </a:t>
            </a:r>
            <a:endParaRPr lang="en-US" sz="2600" dirty="0"/>
          </a:p>
          <a:p>
            <a:pPr marL="268288" indent="-268288">
              <a:buClr>
                <a:srgbClr val="00B0F0"/>
              </a:buClr>
              <a:buSzPct val="110000"/>
            </a:pPr>
            <a:r>
              <a:rPr lang="en-US" dirty="0"/>
              <a:t>m</a:t>
            </a:r>
            <a:r>
              <a:rPr lang="en-US" sz="3000" dirty="0"/>
              <a:t>ultiple primary cancers </a:t>
            </a:r>
          </a:p>
          <a:p>
            <a:pPr marL="268288" indent="-268288">
              <a:buClr>
                <a:srgbClr val="00B0F0"/>
              </a:buClr>
              <a:buSzPct val="110000"/>
            </a:pPr>
            <a:r>
              <a:rPr lang="en-US" sz="3000" dirty="0"/>
              <a:t>bilateral cancers in one person</a:t>
            </a:r>
          </a:p>
          <a:p>
            <a:pPr marL="268288" indent="-268288">
              <a:buClr>
                <a:srgbClr val="00B0F0"/>
              </a:buClr>
              <a:buSzPct val="110000"/>
            </a:pPr>
            <a:r>
              <a:rPr lang="en-US" sz="3000" dirty="0"/>
              <a:t>clustering of certain cancers (e.g. breast &amp; ovarian)</a:t>
            </a:r>
          </a:p>
          <a:p>
            <a:pPr marL="268288" indent="-268288">
              <a:buClr>
                <a:srgbClr val="00B0F0"/>
              </a:buClr>
              <a:buSzPct val="110000"/>
            </a:pPr>
            <a:r>
              <a:rPr lang="en-US" sz="3000" spc="-5" dirty="0">
                <a:cs typeface="Carlito"/>
              </a:rPr>
              <a:t>more than 1 </a:t>
            </a:r>
            <a:r>
              <a:rPr lang="en-US" sz="3000" dirty="0">
                <a:cs typeface="Carlito"/>
              </a:rPr>
              <a:t>childhood cancer </a:t>
            </a:r>
            <a:r>
              <a:rPr lang="en-US" sz="3000" spc="-5" dirty="0">
                <a:cs typeface="Carlito"/>
              </a:rPr>
              <a:t>in siblings </a:t>
            </a:r>
            <a:r>
              <a:rPr lang="en-US" sz="3000" spc="-10" dirty="0">
                <a:cs typeface="Carlito"/>
              </a:rPr>
              <a:t>(e.g. sarcoma </a:t>
            </a:r>
            <a:r>
              <a:rPr lang="en-US" sz="3000" dirty="0">
                <a:cs typeface="Carlito"/>
              </a:rPr>
              <a:t>in</a:t>
            </a:r>
            <a:r>
              <a:rPr lang="en-US" sz="3000" spc="-40" dirty="0">
                <a:cs typeface="Carlito"/>
              </a:rPr>
              <a:t> </a:t>
            </a:r>
            <a:r>
              <a:rPr lang="en-US" sz="3000" spc="-5" dirty="0">
                <a:cs typeface="Carlito"/>
              </a:rPr>
              <a:t>siblings)</a:t>
            </a:r>
          </a:p>
          <a:p>
            <a:pPr marL="268288" indent="-268288">
              <a:buClr>
                <a:srgbClr val="00B0F0"/>
              </a:buClr>
              <a:buSzPct val="110000"/>
            </a:pPr>
            <a:r>
              <a:rPr lang="en-US" sz="3000" spc="-5" dirty="0">
                <a:cs typeface="Carlito"/>
              </a:rPr>
              <a:t>certain cancer pathology types (e.g. triple negative breast cancer)</a:t>
            </a:r>
          </a:p>
          <a:p>
            <a:pPr marL="268288" indent="-268288">
              <a:buClr>
                <a:srgbClr val="00B0F0"/>
              </a:buClr>
              <a:buSzPct val="110000"/>
            </a:pPr>
            <a:r>
              <a:rPr lang="en-US" sz="3000" spc="-5" dirty="0">
                <a:cs typeface="Carlito"/>
              </a:rPr>
              <a:t>rare cancers (e.g. male breast cancer)</a:t>
            </a:r>
            <a:endParaRPr lang="en-US" sz="3000" dirty="0">
              <a:cs typeface="Carlito"/>
            </a:endParaRPr>
          </a:p>
          <a:p>
            <a:endParaRPr lang="en-US" dirty="0"/>
          </a:p>
        </p:txBody>
      </p:sp>
      <p:pic>
        <p:nvPicPr>
          <p:cNvPr id="7" name="Picture 6">
            <a:extLst>
              <a:ext uri="{FF2B5EF4-FFF2-40B4-BE49-F238E27FC236}">
                <a16:creationId xmlns:a16="http://schemas.microsoft.com/office/drawing/2014/main" id="{5B464F31-EE98-714A-BAA8-30BEEFB360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28182" y="2081119"/>
            <a:ext cx="1742277" cy="1865261"/>
          </a:xfrm>
          <a:prstGeom prst="rect">
            <a:avLst/>
          </a:prstGeom>
        </p:spPr>
      </p:pic>
      <p:sp>
        <p:nvSpPr>
          <p:cNvPr id="4" name="Slide Number Placeholder 3">
            <a:extLst>
              <a:ext uri="{FF2B5EF4-FFF2-40B4-BE49-F238E27FC236}">
                <a16:creationId xmlns:a16="http://schemas.microsoft.com/office/drawing/2014/main" id="{36764460-E384-4BE0-8D8B-3CD2571F0098}"/>
              </a:ext>
            </a:extLst>
          </p:cNvPr>
          <p:cNvSpPr>
            <a:spLocks noGrp="1"/>
          </p:cNvSpPr>
          <p:nvPr>
            <p:ph type="sldNum" sz="quarter" idx="12"/>
          </p:nvPr>
        </p:nvSpPr>
        <p:spPr/>
        <p:txBody>
          <a:bodyPr/>
          <a:lstStyle/>
          <a:p>
            <a:fld id="{71B7BAC7-FE87-40F6-AA24-4F4685D1B022}" type="slidenum">
              <a:rPr lang="en-US" smtClean="0"/>
              <a:t>8</a:t>
            </a:fld>
            <a:endParaRPr lang="en-US"/>
          </a:p>
        </p:txBody>
      </p:sp>
      <p:sp>
        <p:nvSpPr>
          <p:cNvPr id="9" name="Title 1">
            <a:extLst>
              <a:ext uri="{FF2B5EF4-FFF2-40B4-BE49-F238E27FC236}">
                <a16:creationId xmlns:a16="http://schemas.microsoft.com/office/drawing/2014/main" id="{094D999E-29CD-4A24-80FF-E4603F47DFFB}"/>
              </a:ext>
            </a:extLst>
          </p:cNvPr>
          <p:cNvSpPr txBox="1">
            <a:spLocks/>
          </p:cNvSpPr>
          <p:nvPr/>
        </p:nvSpPr>
        <p:spPr>
          <a:xfrm>
            <a:off x="2196778" y="-11218"/>
            <a:ext cx="9029700" cy="1325563"/>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400" kern="1200">
                <a:solidFill>
                  <a:schemeClr val="accent1">
                    <a:lumMod val="75000"/>
                  </a:schemeClr>
                </a:solidFill>
                <a:latin typeface="+mj-lt"/>
                <a:ea typeface="+mj-ea"/>
                <a:cs typeface="+mj-cs"/>
              </a:defRPr>
            </a:lvl1pPr>
          </a:lstStyle>
          <a:p>
            <a:pPr algn="ctr"/>
            <a:r>
              <a:rPr lang="en-US" sz="4400" b="1" spc="-10" dirty="0">
                <a:solidFill>
                  <a:srgbClr val="CC0066"/>
                </a:solidFill>
              </a:rPr>
              <a:t>Who needs a genetic evaluation?</a:t>
            </a:r>
            <a:endParaRPr lang="en-MY" b="1" dirty="0">
              <a:solidFill>
                <a:srgbClr val="CC0066"/>
              </a:solidFill>
            </a:endParaRPr>
          </a:p>
        </p:txBody>
      </p:sp>
    </p:spTree>
    <p:extLst>
      <p:ext uri="{BB962C8B-B14F-4D97-AF65-F5344CB8AC3E}">
        <p14:creationId xmlns:p14="http://schemas.microsoft.com/office/powerpoint/2010/main" val="97965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79FFB9C-A154-4173-AAA2-4A7D8D6D4119}"/>
              </a:ext>
            </a:extLst>
          </p:cNvPr>
          <p:cNvPicPr>
            <a:picLocks noChangeAspect="1"/>
          </p:cNvPicPr>
          <p:nvPr/>
        </p:nvPicPr>
        <p:blipFill rotWithShape="1">
          <a:blip r:embed="rId3"/>
          <a:srcRect r="51163" b="598"/>
          <a:stretch/>
        </p:blipFill>
        <p:spPr>
          <a:xfrm>
            <a:off x="11129818" y="5873934"/>
            <a:ext cx="962024" cy="964832"/>
          </a:xfrm>
          <a:prstGeom prst="rect">
            <a:avLst/>
          </a:prstGeom>
        </p:spPr>
      </p:pic>
      <p:sp>
        <p:nvSpPr>
          <p:cNvPr id="10" name="Rectangle 9">
            <a:extLst>
              <a:ext uri="{FF2B5EF4-FFF2-40B4-BE49-F238E27FC236}">
                <a16:creationId xmlns:a16="http://schemas.microsoft.com/office/drawing/2014/main" id="{44D8993C-6BA9-47EF-8E79-C38FB8EF4AB4}"/>
              </a:ext>
            </a:extLst>
          </p:cNvPr>
          <p:cNvSpPr/>
          <p:nvPr/>
        </p:nvSpPr>
        <p:spPr>
          <a:xfrm>
            <a:off x="4807539" y="6312760"/>
            <a:ext cx="6283036" cy="369332"/>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MY" dirty="0">
                <a:ln w="22225">
                  <a:solidFill>
                    <a:schemeClr val="tx2">
                      <a:lumMod val="75000"/>
                    </a:schemeClr>
                  </a:solidFill>
                  <a:prstDash val="solid"/>
                </a:ln>
                <a:solidFill>
                  <a:schemeClr val="tx2"/>
                </a:solidFill>
                <a:latin typeface="Monotype Corsiva" panose="03010101010201010101" pitchFamily="66" charset="0"/>
              </a:rPr>
              <a:t>Clinical Practice Guidelines Management of Breast Cancer (Third Edition)</a:t>
            </a:r>
            <a:endParaRPr lang="en-MY" dirty="0">
              <a:ln w="22225">
                <a:solidFill>
                  <a:schemeClr val="tx2">
                    <a:lumMod val="75000"/>
                  </a:schemeClr>
                </a:solidFill>
                <a:prstDash val="solid"/>
              </a:ln>
              <a:solidFill>
                <a:schemeClr val="tx2"/>
              </a:solidFill>
              <a:effectLst>
                <a:outerShdw dist="38100" dir="2640000" algn="bl" rotWithShape="0">
                  <a:schemeClr val="accent1"/>
                </a:outerShdw>
              </a:effectLst>
              <a:latin typeface="Monotype Corsiva" panose="03010101010201010101" pitchFamily="66" charset="0"/>
            </a:endParaRPr>
          </a:p>
        </p:txBody>
      </p:sp>
      <p:sp>
        <p:nvSpPr>
          <p:cNvPr id="3" name="Content Placeholder 2"/>
          <p:cNvSpPr>
            <a:spLocks noGrp="1"/>
          </p:cNvSpPr>
          <p:nvPr>
            <p:ph idx="1"/>
          </p:nvPr>
        </p:nvSpPr>
        <p:spPr>
          <a:xfrm>
            <a:off x="780864" y="1317512"/>
            <a:ext cx="10770670" cy="5221415"/>
          </a:xfrm>
        </p:spPr>
        <p:txBody>
          <a:bodyPr>
            <a:normAutofit/>
          </a:bodyPr>
          <a:lstStyle/>
          <a:p>
            <a:pPr marL="0" lvl="0" indent="0">
              <a:buNone/>
            </a:pPr>
            <a:r>
              <a:rPr lang="en-MY" sz="3200" b="1" dirty="0">
                <a:solidFill>
                  <a:srgbClr val="CC0066"/>
                </a:solidFill>
              </a:rPr>
              <a:t>3 key aspects:</a:t>
            </a:r>
            <a:endParaRPr lang="en-MY" sz="3200" b="1" dirty="0">
              <a:solidFill>
                <a:srgbClr val="00B0F0"/>
              </a:solidFill>
            </a:endParaRPr>
          </a:p>
          <a:p>
            <a:pPr lvl="0"/>
            <a:r>
              <a:rPr lang="en-MY" b="1" dirty="0">
                <a:solidFill>
                  <a:srgbClr val="00B0F0"/>
                </a:solidFill>
              </a:rPr>
              <a:t>Identification of other genes </a:t>
            </a:r>
            <a:r>
              <a:rPr lang="en-MY" dirty="0"/>
              <a:t>associated with inherited susceptibility to breast and/or ovarian cancer has led to multi-gene panel testing, beyond just the BRCA genes.</a:t>
            </a:r>
            <a:endParaRPr lang="en-GB" dirty="0"/>
          </a:p>
          <a:p>
            <a:pPr lvl="0"/>
            <a:r>
              <a:rPr lang="en-MY" b="1" dirty="0">
                <a:solidFill>
                  <a:srgbClr val="00B0F0"/>
                </a:solidFill>
              </a:rPr>
              <a:t>Cost of genetic testing has markedly reduced </a:t>
            </a:r>
            <a:r>
              <a:rPr lang="en-MY" dirty="0"/>
              <a:t>making it more accessible.</a:t>
            </a:r>
            <a:endParaRPr lang="en-GB" dirty="0"/>
          </a:p>
          <a:p>
            <a:pPr lvl="0"/>
            <a:r>
              <a:rPr lang="en-MY" b="1" dirty="0">
                <a:solidFill>
                  <a:srgbClr val="00B0F0"/>
                </a:solidFill>
              </a:rPr>
              <a:t>Treatment-focussed genetic testing </a:t>
            </a:r>
            <a:r>
              <a:rPr lang="en-MY" dirty="0"/>
              <a:t>is becoming increasingly important </a:t>
            </a:r>
          </a:p>
          <a:p>
            <a:pPr marL="534988" lvl="1" indent="-266700">
              <a:buFont typeface="Wingdings" panose="05000000000000000000" pitchFamily="2" charset="2"/>
              <a:buChar char="§"/>
            </a:pPr>
            <a:r>
              <a:rPr lang="en-MY" dirty="0"/>
              <a:t>expanded the utility of genetic testing to more than just screening &amp; risk-management</a:t>
            </a:r>
          </a:p>
          <a:p>
            <a:pPr marL="534988" lvl="1" indent="-266700">
              <a:buFont typeface="Wingdings" panose="05000000000000000000" pitchFamily="2" charset="2"/>
              <a:buChar char="§"/>
            </a:pPr>
            <a:r>
              <a:rPr lang="en-MY" dirty="0"/>
              <a:t>expanded genetic testing beyond germline to somatic tumour testing</a:t>
            </a:r>
            <a:endParaRPr lang="en-GB" dirty="0"/>
          </a:p>
          <a:p>
            <a:r>
              <a:rPr lang="en-US" b="1" dirty="0">
                <a:solidFill>
                  <a:srgbClr val="00B0F0"/>
                </a:solidFill>
              </a:rPr>
              <a:t>Impact on genetic/genomic counselling </a:t>
            </a:r>
            <a:r>
              <a:rPr lang="en-US" dirty="0"/>
              <a:t>–  &gt; </a:t>
            </a:r>
            <a:r>
              <a:rPr lang="en-US" dirty="0" err="1"/>
              <a:t>individualised</a:t>
            </a:r>
            <a:r>
              <a:rPr lang="en-US" dirty="0"/>
              <a:t>, &gt; complex</a:t>
            </a:r>
          </a:p>
        </p:txBody>
      </p:sp>
      <p:cxnSp>
        <p:nvCxnSpPr>
          <p:cNvPr id="4" name="Straight Arrow Connector 3">
            <a:extLst>
              <a:ext uri="{FF2B5EF4-FFF2-40B4-BE49-F238E27FC236}">
                <a16:creationId xmlns:a16="http://schemas.microsoft.com/office/drawing/2014/main" id="{9748C403-D714-8D41-B94F-FC954AFD590B}"/>
              </a:ext>
            </a:extLst>
          </p:cNvPr>
          <p:cNvCxnSpPr>
            <a:cxnSpLocks/>
          </p:cNvCxnSpPr>
          <p:nvPr/>
        </p:nvCxnSpPr>
        <p:spPr>
          <a:xfrm>
            <a:off x="491448" y="6001337"/>
            <a:ext cx="578832" cy="0"/>
          </a:xfrm>
          <a:prstGeom prst="straightConnector1">
            <a:avLst/>
          </a:prstGeom>
          <a:ln w="825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8EC40F34-6A48-4088-A2B5-FD3CF7D000AF}"/>
              </a:ext>
            </a:extLst>
          </p:cNvPr>
          <p:cNvSpPr>
            <a:spLocks noGrp="1"/>
          </p:cNvSpPr>
          <p:nvPr>
            <p:ph type="sldNum" sz="quarter" idx="12"/>
          </p:nvPr>
        </p:nvSpPr>
        <p:spPr/>
        <p:txBody>
          <a:bodyPr/>
          <a:lstStyle/>
          <a:p>
            <a:fld id="{71B7BAC7-FE87-40F6-AA24-4F4685D1B022}" type="slidenum">
              <a:rPr lang="en-US" smtClean="0"/>
              <a:t>9</a:t>
            </a:fld>
            <a:endParaRPr lang="en-US"/>
          </a:p>
        </p:txBody>
      </p:sp>
      <p:sp>
        <p:nvSpPr>
          <p:cNvPr id="8" name="Title 1">
            <a:extLst>
              <a:ext uri="{FF2B5EF4-FFF2-40B4-BE49-F238E27FC236}">
                <a16:creationId xmlns:a16="http://schemas.microsoft.com/office/drawing/2014/main" id="{C7A25BE5-44FB-4820-9629-EC5A3724AF19}"/>
              </a:ext>
            </a:extLst>
          </p:cNvPr>
          <p:cNvSpPr>
            <a:spLocks noGrp="1"/>
          </p:cNvSpPr>
          <p:nvPr>
            <p:ph type="title"/>
          </p:nvPr>
        </p:nvSpPr>
        <p:spPr>
          <a:xfrm>
            <a:off x="1298875" y="-70920"/>
            <a:ext cx="9791700" cy="1325563"/>
          </a:xfrm>
        </p:spPr>
        <p:txBody>
          <a:bodyPr>
            <a:normAutofit fontScale="90000"/>
          </a:bodyPr>
          <a:lstStyle/>
          <a:p>
            <a:pPr algn="ctr"/>
            <a:r>
              <a:rPr lang="en-MY" sz="4400" b="1" dirty="0">
                <a:solidFill>
                  <a:srgbClr val="CC0066"/>
                </a:solidFill>
              </a:rPr>
              <a:t>What has changed over the last 10 years? </a:t>
            </a:r>
            <a:endParaRPr lang="en-MY" b="1" dirty="0">
              <a:solidFill>
                <a:srgbClr val="CC0066"/>
              </a:solidFill>
            </a:endParaRPr>
          </a:p>
        </p:txBody>
      </p:sp>
    </p:spTree>
    <p:extLst>
      <p:ext uri="{BB962C8B-B14F-4D97-AF65-F5344CB8AC3E}">
        <p14:creationId xmlns:p14="http://schemas.microsoft.com/office/powerpoint/2010/main" val="217456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Cloud skipper design templat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panose="02040503050406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9TopShadow">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3975" dist="41275" dir="14700000" algn="t" rotWithShape="0">
              <a:srgbClr val="000000">
                <a:alpha val="60000"/>
              </a:srgbClr>
            </a:outerShdw>
          </a:effectLst>
          <a:scene3d>
            <a:camera prst="orthographicFront">
              <a:rot lat="0" lon="0" rev="0"/>
            </a:camera>
            <a:lightRig rig="contrasting" dir="t">
              <a:rot lat="0" lon="0" rev="3600000"/>
            </a:lightRig>
          </a:scene3d>
          <a:sp3d prstMaterial="plastic">
            <a:bevelT w="127000" h="38200" prst="relaxedIns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dirty="0"/>
        </a:defPPr>
      </a:lstStyle>
      <a:style>
        <a:lnRef idx="1">
          <a:schemeClr val="accent2"/>
        </a:lnRef>
        <a:fillRef idx="2">
          <a:schemeClr val="accent2"/>
        </a:fillRef>
        <a:effectRef idx="1">
          <a:schemeClr val="accent2"/>
        </a:effectRef>
        <a:fontRef idx="minor">
          <a:schemeClr val="dk1"/>
        </a:fontRef>
      </a:style>
    </a:spDef>
    <a:lnDef>
      <a:spPr/>
      <a:bodyPr/>
      <a:lstStyle/>
      <a:style>
        <a:lnRef idx="1">
          <a:schemeClr val="accent2"/>
        </a:lnRef>
        <a:fillRef idx="0">
          <a:schemeClr val="accent2"/>
        </a:fillRef>
        <a:effectRef idx="0">
          <a:schemeClr val="accent2"/>
        </a:effectRef>
        <a:fontRef idx="minor">
          <a:schemeClr val="tx1"/>
        </a:fontRef>
      </a:style>
    </a:lnDef>
    <a:txDef>
      <a:spPr>
        <a:noFill/>
        <a:ln>
          <a:solidFill>
            <a:schemeClr val="bg2"/>
          </a:solidFill>
        </a:ln>
      </a:spPr>
      <a:bodyPr wrap="square" rtlCol="0" anchor="ctr" anchorCtr="1">
        <a:spAutoFit/>
      </a:bodyPr>
      <a:lstStyle>
        <a:defPPr>
          <a:defRPr dirty="0"/>
        </a:defPPr>
      </a:lstStyle>
    </a:txDef>
  </a:objectDefaults>
  <a:extraClrSchemeLst/>
  <a:extLst>
    <a:ext uri="{05A4C25C-085E-4340-85A3-A5531E510DB2}">
      <thm15:themeFamily xmlns:thm15="http://schemas.microsoft.com/office/thememl/2012/main" name="Cloud skipper design slides.potx" id="{A839CB2D-CAF8-4C90-9E08-F1ACA2C5BDD5}" vid="{4C3DFA96-B4CF-43D6-AFA3-6C4764C0CDA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panose="02040503050406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9TopShadow">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3975" dist="41275" dir="14700000" algn="t" rotWithShape="0">
              <a:srgbClr val="000000">
                <a:alpha val="60000"/>
              </a:srgbClr>
            </a:outerShdw>
          </a:effectLst>
          <a:scene3d>
            <a:camera prst="orthographicFront">
              <a:rot lat="0" lon="0" rev="0"/>
            </a:camera>
            <a:lightRig rig="contrasting" dir="t">
              <a:rot lat="0" lon="0" rev="3600000"/>
            </a:lightRig>
          </a:scene3d>
          <a:sp3d prstMaterial="plastic">
            <a:bevelT w="127000" h="38200" prst="relaxedIns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panose="02040503050406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9TopShadow">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3975" dist="41275" dir="14700000" algn="t" rotWithShape="0">
              <a:srgbClr val="000000">
                <a:alpha val="60000"/>
              </a:srgbClr>
            </a:outerShdw>
          </a:effectLst>
          <a:scene3d>
            <a:camera prst="orthographicFront">
              <a:rot lat="0" lon="0" rev="0"/>
            </a:camera>
            <a:lightRig rig="contrasting" dir="t">
              <a:rot lat="0" lon="0" rev="3600000"/>
            </a:lightRig>
          </a:scene3d>
          <a:sp3d prstMaterial="plastic">
            <a:bevelT w="127000" h="38200" prst="relaxedIns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60213</TotalTime>
  <Words>4463</Words>
  <Application>Microsoft Office PowerPoint</Application>
  <PresentationFormat>Widescreen</PresentationFormat>
  <Paragraphs>436</Paragraphs>
  <Slides>46</Slides>
  <Notes>22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46</vt:i4>
      </vt:variant>
    </vt:vector>
  </HeadingPairs>
  <TitlesOfParts>
    <vt:vector size="52" baseType="lpstr">
      <vt:lpstr>Arial</vt:lpstr>
      <vt:lpstr>Calibri</vt:lpstr>
      <vt:lpstr>Cambria</vt:lpstr>
      <vt:lpstr>Monotype Corsiva</vt:lpstr>
      <vt:lpstr>Wingdings</vt:lpstr>
      <vt:lpstr>Cloud skipper design template</vt:lpstr>
      <vt:lpstr>TRAINING OF CORE TRAINERS  CLINICAL PRACTICE GUIDELINES  MANAGEMENT OF  BREAST CANCER  (THIRD EDITION)</vt:lpstr>
      <vt:lpstr>Learning objectives</vt:lpstr>
      <vt:lpstr>Breast Cancer: the role of genetics</vt:lpstr>
      <vt:lpstr>Breast Cancer: Sporadic vs Familial vs Hereditary</vt:lpstr>
      <vt:lpstr>Cancer Genetics Basics: What is a Gene?</vt:lpstr>
      <vt:lpstr>PowerPoint Presentation</vt:lpstr>
      <vt:lpstr>PowerPoint Presentation</vt:lpstr>
      <vt:lpstr>PowerPoint Presentation</vt:lpstr>
      <vt:lpstr>What has changed over the last 10 years? </vt:lpstr>
      <vt:lpstr>PowerPoint Presentation</vt:lpstr>
      <vt:lpstr>Genetic counselling</vt:lpstr>
      <vt:lpstr>Cancer Genetic Risk Assessment </vt:lpstr>
      <vt:lpstr>PowerPoint Presentation</vt:lpstr>
      <vt:lpstr>Risk categorisation based on family history (alone)</vt:lpstr>
      <vt:lpstr>Clinical Prediction Models: Risk Assessment Tools</vt:lpstr>
      <vt:lpstr>Some case scenarios</vt:lpstr>
      <vt:lpstr>PowerPoint Presentation</vt:lpstr>
      <vt:lpstr>PowerPoint Presentation</vt:lpstr>
      <vt:lpstr>PowerPoint Presentation</vt:lpstr>
      <vt:lpstr>PowerPoint Presentation</vt:lpstr>
      <vt:lpstr>PowerPoint Presentation</vt:lpstr>
      <vt:lpstr>Genetic testing</vt:lpstr>
      <vt:lpstr>PowerPoint Presentation</vt:lpstr>
      <vt:lpstr>PowerPoint Presentation</vt:lpstr>
      <vt:lpstr>How is genetic testing helpful?</vt:lpstr>
      <vt:lpstr>PowerPoint Presentation</vt:lpstr>
      <vt:lpstr>How is genetic testing helpful?</vt:lpstr>
      <vt:lpstr>How is genetic testing helpful?</vt:lpstr>
      <vt:lpstr>How is genetic testing helpful?</vt:lpstr>
      <vt:lpstr>How is genetic testing helpful?</vt:lpstr>
      <vt:lpstr>PowerPoint Presentation</vt:lpstr>
      <vt:lpstr>How is genetic testing helpful?</vt:lpstr>
      <vt:lpstr>Intensive screening </vt:lpstr>
      <vt:lpstr>PowerPoint Presentation</vt:lpstr>
      <vt:lpstr>How is genetic testing helpful?</vt:lpstr>
      <vt:lpstr>Risk-reducing strategies</vt:lpstr>
      <vt:lpstr>Risk-reducing strategies-2</vt:lpstr>
      <vt:lpstr>Risk-reducing strategies-3: Chemoprevention</vt:lpstr>
      <vt:lpstr>Risk-reducing strategies-4: Chemoprevention</vt:lpstr>
      <vt:lpstr>How is genetic testing helpful?</vt:lpstr>
      <vt:lpstr>How is genetic testing helpful?</vt:lpstr>
      <vt:lpstr>How is genetic testing helpful?</vt:lpstr>
      <vt:lpstr>How is genetic testing helpful?</vt:lpstr>
      <vt:lpstr>The individual as a whole</vt:lpstr>
      <vt:lpstr>Take home messages</vt:lpstr>
      <vt:lpstr>Thank you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OF CORE TRAINERS ON CLINICAL PRACTICE GUIDELINES (CPG)  MANAGEMENT OF BREAST CANCER (THIRD EDITION)</dc:title>
  <dc:creator>Zawiah Mansor</dc:creator>
  <cp:lastModifiedBy>Mohd Aminuddin Mohd Yusof</cp:lastModifiedBy>
  <cp:revision>366</cp:revision>
  <dcterms:created xsi:type="dcterms:W3CDTF">2020-08-13T07:33:34Z</dcterms:created>
  <dcterms:modified xsi:type="dcterms:W3CDTF">2022-03-11T04:04:07Z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0x010100AA3F7D94069FF64A86F7DFF56D60E3BE</vt:lpwstr>
  </property>
  <property fmtid="{D5CDD505-2E9C-101B-9397-08002B2CF9AE}" pid="3" name="Order">
    <vt:r8>74062900</vt:r8>
  </property>
  <property fmtid="{D5CDD505-2E9C-101B-9397-08002B2CF9AE}" pid="4" name="HiddenCategoryTags">
    <vt:lpwstr/>
  </property>
  <property fmtid="{D5CDD505-2E9C-101B-9397-08002B2CF9AE}" pid="5" name="InternalTags">
    <vt:lpwstr/>
  </property>
  <property fmtid="{D5CDD505-2E9C-101B-9397-08002B2CF9AE}" pid="6" name="FeatureTags">
    <vt:lpwstr/>
  </property>
  <property fmtid="{D5CDD505-2E9C-101B-9397-08002B2CF9AE}" pid="7" name="LocalizationTags">
    <vt:lpwstr/>
  </property>
  <property fmtid="{D5CDD505-2E9C-101B-9397-08002B2CF9AE}" pid="8" name="CategoryTags">
    <vt:lpwstr/>
  </property>
  <property fmtid="{D5CDD505-2E9C-101B-9397-08002B2CF9AE}" pid="9" name="Applications">
    <vt:lpwstr/>
  </property>
  <property fmtid="{D5CDD505-2E9C-101B-9397-08002B2CF9AE}" pid="10" name="CampaignTags">
    <vt:lpwstr/>
  </property>
  <property fmtid="{D5CDD505-2E9C-101B-9397-08002B2CF9AE}" pid="11" name="ScenarioTags">
    <vt:lpwstr/>
  </property>
</Properties>
</file>