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5"/>
  </p:notesMasterIdLst>
  <p:sldIdLst>
    <p:sldId id="284" r:id="rId2"/>
    <p:sldId id="292" r:id="rId3"/>
    <p:sldId id="257" r:id="rId4"/>
    <p:sldId id="258" r:id="rId5"/>
    <p:sldId id="293" r:id="rId6"/>
    <p:sldId id="267" r:id="rId7"/>
    <p:sldId id="294" r:id="rId8"/>
    <p:sldId id="259" r:id="rId9"/>
    <p:sldId id="260" r:id="rId10"/>
    <p:sldId id="261" r:id="rId11"/>
    <p:sldId id="262" r:id="rId12"/>
    <p:sldId id="263" r:id="rId13"/>
    <p:sldId id="295" r:id="rId14"/>
    <p:sldId id="269" r:id="rId15"/>
    <p:sldId id="272" r:id="rId16"/>
    <p:sldId id="266" r:id="rId17"/>
    <p:sldId id="264" r:id="rId18"/>
    <p:sldId id="268" r:id="rId19"/>
    <p:sldId id="273" r:id="rId20"/>
    <p:sldId id="275" r:id="rId21"/>
    <p:sldId id="274" r:id="rId22"/>
    <p:sldId id="270" r:id="rId23"/>
    <p:sldId id="29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ti Aishah Fadzilah" initials="SAF" lastIdx="1" clrIdx="0">
    <p:extLst>
      <p:ext uri="{19B8F6BF-5375-455C-9EA6-DF929625EA0E}">
        <p15:presenceInfo xmlns:p15="http://schemas.microsoft.com/office/powerpoint/2012/main" userId="dcfaca0bd01873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B6DC1-3992-4325-A0C6-D5D2E01ECB8E}" type="datetimeFigureOut">
              <a:rPr lang="en-MY" smtClean="0"/>
              <a:t>10/11/2021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DD0D7-B401-4119-AA54-A0F3E418431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074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Add: DAA before or after HAART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9DD0D7-B401-4119-AA54-A0F3E418431F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30587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Hence, no need genotype since all non-cirrhotic treatment-naïve are 12 weeks duration.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9DD0D7-B401-4119-AA54-A0F3E418431F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625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138AE-1C46-4E83-9ADD-4A264FF40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267DD-2882-4649-933D-27E677FEC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11E1C-0478-4780-9A72-9F1938D98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808F-8491-44C0-A874-EFE8D978A66C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C5399-A7A9-4FDC-8110-1F47E1E90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3477A-C6E7-4200-B0F3-C1880D21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7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A7A2A-B733-41FC-B48A-E6C98A67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2769C0-63E9-453B-9066-ECD86DF67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D0D49-6A41-48BB-975D-63FA5824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C61A6-89ED-4498-82E2-2A89477CD067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9BF03-1D06-45AA-A504-38D41EEB7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CCB87-0761-49E8-8977-487B455A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2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DCFC8C-CB7A-4031-968E-2598A3B67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6DA7EB-1A31-4232-B2FA-B21AC983C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2F051-0267-4A49-9031-29F1083E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8429-3EE0-49A2-A1B7-A7EE9771F052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1C7B8-440B-42FE-A64F-026E3856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AC30F-E3E4-4E26-8BF5-3D7B38178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5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1025E-EFF8-40AA-9CB5-D85716055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53292-DF89-4866-A855-2006AE634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C5DB6-021D-4B9F-AD59-372F6E83A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A870-1E41-4537-A44E-0A02A99F8DAD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D94F1-02F3-45BC-B939-ADB840EB6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46E8D-4A7B-4D57-A45D-9AA6E8625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7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CC2A0-C3B8-4698-AEB8-1438AE32A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D92FE-1B4A-4A74-B25F-867D687DC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68979-297C-4AAD-8D04-80FCE0B4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ABA0-B988-4B45-B8E3-88D530970A1F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9F6F6-CEBC-4F0D-8C31-DAD7F6A88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A41B-AD28-4C35-A75D-BAE3C5A81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8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BA595-5732-43F9-A015-8269C898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185C8-DA74-4809-91C6-9E6DD1FAA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3E2FB-F960-4745-AD82-1B9B4EAB9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B1C80-FF61-44CD-A012-32F126437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6FD67-85DA-42D0-B147-926901B19F42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8E611-949D-4C3E-AE5A-EC5ED0693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7F7A9-3C79-44B6-9E15-F2C8FBA9C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9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1B13-DD0C-4372-9F6E-7DE008CDE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9920D-48F3-438B-B1CE-FFE40296D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451D60-6394-4BF6-9748-C3CE6B333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87D443-AD85-494E-80D1-2FB2D0CAD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2E2D5-D513-4D52-B5DF-4A2B2B2E2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BCA661-60B7-4F18-A91D-0A2536FC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D1E84-517D-42C3-B4D1-C417D9DF6EDC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FF7C20-1258-4AC2-BC2E-794E596C4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9ADB7F-7190-42D4-AFE5-F4D96AC8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25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E6F29-8CA8-4D84-A3C7-2A25715E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C0D1FA-615F-4576-ADC2-15C79D08D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BBD43-2758-4DEE-B5BC-0ACA5D14E583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D5DA5-9D26-44B2-8501-9AA641F0A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E3262-412D-423D-9357-74C602F1C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4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B39F7D-B12A-4D60-8F39-62B6BF436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D795-29F4-4686-9FA7-0585A804AF5F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AE0D40-D309-4079-93F2-BA4976D2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2BDD2-EFD7-4965-857D-C55C8C98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34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9616-429F-4315-A964-B62FCF6B2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0B562-C639-4658-87D1-C4108E5BF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7B51DB-81B7-4120-AFC0-D62890C01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5D4CF-AE5A-468C-9187-85DCE3CA6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7DE3-EB83-45A7-932A-CFC7038E5E82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2836B-FE3E-4BFF-92F8-923AE7E66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D59F1-1662-4094-905E-97BC9B974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26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1D8D5-8E04-4F66-AB70-CB413AD8A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D51B98-3A69-459E-B25A-42C57726B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089CA-4E0B-4556-A87B-D1C6350FC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5A399-8E3F-4945-BF05-5378EDAB7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649B-8913-449D-A500-830247F4CC2F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D91B0-954B-42B0-A9BB-AD59837DF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8AD03-05BD-4F3B-9891-88FB67F1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8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7620EF-A646-40E2-98A4-D19E43339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D19E2-A753-48D7-BD3E-B072062D6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50C0C-0BD1-4D10-BAB2-92725B284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8AF0-079D-4497-BC27-F1A3E08E8736}" type="datetime1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385D8-FDF9-4D49-8BC6-FF7570E6E6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562BF-3645-44E7-AA54-A9C512020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72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496371" y="4109758"/>
            <a:ext cx="6888480" cy="114770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CASE DISCUSSION 3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217" t="29882" r="31645" b="51608"/>
          <a:stretch/>
        </p:blipFill>
        <p:spPr>
          <a:xfrm>
            <a:off x="584661" y="1924371"/>
            <a:ext cx="11022677" cy="30092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03122F-4C38-497B-90DC-B1748139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199E12-2200-45E2-B10D-5F89212C8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944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015" y="1725283"/>
            <a:ext cx="11022676" cy="4625641"/>
          </a:xfrm>
        </p:spPr>
        <p:txBody>
          <a:bodyPr>
            <a:normAutofit fontScale="92500" lnSpcReduction="20000"/>
          </a:bodyPr>
          <a:lstStyle/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Subsequently, he agrees to be on ART:</a:t>
            </a:r>
          </a:p>
          <a:p>
            <a:pPr marL="714375" lvl="1" indent="-349250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Tenofovir/Emtricitabine 1/1 OD</a:t>
            </a:r>
          </a:p>
          <a:p>
            <a:pPr marL="714375" lvl="1" indent="-349250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Efavirenz 600 mg OD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HCVcAg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- reactive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HBV DNA - 350 IU/ml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HBeAg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- negative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Pre-treatment assessment</a:t>
            </a:r>
          </a:p>
          <a:p>
            <a:pPr marL="714375" lvl="1" indent="-349250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APRI Score  1.0</a:t>
            </a:r>
          </a:p>
          <a:p>
            <a:pPr marL="714375" lvl="1" indent="-349250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FIB-4 2.7</a:t>
            </a:r>
          </a:p>
          <a:p>
            <a:pPr marL="714375" lvl="1" indent="-349250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Ultrasound hepatobiliary system - liver is normal with smooth margin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FBDC10-51E2-4F52-99DA-5A134D7E7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7A7129B-C5C5-4F75-8E08-85880EA7C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9C8940-1338-4F20-8BFC-663D83A9C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71753" y="6345350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168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516" y="2325716"/>
            <a:ext cx="10922924" cy="242731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Post-ART 6 months: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HIV viral load UNDETECTABLE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CD4 - 612 cells/ml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F0240-5D11-49BC-A1BC-5725B24E5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D32FCDB-32E4-47A4-A5FF-1B75821DE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D12C36-5394-46B9-8845-328182EA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06142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68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1" y="2640936"/>
            <a:ext cx="11006050" cy="2296824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What is the treatment for hepatitis C &amp; B?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What is the duration of the treatment?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F0240-5D11-49BC-A1BC-5725B24E5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D32FCDB-32E4-47A4-A5FF-1B75821DE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7D9034-C63D-4F57-815B-2AFBD19B7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52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882F4-38F2-47A2-B12D-280BEFD29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767" y="4780196"/>
            <a:ext cx="10790966" cy="1016000"/>
          </a:xfrm>
        </p:spPr>
        <p:txBody>
          <a:bodyPr>
            <a:normAutofit lnSpcReduction="10000"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Most anti-HIV drugs (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tenofovir, emtricitabine &amp; lamivudine) are also effective against hepatitis B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2D98CE58-A7F9-4EFA-8491-D2A6829D5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16" y="2340673"/>
            <a:ext cx="11330234" cy="2127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011BFE-0A90-4B6A-89E3-5EA08604C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46E5457-1F04-462A-80DF-6D83893D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D50DC3-3990-4E49-B402-E1E17B5110EF}"/>
              </a:ext>
            </a:extLst>
          </p:cNvPr>
          <p:cNvSpPr/>
          <p:nvPr/>
        </p:nvSpPr>
        <p:spPr>
          <a:xfrm>
            <a:off x="3377399" y="2795276"/>
            <a:ext cx="1512916" cy="3657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F15D8C-CEE8-47BD-8ABA-CDBC65965881}"/>
              </a:ext>
            </a:extLst>
          </p:cNvPr>
          <p:cNvSpPr/>
          <p:nvPr/>
        </p:nvSpPr>
        <p:spPr>
          <a:xfrm>
            <a:off x="2233014" y="3161036"/>
            <a:ext cx="1512916" cy="3657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D345B3-EB50-44D1-B8B3-28FEB80404E9}"/>
              </a:ext>
            </a:extLst>
          </p:cNvPr>
          <p:cNvSpPr txBox="1">
            <a:spLocks/>
          </p:cNvSpPr>
          <p:nvPr/>
        </p:nvSpPr>
        <p:spPr>
          <a:xfrm>
            <a:off x="631767" y="1689543"/>
            <a:ext cx="10790966" cy="614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Treatment for hep C: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B08ECC-352B-43B9-948F-64B0E7440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67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34C85-1364-4C2E-9828-8FB16E892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6694"/>
            <a:ext cx="10515600" cy="160337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Is there any drug-drug interaction (DDI) between ART &amp; DAAs?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02706-52B3-43E9-AFBE-81123CD94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B7BD320-3A5F-4DC0-9F85-828EE0C1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570936-7A26-4A88-927D-5211EAA8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158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992" t="20042" r="36480" b="17047"/>
          <a:stretch/>
        </p:blipFill>
        <p:spPr>
          <a:xfrm>
            <a:off x="178970" y="323663"/>
            <a:ext cx="5110974" cy="63397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5BBE44D-38A8-45AF-AB0E-8AD8B86C73C4}"/>
              </a:ext>
            </a:extLst>
          </p:cNvPr>
          <p:cNvSpPr/>
          <p:nvPr/>
        </p:nvSpPr>
        <p:spPr>
          <a:xfrm>
            <a:off x="95845" y="2942594"/>
            <a:ext cx="1783080" cy="35799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74A442-9190-4AA4-9890-303B195ACF0A}"/>
              </a:ext>
            </a:extLst>
          </p:cNvPr>
          <p:cNvSpPr/>
          <p:nvPr/>
        </p:nvSpPr>
        <p:spPr>
          <a:xfrm>
            <a:off x="95845" y="2179932"/>
            <a:ext cx="1783080" cy="3666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42ABA7-AB93-443D-B89A-D0C25EBC96EB}"/>
              </a:ext>
            </a:extLst>
          </p:cNvPr>
          <p:cNvSpPr/>
          <p:nvPr/>
        </p:nvSpPr>
        <p:spPr>
          <a:xfrm>
            <a:off x="101660" y="5229865"/>
            <a:ext cx="1783080" cy="3666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9F2CA7-7C27-4CF6-A65B-717EB3C60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902" y="3121592"/>
            <a:ext cx="6167882" cy="10657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A04C20-8873-46F6-8563-D138151C3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857EF42-BE87-4F1A-94FD-5A9D91F90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2902" y="348501"/>
            <a:ext cx="6277148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AC90A6-A6F2-4D1D-AE48-62E74C69B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81302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9FDE36-1B04-4B8E-AB87-A76A0F5B8C5C}"/>
              </a:ext>
            </a:extLst>
          </p:cNvPr>
          <p:cNvSpPr/>
          <p:nvPr/>
        </p:nvSpPr>
        <p:spPr>
          <a:xfrm>
            <a:off x="970760" y="5022479"/>
            <a:ext cx="681890" cy="781396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48614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181" t="52688" r="31617" b="33361"/>
          <a:stretch/>
        </p:blipFill>
        <p:spPr>
          <a:xfrm>
            <a:off x="428420" y="2264803"/>
            <a:ext cx="11335160" cy="23283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2284F0-87CA-407E-931E-A7BA4E8F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48915D3-D021-448D-BBC7-65BE8295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F04266-A23D-46FF-AF66-75731E84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603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3D0A4-6647-4592-AE3A-82AD099C0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888" y="1899455"/>
            <a:ext cx="11172306" cy="4285214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 dose of daclatasvir (DCV) should be </a:t>
            </a:r>
            <a:r>
              <a:rPr lang="en-MY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from 60 mg to 90 mg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when used with potent inducer of cytochrome P450 (CYP) 3A4 e.g. efavirenz (EFV), etravirine (ETV) or nevirapine (NVP).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The usual dose of 60 mg DCV should be used with ritonavir-boosted darunavir and ritonavir-boosted lopinavir.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Meanwhile it should be </a:t>
            </a:r>
            <a:r>
              <a:rPr lang="en-MY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 from 60 mg to 30 mg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when used with CYP 3A4 inhibitor e.g. ritonavir-boosted atazanavir, cobicistat-boosted atazanavir or elvitegravir/cobicistat.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B7CA9C-198E-49B5-94D5-D58452699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418F40C-4912-44F0-946E-5B2375B99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Information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83F110-B6D6-4912-ABA4-32911734D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71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4595C-9195-4045-85CA-A4C7BB12F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975" y="3058763"/>
            <a:ext cx="8206047" cy="160337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Is there any DDI between methadone &amp; DAAs?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DC861C-FDC6-4C63-A339-07B0CBAD1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9FA88F1-8FB1-4730-A8AA-4E88D9B0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170617-7B82-4516-9A8D-21F050C4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19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024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13" y="1825625"/>
            <a:ext cx="11072552" cy="4408920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Mr. ANZ is a newly diagnosed HIV +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factor - IVDU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Well built person with BMI 27 kg/m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 stigmata of CLD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Anti-HCV reactive, HBsAg reactive, RPR non-reactive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On methadone substitution therapy 45 mg OD</a:t>
            </a:r>
          </a:p>
          <a:p>
            <a:pPr marL="365125" indent="-365125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CD4 564 cells/ml but no baseline HIV viral load (VL) available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AE1CC9-4D26-4705-8A41-D30AFA5F4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C650FFE-4442-4D35-9619-34C23AF5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BAE9B9-F82D-4C81-9EB3-51D1238E5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573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2718C2-C4E2-42B6-A52F-B4D155254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555" y="1555552"/>
            <a:ext cx="4622189" cy="51319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756E55-BDC7-4271-B2C8-6B12B8DE8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74" y="1555552"/>
            <a:ext cx="4849900" cy="5149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AD2998-7F1C-4905-B946-F3E62D2B3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D465226-2EA4-4DE5-AE54-6F1C8FAC7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4834BC-7D4D-4E86-9C78-01CB2B23B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27955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20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994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28893-D3BC-4544-BB1D-CDEA193AA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177" y="2911212"/>
            <a:ext cx="10789920" cy="1898477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patients on methadone therapy, sofosbuvir (SOF) &amp; DCV are safe &amp; no dose adjustment is needed.</a:t>
            </a: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AD33CF-EE58-4D3A-A3E0-B9235504B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241EC4-68AA-41C4-935A-A1F519F8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3016FF-96F7-4139-870C-5378EF85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21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93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7F192-BC97-4AC0-821D-CFA65A2DE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38" y="1825624"/>
            <a:ext cx="11155680" cy="4514151"/>
          </a:xfrm>
        </p:spPr>
        <p:txBody>
          <a:bodyPr>
            <a:normAutofit fontScale="92500"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ART should be initiated first and DAAs should be delayed in patients with HIV/</a:t>
            </a:r>
            <a:r>
              <a:rPr lang="en-MY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HCV co-infection.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HBV/HCV &amp; HIV/HCV co-infected patients should be treated similar to HCV mono-infected.</a:t>
            </a:r>
            <a:endParaRPr lang="en-MY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Potential DDI should be assessed prior to initiation and during treatment period.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Dose adjustment for DCV should be made based on existing ART regime.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patient on methadone therapy, SOF &amp; DCV are safe &amp; no dose adjustment is needed.</a:t>
            </a: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335F7B-5585-4921-B2AE-6FF941E5B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1265051-8BEE-4DC7-A46C-0E99B32DA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F3687B-F357-4962-9051-8E918FA57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22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36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59761"/>
            <a:ext cx="10515600" cy="100137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What is your impression?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AE1CC9-4D26-4705-8A41-D30AFA5F4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C650FFE-4442-4D35-9619-34C23AF5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4BE96E-74DC-49DA-A917-2572DFA34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33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64" y="1932317"/>
            <a:ext cx="11006051" cy="2589807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Co-infection HIV, hepatitis B &amp; C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2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Opiate dependence on methadone therapy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EED165-0A19-4BAA-8CDB-5624A526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51255CE-136B-4B33-9D8F-B12C4E8F6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6334C0-6AF1-4AD5-86A1-BC908F802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6691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367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102" y="3220258"/>
            <a:ext cx="10839796" cy="1016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What will you do next?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EED165-0A19-4BAA-8CDB-5624A526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51255CE-136B-4B33-9D8F-B12C4E8F6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BE0E32-5758-4D3B-A25C-CED821F3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13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7605F-E736-4ED2-A98E-E17388B04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825624"/>
            <a:ext cx="10906297" cy="4514151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Counsel for antiretroviral therapy (ART)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Look for evidence of hepatitis C viraemia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Counsel for hepatitis B &amp; C treatment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Assess liver status (as per case discussion 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7F271D-C376-4530-93FA-E5165C77F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30396BA-9829-480A-AA3A-B6DA60408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CFBFF3-ED8C-4F3F-9405-C93679EBC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39" y="1825624"/>
            <a:ext cx="10939549" cy="3544397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After counseling, he is offered ART but not keen to commit for a life-long treatment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Heard about direct-acting antiviral (DAA) from his friends who had been treated successfully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9768CD-5027-4547-A3E5-E28C13980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F32E1CC-A7D8-4E30-BC46-792F5D1E1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CF753A-7E6D-4B18-B1A7-8DE024D03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853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21000"/>
            <a:ext cx="10515600" cy="1016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How would you advise him?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9768CD-5027-4547-A3E5-E28C13980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F32E1CC-A7D8-4E30-BC46-792F5D1E1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6532B7-472F-4B71-9CFC-2CA951B8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0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377854"/>
              </p:ext>
            </p:extLst>
          </p:nvPr>
        </p:nvGraphicFramePr>
        <p:xfrm>
          <a:off x="642850" y="1850501"/>
          <a:ext cx="10906299" cy="35527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48248">
                  <a:extLst>
                    <a:ext uri="{9D8B030D-6E8A-4147-A177-3AD203B41FA5}">
                      <a16:colId xmlns:a16="http://schemas.microsoft.com/office/drawing/2014/main" val="2153216562"/>
                    </a:ext>
                  </a:extLst>
                </a:gridCol>
                <a:gridCol w="3990109">
                  <a:extLst>
                    <a:ext uri="{9D8B030D-6E8A-4147-A177-3AD203B41FA5}">
                      <a16:colId xmlns:a16="http://schemas.microsoft.com/office/drawing/2014/main" val="2837481694"/>
                    </a:ext>
                  </a:extLst>
                </a:gridCol>
                <a:gridCol w="3967942">
                  <a:extLst>
                    <a:ext uri="{9D8B030D-6E8A-4147-A177-3AD203B41FA5}">
                      <a16:colId xmlns:a16="http://schemas.microsoft.com/office/drawing/2014/main" val="2865730084"/>
                    </a:ext>
                  </a:extLst>
                </a:gridCol>
              </a:tblGrid>
              <a:tr h="8523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DAAs initiation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450264"/>
                  </a:ext>
                </a:extLst>
              </a:tr>
              <a:tr h="14910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 starting 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Prevent hep C disease progression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pill burden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drug-drug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Progression of HIV disease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 not ensured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480256"/>
                  </a:ext>
                </a:extLst>
              </a:tr>
              <a:tr h="120937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starting 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Prevent HIV disease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progression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 ensured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pill burden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Potential drug-drug interaction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Progression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hep C disease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925643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064100C-F3FC-4D69-986A-8D8305C3E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96B1D00-159E-48DA-88B8-856B814C4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0569BD-E5F2-4F4A-A478-860AD980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69E57DC2-970A-4B3E-BB1C-7A09969E49DF}" type="slidenum">
              <a:rPr 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99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</TotalTime>
  <Words>610</Words>
  <Application>Microsoft Office PowerPoint</Application>
  <PresentationFormat>Widescreen</PresentationFormat>
  <Paragraphs>120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Brush Script MT</vt:lpstr>
      <vt:lpstr>Calibri</vt:lpstr>
      <vt:lpstr>Calibri Light</vt:lpstr>
      <vt:lpstr>Courier New</vt:lpstr>
      <vt:lpstr>Office Theme</vt:lpstr>
      <vt:lpstr>TRAINING OF CORE TRAINERS</vt:lpstr>
      <vt:lpstr>History</vt:lpstr>
      <vt:lpstr>Question 1</vt:lpstr>
      <vt:lpstr>Answer 1</vt:lpstr>
      <vt:lpstr>Question 2</vt:lpstr>
      <vt:lpstr>Answer 2</vt:lpstr>
      <vt:lpstr>Progress</vt:lpstr>
      <vt:lpstr>Question 3</vt:lpstr>
      <vt:lpstr>Answer 3</vt:lpstr>
      <vt:lpstr>PowerPoint Presentation</vt:lpstr>
      <vt:lpstr>Progress</vt:lpstr>
      <vt:lpstr>Progress-2</vt:lpstr>
      <vt:lpstr>Question 4</vt:lpstr>
      <vt:lpstr>Answer 4</vt:lpstr>
      <vt:lpstr>Question 5</vt:lpstr>
      <vt:lpstr>Answer 5</vt:lpstr>
      <vt:lpstr>CPG Recommendation</vt:lpstr>
      <vt:lpstr>Important Information</vt:lpstr>
      <vt:lpstr>Question 6</vt:lpstr>
      <vt:lpstr>Answer 6</vt:lpstr>
      <vt:lpstr>Answer 6-2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3</dc:title>
  <dc:creator>f haslina abdullah</dc:creator>
  <cp:lastModifiedBy>Siti Aishah Fadzilah</cp:lastModifiedBy>
  <cp:revision>34</cp:revision>
  <dcterms:created xsi:type="dcterms:W3CDTF">2020-07-01T02:29:10Z</dcterms:created>
  <dcterms:modified xsi:type="dcterms:W3CDTF">2021-11-10T07:02:53Z</dcterms:modified>
</cp:coreProperties>
</file>