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3" r:id="rId3"/>
    <p:sldId id="257" r:id="rId4"/>
    <p:sldId id="258" r:id="rId5"/>
    <p:sldId id="260" r:id="rId6"/>
    <p:sldId id="291" r:id="rId7"/>
    <p:sldId id="288" r:id="rId8"/>
    <p:sldId id="261" r:id="rId9"/>
    <p:sldId id="259" r:id="rId10"/>
    <p:sldId id="290" r:id="rId11"/>
    <p:sldId id="28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07B81D-4B6C-4863-BBEE-AA405B80EDDD}" v="132" dt="2021-11-02T05:09:16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71" autoAdjust="0"/>
    <p:restoredTop sz="94660"/>
  </p:normalViewPr>
  <p:slideViewPr>
    <p:cSldViewPr snapToGrid="0">
      <p:cViewPr varScale="1">
        <p:scale>
          <a:sx n="62" d="100"/>
          <a:sy n="62" d="100"/>
        </p:scale>
        <p:origin x="8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A2B51-4CCE-4C79-8091-B069318D7862}" type="datetimeFigureOut">
              <a:rPr lang="en-MY" smtClean="0"/>
              <a:t>20/12/2021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AA12F-7BED-45BD-ACD9-C4161BF9C77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75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55CDA-950D-4EAB-8B8B-F88A2B30B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63C2B8-817A-4506-B071-335B77448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9F2CC-C99E-458D-92C0-571105AC1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8983-7261-479C-90ED-0FE0AAB5CD5F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3A0AE-5AAC-4B38-8CB9-6E1846A88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69997-7322-4C4A-8791-28673C820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2834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F5ABD-C106-431F-B977-B561EC6C3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3373B3-76E8-484F-869D-1C17A99D3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3CCF8-F605-4BC5-ADF8-45D989590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BC83-E4E8-4BD4-A85A-A91D110E074D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544FF-3F6E-4B5E-AFF1-FC2AC511E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EE3EC-7162-4124-9050-813B046C3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20956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4AE6E2-4635-4430-B5FC-16DF48A1CD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6911B8-5D62-4AB8-A3C5-6E422EEB9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434FC-E457-4EDD-BB1D-01F6A5E4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4BE8-8A85-45B9-A5E8-8AC091222A68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0F296-84D7-48F4-A92A-F3BB3065E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F095E-C374-4796-966C-88166C18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7815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582A6-D143-4AED-B043-F214B0E03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F887-770F-4542-93A6-EAA21E733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15B9D-8B91-43A8-A7C1-0595B7950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5805-5FC1-4615-93FC-9129038C9A07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88282-19E7-467F-8ABD-EE41D383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AD8EB-7EA5-40F5-B81C-860AA241F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3606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C160A-7182-415A-80A8-5BEBFE93B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2ECE8-66BA-461A-A175-D27D9DBD6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D992A-EDC2-411A-9100-B8D9B7466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2D5D-E0B9-4F73-80EE-9279E5024CDF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B9A79-10DE-4275-9F85-0BA8863EE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6D228-974C-44C0-9C11-AC3EA620B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13350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F989C-8F66-4F04-A024-2C263D671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C7CEF-5030-4E9D-8B4D-5AF63CFD22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554F6C-5016-4CB9-82D9-549AA5277D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CE097-B898-417D-8AE5-6D7D5FCF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CE78E-B96C-464D-B683-572E7B8FC071}" type="datetime1">
              <a:rPr lang="en-MY" smtClean="0"/>
              <a:t>20/12/2021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C81CA4-3002-42D5-8230-E16786406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A70B1F-B415-4D0C-AD5A-0378B2712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8983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B2BD2-AEB2-4A16-80F0-45C2D43FA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66423-BF9C-4A4F-AD27-F9F43E821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737833-D3B1-43E7-8475-8A66D62398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43FC9-F379-479A-BCFC-AF0E9241BD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96D15A-A789-4B7B-8B0E-F43D88E82F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837CB4-06C5-48F2-93CC-D0D52DEC6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15F7A-8746-481E-9748-6B96C8499C85}" type="datetime1">
              <a:rPr lang="en-MY" smtClean="0"/>
              <a:t>20/12/2021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27FBD5-DFD2-4051-ADC6-BF83700DF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D716D3-A96F-4083-9CAE-347C117C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46052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C2C4-8BF7-40EA-B84A-81F3A2BF0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38EFA4-ADCF-420C-BBFF-20AB069DD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1D1AC-6166-432E-A283-1BC153E872F1}" type="datetime1">
              <a:rPr lang="en-MY" smtClean="0"/>
              <a:t>20/12/2021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E9F935-0746-4A47-BF67-CB0D63979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3DBAC5-F8CA-46D0-AA5E-968EF196B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9943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DDF149-CE02-405B-8236-90E15141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2874-47BC-4085-A9EA-6DEE648DD0E4}" type="datetime1">
              <a:rPr lang="en-MY" smtClean="0"/>
              <a:t>20/12/2021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D34BA4-FF65-4EE1-B4C3-43261FD07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38665-B1BE-47B5-A3C2-22F9D880F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1482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B0D6E-3906-407F-B549-BABAE49E4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1DD4F-06B6-43AB-8EF3-A0AE25483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231AEA-C0F3-4883-922A-308BF4924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2867F4-63C8-46B8-8BB3-337BC9F61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3AE1-73AF-4731-958B-CF05EEF02F73}" type="datetime1">
              <a:rPr lang="en-MY" smtClean="0"/>
              <a:t>20/12/2021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743CC-9474-414F-B809-49D627B71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50F5D-4EEC-41BF-828B-CF68CD0D3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48253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36191-BE13-471B-B0B2-A9437945B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6F9B8A-C88D-4A34-87AA-3F6863411E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290802-A766-44CD-90A2-7EF744F5FB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ABEBB-5B16-44EB-BD76-F9467C455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900E-C8DC-44F2-9F48-33A986FB82E5}" type="datetime1">
              <a:rPr lang="en-MY" smtClean="0"/>
              <a:t>20/12/2021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9CA40-2E44-439D-A837-E4BB7411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F67935-E2E7-4258-9F27-9AA1333BE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4350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BB8566-B6F9-47F4-8843-E2A2EBA60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284C1-DFB8-4DEB-A766-3FAF53624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54058-4E29-43F8-A2DB-31B8F3BE98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353DA-4E3F-4971-A929-7DE5AD79D130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5BAE7-5960-4D1B-8F54-7DEB1AB7C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BE95E-622A-494F-8283-1BFC45501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0A945-61C3-42CF-A444-A66B41AC569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741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108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382385" y="3291845"/>
            <a:ext cx="7113738" cy="300856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IMAGING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Dr. Farah Naz Saleem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Radiologist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</p:spTree>
    <p:extLst>
      <p:ext uri="{BB962C8B-B14F-4D97-AF65-F5344CB8AC3E}">
        <p14:creationId xmlns:p14="http://schemas.microsoft.com/office/powerpoint/2010/main" val="279701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0F630-E136-451C-B61A-F9CD0F360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56" y="1865251"/>
            <a:ext cx="11143282" cy="33886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Fibroscan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 or TE </a:t>
            </a:r>
            <a:r>
              <a:rPr lang="en-US" sz="36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has better sensitivity &amp; specificity compared with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  ultrasound for diagnosis of liver fibrosis.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When TE is unavailable, USG can be used as an alternative. 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BFEC1F8-0E2F-4310-A775-DFAE1EA10843}"/>
              </a:ext>
            </a:extLst>
          </p:cNvPr>
          <p:cNvSpPr txBox="1">
            <a:spLocks/>
          </p:cNvSpPr>
          <p:nvPr/>
        </p:nvSpPr>
        <p:spPr>
          <a:xfrm>
            <a:off x="211832" y="352248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/>
                <a:cs typeface="Arial"/>
              </a:rPr>
              <a:t>Take Home Messages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8C969B-A0C5-4F0C-A5FC-D6B8DAE7FB1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18FB4D32-E3B5-49E6-8CA6-49981744C610}"/>
              </a:ext>
            </a:extLst>
          </p:cNvPr>
          <p:cNvSpPr txBox="1">
            <a:spLocks/>
          </p:cNvSpPr>
          <p:nvPr/>
        </p:nvSpPr>
        <p:spPr>
          <a:xfrm>
            <a:off x="5936496" y="6288566"/>
            <a:ext cx="386812" cy="408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216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D5517-A90E-454D-B63D-64EEB227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864" y="2636955"/>
            <a:ext cx="11236271" cy="158409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gain an understanding on different modalities in diagnosing liver cirrhosis</a:t>
            </a:r>
            <a:endParaRPr lang="en-GB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0" indent="-51435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248F62C-1ECA-4579-92E7-C156DDF22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Objective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DFF03D-46A3-442E-8435-1ECEDFFD8EE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006248-2D5E-4B87-BCF1-4C2B7875C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496" y="6288566"/>
            <a:ext cx="319007" cy="408616"/>
          </a:xfrm>
        </p:spPr>
        <p:txBody>
          <a:bodyPr/>
          <a:lstStyle/>
          <a:p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368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CD3711-21C3-4539-9C87-5E27DA634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225" y="1549831"/>
            <a:ext cx="11553825" cy="468428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Liver biopsy: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32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57188" indent="-357188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Gold standard to detect liver fibrosis and cirrhosis</a:t>
            </a:r>
          </a:p>
          <a:p>
            <a:pPr marL="357188" indent="-357188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	</a:t>
            </a:r>
          </a:p>
          <a:p>
            <a:pPr marL="712788" lvl="1" indent="-355600">
              <a:buFont typeface="Courier New" panose="02070309020205020404" pitchFamily="49" charset="0"/>
              <a:buChar char="o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Invasive</a:t>
            </a:r>
          </a:p>
          <a:p>
            <a:pPr marL="712788" lvl="1" indent="-355600">
              <a:buFont typeface="Courier New" panose="02070309020205020404" pitchFamily="49" charset="0"/>
              <a:buChar char="o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Discomfort</a:t>
            </a:r>
          </a:p>
          <a:p>
            <a:pPr marL="712788" lvl="1" indent="-355600">
              <a:buFont typeface="Courier New" panose="02070309020205020404" pitchFamily="49" charset="0"/>
              <a:buChar char="o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Associated morbidity and mortality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32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155C6CD-7565-47AF-9415-E0EDFF79C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Gold Standard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76F79A-4764-4FD9-BA66-FFD8D0F73A5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B8E51CBA-C150-42F6-AAEF-8BD1422D103C}"/>
              </a:ext>
            </a:extLst>
          </p:cNvPr>
          <p:cNvSpPr txBox="1">
            <a:spLocks/>
          </p:cNvSpPr>
          <p:nvPr/>
        </p:nvSpPr>
        <p:spPr>
          <a:xfrm>
            <a:off x="5936496" y="6288566"/>
            <a:ext cx="319007" cy="408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789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B7C0D-1B09-431B-A326-BCC000DD8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028" y="1774448"/>
            <a:ext cx="11218218" cy="4099410"/>
          </a:xfrm>
        </p:spPr>
        <p:txBody>
          <a:bodyPr>
            <a:normAutofit/>
          </a:bodyPr>
          <a:lstStyle/>
          <a:p>
            <a:pPr marL="352425" indent="-352425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 two small diagnostic studies, the comparison of conventional ultrasonography (USG) to liver biopsy showed a PPV of 78 - 80%.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22 - 23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52425" indent="-352425" algn="just">
              <a:lnSpc>
                <a:spcPct val="100000"/>
              </a:lnSpc>
              <a:spcBef>
                <a:spcPts val="0"/>
              </a:spcBef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2425" indent="-352425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sensitivity was moderate at 68.18%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2425" indent="-352425" algn="just">
              <a:lnSpc>
                <a:spcPct val="100000"/>
              </a:lnSpc>
              <a:spcBef>
                <a:spcPts val="0"/>
              </a:spcBef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2425" indent="-352425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Specificity was low at 14%.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460E091-C2A7-4BDC-BA9E-9CE5F4C9A01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Ultrasound </a:t>
            </a:r>
            <a:r>
              <a:rPr lang="en-US" sz="4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Liver biopsy</a:t>
            </a:r>
            <a:endParaRPr lang="en-MY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E85892-C349-432C-80E8-C3AC5E7E054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2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46259F5-207C-4D82-88AD-DDEB1DEEC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427" y="2768347"/>
            <a:ext cx="3434072" cy="27995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D16C93-051C-4564-8A1A-37327384A350}"/>
              </a:ext>
            </a:extLst>
          </p:cNvPr>
          <p:cNvSpPr/>
          <p:nvPr/>
        </p:nvSpPr>
        <p:spPr>
          <a:xfrm>
            <a:off x="361950" y="6339776"/>
            <a:ext cx="7175715" cy="365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22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Kelly EMM et al. Gastroenterol Hepatol (N Y). 2018;14(6):367-73.</a:t>
            </a:r>
          </a:p>
          <a:p>
            <a:pPr marL="342900" indent="-342900">
              <a:buFont typeface="+mj-lt"/>
              <a:buAutoNum type="arabicPeriod" startAt="22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Kamal MM et al. Ann Pak Inst Med Sci. 2009;5(4):237-41.</a:t>
            </a: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12F1495-E669-417B-BB56-5289348E307D}"/>
              </a:ext>
            </a:extLst>
          </p:cNvPr>
          <p:cNvSpPr txBox="1">
            <a:spLocks/>
          </p:cNvSpPr>
          <p:nvPr/>
        </p:nvSpPr>
        <p:spPr>
          <a:xfrm>
            <a:off x="5936496" y="6288566"/>
            <a:ext cx="319007" cy="408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276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6FC4B-E4B9-4D89-B996-9A2EC5C27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766" y="2709158"/>
            <a:ext cx="7175715" cy="2015880"/>
          </a:xfrm>
        </p:spPr>
        <p:txBody>
          <a:bodyPr>
            <a:no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Commonly known 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Fibroscan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 has better sensitivity &amp; specificity compared with USG or doppler USG.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0247FDE-AD23-4647-BD01-820F9693010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/>
                <a:cs typeface="Arial"/>
              </a:rPr>
              <a:t>Transient Elastography (TE)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B2FD2A-463A-46E7-BA91-4B940C3D9CF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B29E367F-995B-4257-9E54-A6B02CFC3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2944" y="1719211"/>
            <a:ext cx="3394290" cy="3737369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308AAB6C-9563-4E38-AF47-B2E105082A85}"/>
              </a:ext>
            </a:extLst>
          </p:cNvPr>
          <p:cNvSpPr txBox="1">
            <a:spLocks/>
          </p:cNvSpPr>
          <p:nvPr/>
        </p:nvSpPr>
        <p:spPr>
          <a:xfrm>
            <a:off x="5936496" y="6288566"/>
            <a:ext cx="319007" cy="408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477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6FC4B-E4B9-4D89-B996-9A2EC5C27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953" y="1719212"/>
            <a:ext cx="11158779" cy="3258088"/>
          </a:xfrm>
        </p:spPr>
        <p:txBody>
          <a:bodyPr>
            <a:no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AUC increases from stage F1 to F4 liver fibrosis for both TE and US. However, the results are higher in TE.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diagnostic accuracy is much better in TE compared with doppler USG in F2 to F4 liver fibrosis.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AUC for TE in F2, F3 and F4 is 0.89, 0.96 and 1.0 respectively.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0247FDE-AD23-4647-BD01-820F9693010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/>
                <a:cs typeface="Arial"/>
              </a:rPr>
              <a:t>Transient Elastography (TE) -</a:t>
            </a:r>
            <a:r>
              <a:rPr lang="en-MY" sz="4800" baseline="-25000" dirty="0">
                <a:solidFill>
                  <a:schemeClr val="bg1"/>
                </a:solidFill>
                <a:latin typeface="Arial"/>
                <a:cs typeface="Arial"/>
              </a:rPr>
              <a:t>2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B2FD2A-463A-46E7-BA91-4B940C3D9CF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324957-E177-49FE-8860-F85D2C19A6E3}"/>
              </a:ext>
            </a:extLst>
          </p:cNvPr>
          <p:cNvSpPr/>
          <p:nvPr/>
        </p:nvSpPr>
        <p:spPr>
          <a:xfrm>
            <a:off x="272335" y="6196184"/>
            <a:ext cx="7175715" cy="5087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MY" sz="1200" dirty="0">
                <a:solidFill>
                  <a:schemeClr val="tx1"/>
                </a:solidFill>
                <a:cs typeface="Arial" panose="020B0604020202020204" pitchFamily="34" charset="0"/>
              </a:rPr>
              <a:t>24. </a:t>
            </a:r>
            <a:r>
              <a:rPr lang="en-US" sz="1200" dirty="0">
                <a:solidFill>
                  <a:schemeClr val="tx1"/>
                </a:solidFill>
              </a:rPr>
              <a:t>Wang JH et al. J </a:t>
            </a:r>
            <a:r>
              <a:rPr lang="en-US" sz="1200" dirty="0" err="1">
                <a:solidFill>
                  <a:schemeClr val="tx1"/>
                </a:solidFill>
              </a:rPr>
              <a:t>Gastroenterol</a:t>
            </a:r>
            <a:r>
              <a:rPr lang="en-US" sz="1200" dirty="0">
                <a:solidFill>
                  <a:schemeClr val="tx1"/>
                </a:solidFill>
              </a:rPr>
              <a:t>. 2009;44(5):439-46</a:t>
            </a:r>
            <a:r>
              <a:rPr lang="en-US" sz="1200" dirty="0"/>
              <a:t>.</a:t>
            </a:r>
            <a:endParaRPr lang="en-MY" sz="12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/>
            <a:r>
              <a:rPr lang="en-MY" sz="1200" dirty="0">
                <a:solidFill>
                  <a:schemeClr val="tx1"/>
                </a:solidFill>
                <a:cs typeface="Arial" panose="020B0604020202020204" pitchFamily="34" charset="0"/>
              </a:rPr>
              <a:t>25. </a:t>
            </a:r>
            <a:r>
              <a:rPr lang="en-US" sz="1200" dirty="0" err="1">
                <a:solidFill>
                  <a:schemeClr val="tx1"/>
                </a:solidFill>
              </a:rPr>
              <a:t>Moustafa</a:t>
            </a:r>
            <a:r>
              <a:rPr lang="en-US" sz="1200" dirty="0">
                <a:solidFill>
                  <a:schemeClr val="tx1"/>
                </a:solidFill>
              </a:rPr>
              <a:t> EF et al. Arab J </a:t>
            </a:r>
            <a:r>
              <a:rPr lang="en-US" sz="1200" dirty="0" err="1">
                <a:solidFill>
                  <a:schemeClr val="tx1"/>
                </a:solidFill>
              </a:rPr>
              <a:t>Gastroenterol</a:t>
            </a:r>
            <a:r>
              <a:rPr lang="en-US" sz="1200" dirty="0">
                <a:solidFill>
                  <a:schemeClr val="tx1"/>
                </a:solidFill>
              </a:rPr>
              <a:t>. 2017;18(1):6-12.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80042361-6233-41CA-B1D4-B270F91F0354}"/>
              </a:ext>
            </a:extLst>
          </p:cNvPr>
          <p:cNvSpPr txBox="1">
            <a:spLocks/>
          </p:cNvSpPr>
          <p:nvPr/>
        </p:nvSpPr>
        <p:spPr>
          <a:xfrm>
            <a:off x="5936496" y="6288566"/>
            <a:ext cx="319007" cy="408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848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6FC4B-E4B9-4D89-B996-9A2EC5C27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446" y="1580827"/>
            <a:ext cx="11127785" cy="4633993"/>
          </a:xfrm>
        </p:spPr>
        <p:txBody>
          <a:bodyPr>
            <a:no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a diagnostic study, TE &amp; magnetic resonance elastography (MRE) had comparable accuracy in detecting all stages of liver fibrosis.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However, the TE examiners were not blinded on the clinical data of the patients.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None/>
            </a:pPr>
            <a:endParaRPr 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MRE is not available in Malaysia as of now.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However, once MRE is available, it can easily be incorporated into the MRI examination.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0247FDE-AD23-4647-BD01-820F9693010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/>
                <a:cs typeface="Arial"/>
              </a:rPr>
              <a:t>TE vs Magnetic Resonance Elastography  (MRE)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B2FD2A-463A-46E7-BA91-4B940C3D9CF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69572B-11A4-497A-89EB-A218E78DE668}"/>
              </a:ext>
            </a:extLst>
          </p:cNvPr>
          <p:cNvSpPr/>
          <p:nvPr/>
        </p:nvSpPr>
        <p:spPr>
          <a:xfrm>
            <a:off x="361950" y="6414521"/>
            <a:ext cx="7175715" cy="290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MY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  <a:r>
              <a:rPr lang="en-MY" sz="1200" dirty="0">
                <a:solidFill>
                  <a:schemeClr val="tx1"/>
                </a:solidFill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tx1"/>
                </a:solidFill>
              </a:rPr>
              <a:t>Bohte</a:t>
            </a:r>
            <a:r>
              <a:rPr lang="en-US" sz="1200" dirty="0">
                <a:solidFill>
                  <a:schemeClr val="tx1"/>
                </a:solidFill>
              </a:rPr>
              <a:t> AE et al. </a:t>
            </a:r>
            <a:r>
              <a:rPr lang="en-US" sz="1200" dirty="0" err="1">
                <a:solidFill>
                  <a:schemeClr val="tx1"/>
                </a:solidFill>
              </a:rPr>
              <a:t>Eur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Radiol</a:t>
            </a:r>
            <a:r>
              <a:rPr lang="en-US" sz="1200" dirty="0">
                <a:solidFill>
                  <a:schemeClr val="tx1"/>
                </a:solidFill>
              </a:rPr>
              <a:t>. 2014;24(3):638-48.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005E031-48FE-4BEE-8130-E224AB9D60E8}"/>
              </a:ext>
            </a:extLst>
          </p:cNvPr>
          <p:cNvSpPr txBox="1">
            <a:spLocks/>
          </p:cNvSpPr>
          <p:nvPr/>
        </p:nvSpPr>
        <p:spPr>
          <a:xfrm>
            <a:off x="5936496" y="6288566"/>
            <a:ext cx="319007" cy="408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045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0F630-E136-451C-B61A-F9CD0F360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451" y="1725769"/>
            <a:ext cx="11127783" cy="3644588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Limited availability in Malaysia.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USG more widely accessible and is an alternative when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fibroscan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not available.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USG also can be a baseline for HCC screening along with diagnosing fibrosis/ cirrhosis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BFEC1F8-0E2F-4310-A775-DFAE1EA10843}"/>
              </a:ext>
            </a:extLst>
          </p:cNvPr>
          <p:cNvSpPr txBox="1">
            <a:spLocks/>
          </p:cNvSpPr>
          <p:nvPr/>
        </p:nvSpPr>
        <p:spPr>
          <a:xfrm>
            <a:off x="211832" y="352248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Fibroscan vs. Ultrasound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8C969B-A0C5-4F0C-A5FC-D6B8DAE7FB1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DF6609B4-3649-4452-809F-3795A44AF688}"/>
              </a:ext>
            </a:extLst>
          </p:cNvPr>
          <p:cNvSpPr txBox="1">
            <a:spLocks/>
          </p:cNvSpPr>
          <p:nvPr/>
        </p:nvSpPr>
        <p:spPr>
          <a:xfrm>
            <a:off x="5936496" y="6288566"/>
            <a:ext cx="319007" cy="408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058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C7A147C-7889-4E93-90C1-0AE210C00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BBB181-C3BD-4AC1-B49D-B7D859F794C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204062-3B42-4A76-8144-2E6877AE3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36" y="1822317"/>
            <a:ext cx="11176801" cy="3440014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58A7002-AE1D-4F8E-B5DA-00B8D96AE135}"/>
              </a:ext>
            </a:extLst>
          </p:cNvPr>
          <p:cNvSpPr txBox="1">
            <a:spLocks/>
          </p:cNvSpPr>
          <p:nvPr/>
        </p:nvSpPr>
        <p:spPr>
          <a:xfrm>
            <a:off x="5936496" y="6288566"/>
            <a:ext cx="319007" cy="408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385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424</Words>
  <Application>Microsoft Office PowerPoint</Application>
  <PresentationFormat>Widescreen</PresentationFormat>
  <Paragraphs>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Brush Script MT</vt:lpstr>
      <vt:lpstr>Calibri</vt:lpstr>
      <vt:lpstr>Calibri Light</vt:lpstr>
      <vt:lpstr>Courier New</vt:lpstr>
      <vt:lpstr>Office Theme</vt:lpstr>
      <vt:lpstr>TRAINING OF CORE TRAINERS</vt:lpstr>
      <vt:lpstr>Learning Objective</vt:lpstr>
      <vt:lpstr>Gold Standard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CPG Recommendation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Salmah Idris</dc:creator>
  <cp:lastModifiedBy>Siti Aishah Fadzilah</cp:lastModifiedBy>
  <cp:revision>121</cp:revision>
  <cp:lastPrinted>2021-11-15T04:19:18Z</cp:lastPrinted>
  <dcterms:created xsi:type="dcterms:W3CDTF">2021-02-12T06:58:53Z</dcterms:created>
  <dcterms:modified xsi:type="dcterms:W3CDTF">2021-12-20T02:16:14Z</dcterms:modified>
</cp:coreProperties>
</file>