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</p:sldIdLst>
  <p:sldSz cy="6858000" cx="12192000"/>
  <p:notesSz cx="6858000" cy="9144000"/>
  <p:embeddedFontLst>
    <p:embeddedFont>
      <p:font typeface="Courgette"/>
      <p:regular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8" roundtripDataSignature="AMtx7mhHNxbtyPEPXCW+/cmE8Hf16Q8C3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font" Target="fonts/Courgette-regular.fntdata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38" Type="http://customschemas.google.com/relationships/presentationmetadata" Target="meta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3" name="Google Shape;163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Malaysian CPG on Management of Hepatitis C in adult states : </a:t>
            </a:r>
            <a:endParaRPr/>
          </a:p>
        </p:txBody>
      </p:sp>
      <p:sp>
        <p:nvSpPr>
          <p:cNvPr id="199" name="Google Shape;199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3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p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3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3"/>
          <p:cNvSpPr txBox="1"/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3"/>
          <p:cNvSpPr txBox="1"/>
          <p:nvPr>
            <p:ph idx="1" type="subTitle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3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3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3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2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42"/>
          <p:cNvSpPr txBox="1"/>
          <p:nvPr>
            <p:ph idx="1" type="body"/>
          </p:nvPr>
        </p:nvSpPr>
        <p:spPr>
          <a:xfrm rot="5400000">
            <a:off x="3833019" y="-1623217"/>
            <a:ext cx="4525963" cy="109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42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42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42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3"/>
          <p:cNvSpPr txBox="1"/>
          <p:nvPr>
            <p:ph type="title"/>
          </p:nvPr>
        </p:nvSpPr>
        <p:spPr>
          <a:xfrm rot="5400000">
            <a:off x="7285037" y="1828802"/>
            <a:ext cx="5851525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3"/>
          <p:cNvSpPr txBox="1"/>
          <p:nvPr>
            <p:ph idx="1" type="body"/>
          </p:nvPr>
        </p:nvSpPr>
        <p:spPr>
          <a:xfrm rot="5400000">
            <a:off x="1697037" y="-812799"/>
            <a:ext cx="5851525" cy="80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43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43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43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4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4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4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4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4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5"/>
          <p:cNvSpPr txBox="1"/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5"/>
          <p:cNvSpPr txBox="1"/>
          <p:nvPr>
            <p:ph idx="1" type="body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35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5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5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6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6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36"/>
          <p:cNvSpPr txBox="1"/>
          <p:nvPr>
            <p:ph idx="2" type="body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36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6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6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7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7"/>
          <p:cNvSpPr txBox="1"/>
          <p:nvPr>
            <p:ph idx="1" type="body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37"/>
          <p:cNvSpPr txBox="1"/>
          <p:nvPr>
            <p:ph idx="2" type="body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37"/>
          <p:cNvSpPr txBox="1"/>
          <p:nvPr>
            <p:ph idx="3" type="body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37"/>
          <p:cNvSpPr txBox="1"/>
          <p:nvPr>
            <p:ph idx="4" type="body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37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7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7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8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8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8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8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9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9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39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0"/>
          <p:cNvSpPr txBox="1"/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0"/>
          <p:cNvSpPr txBox="1"/>
          <p:nvPr>
            <p:ph idx="1" type="body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40"/>
          <p:cNvSpPr txBox="1"/>
          <p:nvPr>
            <p:ph idx="2" type="body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40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40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40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1"/>
          <p:cNvSpPr txBox="1"/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1"/>
          <p:cNvSpPr/>
          <p:nvPr>
            <p:ph idx="2" type="pic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41"/>
          <p:cNvSpPr txBox="1"/>
          <p:nvPr>
            <p:ph idx="1" type="body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41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1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41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 rotWithShape="1">
          <a:blip r:embed="rId1">
            <a:alphaModFix/>
          </a:blip>
          <a:tile algn="tl" flip="none" tx="0" sx="100000" ty="0" sy="100000"/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2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32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32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32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32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3.png"/><Relationship Id="rId5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png"/><Relationship Id="rId4" Type="http://schemas.openxmlformats.org/officeDocument/2006/relationships/image" Target="../media/image1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8.png"/><Relationship Id="rId4" Type="http://schemas.openxmlformats.org/officeDocument/2006/relationships/image" Target="../media/image1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7.png"/><Relationship Id="rId4" Type="http://schemas.openxmlformats.org/officeDocument/2006/relationships/image" Target="../media/image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8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8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8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4.jpg"/><Relationship Id="rId4" Type="http://schemas.openxmlformats.org/officeDocument/2006/relationships/image" Target="../media/image8.png"/><Relationship Id="rId5" Type="http://schemas.openxmlformats.org/officeDocument/2006/relationships/image" Target="../media/image19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8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8.png"/><Relationship Id="rId4" Type="http://schemas.openxmlformats.org/officeDocument/2006/relationships/image" Target="../media/image1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8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Relationship Id="rId4" Type="http://schemas.openxmlformats.org/officeDocument/2006/relationships/image" Target="../media/image11.jpg"/><Relationship Id="rId5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 rotWithShape="1">
          <a:blip r:embed="rId3">
            <a:alphaModFix/>
          </a:blip>
          <a:tile algn="tl" flip="none" tx="0" sx="100000" ty="0" sy="100000"/>
        </a:blip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1091" y="291588"/>
            <a:ext cx="11342145" cy="6345784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"/>
          <p:cNvSpPr txBox="1"/>
          <p:nvPr>
            <p:ph type="ctrTitle"/>
          </p:nvPr>
        </p:nvSpPr>
        <p:spPr>
          <a:xfrm>
            <a:off x="382385" y="814836"/>
            <a:ext cx="7115695" cy="878781"/>
          </a:xfrm>
          <a:prstGeom prst="rect">
            <a:avLst/>
          </a:prstGeom>
          <a:solidFill>
            <a:schemeClr val="dk1"/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TRAINING OF CORE TRAINERS</a:t>
            </a:r>
            <a:endParaRPr/>
          </a:p>
        </p:txBody>
      </p:sp>
      <p:pic>
        <p:nvPicPr>
          <p:cNvPr id="90" name="Google Shape;90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783108" y="309768"/>
            <a:ext cx="4057801" cy="625664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91" name="Google Shape;91;p1"/>
          <p:cNvSpPr txBox="1"/>
          <p:nvPr/>
        </p:nvSpPr>
        <p:spPr>
          <a:xfrm>
            <a:off x="496371" y="4109758"/>
            <a:ext cx="6888480" cy="1147701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CASE DISCUSSION 1 </a:t>
            </a:r>
            <a:endParaRPr/>
          </a:p>
        </p:txBody>
      </p:sp>
      <p:sp>
        <p:nvSpPr>
          <p:cNvPr id="92" name="Google Shape;92;p1"/>
          <p:cNvSpPr txBox="1"/>
          <p:nvPr/>
        </p:nvSpPr>
        <p:spPr>
          <a:xfrm>
            <a:off x="384342" y="1706426"/>
            <a:ext cx="7113738" cy="1301148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 fontScale="92500" lnSpcReduction="10000"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CPG Management of Chronic Hepatitis C in Adults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0"/>
          <p:cNvSpPr txBox="1"/>
          <p:nvPr>
            <p:ph idx="1" type="subTitle"/>
          </p:nvPr>
        </p:nvSpPr>
        <p:spPr>
          <a:xfrm>
            <a:off x="339089" y="3297571"/>
            <a:ext cx="11428095" cy="986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en-US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are the issues in this patient?</a:t>
            </a:r>
            <a:endParaRPr/>
          </a:p>
        </p:txBody>
      </p:sp>
      <p:sp>
        <p:nvSpPr>
          <p:cNvPr id="167" name="Google Shape;167;p10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Question 3</a:t>
            </a:r>
            <a:endParaRPr/>
          </a:p>
        </p:txBody>
      </p:sp>
      <p:pic>
        <p:nvPicPr>
          <p:cNvPr id="168" name="Google Shape;168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0"/>
          <p:cNvSpPr txBox="1"/>
          <p:nvPr>
            <p:ph idx="12" type="sldNum"/>
          </p:nvPr>
        </p:nvSpPr>
        <p:spPr>
          <a:xfrm>
            <a:off x="4630736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1"/>
          <p:cNvSpPr txBox="1"/>
          <p:nvPr>
            <p:ph idx="1" type="body"/>
          </p:nvPr>
        </p:nvSpPr>
        <p:spPr>
          <a:xfrm>
            <a:off x="609600" y="1600201"/>
            <a:ext cx="10972800" cy="49743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-342900" lvl="0" marL="3429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Pregnancy-related issues</a:t>
            </a:r>
            <a:endParaRPr/>
          </a:p>
          <a:p>
            <a:pPr indent="-349250" lvl="1" marL="714375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Primigravida </a:t>
            </a:r>
            <a:endParaRPr/>
          </a:p>
          <a:p>
            <a:pPr indent="-349250" lvl="1" marL="714375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Late booker</a:t>
            </a:r>
            <a:endParaRPr/>
          </a:p>
          <a:p>
            <a:pPr indent="-349250" lvl="1" marL="714375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Possible sexually transmitted disease (STD): HIV &amp; hepatitis C infection</a:t>
            </a:r>
            <a:endParaRPr/>
          </a:p>
          <a:p>
            <a:pPr indent="-161290" lvl="1" marL="74295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Risks of hepatitis C infection</a:t>
            </a:r>
            <a:endParaRPr/>
          </a:p>
          <a:p>
            <a:pPr indent="-349250" lvl="1" marL="714375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Husband has hepatitis C &amp; HIV Infection</a:t>
            </a:r>
            <a:endParaRPr/>
          </a:p>
          <a:p>
            <a:pPr indent="-349250" lvl="1" marL="714375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History of drug user</a:t>
            </a:r>
            <a:endParaRPr/>
          </a:p>
          <a:p>
            <a:pPr indent="-349250" lvl="1" marL="714375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Tattoo</a:t>
            </a:r>
            <a:endParaRPr/>
          </a:p>
          <a:p>
            <a:pPr indent="-349250" lvl="1" marL="714375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Body piercing</a:t>
            </a:r>
            <a:endParaRPr/>
          </a:p>
          <a:p>
            <a:pPr indent="-161290" lvl="1" marL="74295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Psychosocial  issues</a:t>
            </a:r>
            <a:endParaRPr/>
          </a:p>
          <a:p>
            <a:pPr indent="-349250" lvl="1" marL="714375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Unemployed</a:t>
            </a:r>
            <a:endParaRPr/>
          </a:p>
          <a:p>
            <a:pPr indent="-349250" lvl="1" marL="714375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Husband currently in prison</a:t>
            </a:r>
            <a:endParaRPr/>
          </a:p>
          <a:p>
            <a:pPr indent="-349250" lvl="1" marL="714375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Arrival of a baby</a:t>
            </a:r>
            <a:endParaRPr/>
          </a:p>
        </p:txBody>
      </p:sp>
      <p:sp>
        <p:nvSpPr>
          <p:cNvPr id="175" name="Google Shape;175;p11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Answer 3</a:t>
            </a:r>
            <a:endParaRPr/>
          </a:p>
        </p:txBody>
      </p:sp>
      <p:pic>
        <p:nvPicPr>
          <p:cNvPr id="176" name="Google Shape;17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11"/>
          <p:cNvSpPr txBox="1"/>
          <p:nvPr>
            <p:ph idx="12" type="sldNum"/>
          </p:nvPr>
        </p:nvSpPr>
        <p:spPr>
          <a:xfrm>
            <a:off x="4630737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2"/>
          <p:cNvSpPr txBox="1"/>
          <p:nvPr>
            <p:ph idx="1" type="subTitle"/>
          </p:nvPr>
        </p:nvSpPr>
        <p:spPr>
          <a:xfrm>
            <a:off x="2895600" y="3201126"/>
            <a:ext cx="6400800" cy="10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en-US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will you do next? </a:t>
            </a:r>
            <a:endParaRPr/>
          </a:p>
          <a:p>
            <a:pPr indent="0" lvl="0" marL="0" rtl="0" algn="ctr">
              <a:spcBef>
                <a:spcPts val="880"/>
              </a:spcBef>
              <a:spcAft>
                <a:spcPts val="0"/>
              </a:spcAft>
              <a:buClr>
                <a:srgbClr val="888888"/>
              </a:buClr>
              <a:buSzPts val="4400"/>
              <a:buNone/>
            </a:pPr>
            <a:r>
              <a:t/>
            </a:r>
            <a:endParaRPr sz="4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12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Question 4</a:t>
            </a:r>
            <a:endParaRPr/>
          </a:p>
        </p:txBody>
      </p:sp>
      <p:pic>
        <p:nvPicPr>
          <p:cNvPr id="184" name="Google Shape;18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12"/>
          <p:cNvSpPr txBox="1"/>
          <p:nvPr>
            <p:ph idx="12" type="sldNum"/>
          </p:nvPr>
        </p:nvSpPr>
        <p:spPr>
          <a:xfrm>
            <a:off x="4673600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3"/>
          <p:cNvSpPr txBox="1"/>
          <p:nvPr>
            <p:ph idx="1" type="body"/>
          </p:nvPr>
        </p:nvSpPr>
        <p:spPr>
          <a:xfrm>
            <a:off x="532016" y="1629294"/>
            <a:ext cx="10922922" cy="48635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Antenatal screening tests</a:t>
            </a:r>
            <a:endParaRPr/>
          </a:p>
          <a:p>
            <a:pPr indent="-349250" lvl="1" marL="7143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Full Blood Count (FBC)</a:t>
            </a:r>
            <a:endParaRPr/>
          </a:p>
          <a:p>
            <a:pPr indent="-349250" lvl="1" marL="7143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Urine albumin &amp; glucose</a:t>
            </a:r>
            <a:endParaRPr/>
          </a:p>
          <a:p>
            <a:pPr indent="-349250" lvl="1" marL="7143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Blood grouping</a:t>
            </a:r>
            <a:endParaRPr/>
          </a:p>
          <a:p>
            <a:pPr indent="-349250" lvl="1" marL="7143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Rapid Plasma Reagin (RPR)</a:t>
            </a:r>
            <a:endParaRPr/>
          </a:p>
          <a:p>
            <a:pPr indent="-349250" lvl="1" marL="7143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Screening for hepatitis B, C &amp; HIV</a:t>
            </a:r>
            <a:endParaRPr/>
          </a:p>
          <a:p>
            <a:pPr indent="0" lvl="1" marL="36512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Pre- &amp; post-test  counselling for STD &amp; hepatitis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Management of psycho-social issues</a:t>
            </a:r>
            <a:endParaRPr/>
          </a:p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2" name="Google Shape;192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38448" y="1629294"/>
            <a:ext cx="3021536" cy="1948095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3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Answer 4</a:t>
            </a:r>
            <a:endParaRPr/>
          </a:p>
        </p:txBody>
      </p:sp>
      <p:pic>
        <p:nvPicPr>
          <p:cNvPr id="194" name="Google Shape;19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13"/>
          <p:cNvSpPr txBox="1"/>
          <p:nvPr>
            <p:ph idx="12" type="sldNum"/>
          </p:nvPr>
        </p:nvSpPr>
        <p:spPr>
          <a:xfrm>
            <a:off x="4571077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14"/>
          <p:cNvPicPr preferRelativeResize="0"/>
          <p:nvPr/>
        </p:nvPicPr>
        <p:blipFill rotWithShape="1">
          <a:blip r:embed="rId3">
            <a:alphaModFix/>
          </a:blip>
          <a:srcRect b="4176" l="1681" r="1556" t="2158"/>
          <a:stretch/>
        </p:blipFill>
        <p:spPr>
          <a:xfrm>
            <a:off x="2327563" y="249382"/>
            <a:ext cx="7498081" cy="6112396"/>
          </a:xfrm>
          <a:prstGeom prst="rect">
            <a:avLst/>
          </a:prstGeom>
          <a:noFill/>
          <a:ln cap="sq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2745"/>
              </a:srgbClr>
            </a:outerShdw>
          </a:effectLst>
        </p:spPr>
      </p:pic>
      <p:pic>
        <p:nvPicPr>
          <p:cNvPr id="202" name="Google Shape;202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14"/>
          <p:cNvSpPr txBox="1"/>
          <p:nvPr>
            <p:ph idx="12" type="sldNum"/>
          </p:nvPr>
        </p:nvSpPr>
        <p:spPr>
          <a:xfrm>
            <a:off x="4590440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14"/>
          <p:cNvSpPr/>
          <p:nvPr/>
        </p:nvSpPr>
        <p:spPr>
          <a:xfrm>
            <a:off x="2532888" y="919853"/>
            <a:ext cx="5083970" cy="277337"/>
          </a:xfrm>
          <a:prstGeom prst="rect">
            <a:avLst/>
          </a:prstGeom>
          <a:noFill/>
          <a:ln cap="flat" cmpd="sng" w="508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14"/>
          <p:cNvSpPr/>
          <p:nvPr/>
        </p:nvSpPr>
        <p:spPr>
          <a:xfrm>
            <a:off x="2532888" y="3216225"/>
            <a:ext cx="6959904" cy="277337"/>
          </a:xfrm>
          <a:prstGeom prst="rect">
            <a:avLst/>
          </a:prstGeom>
          <a:noFill/>
          <a:ln cap="flat" cmpd="sng" w="508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14"/>
          <p:cNvSpPr/>
          <p:nvPr/>
        </p:nvSpPr>
        <p:spPr>
          <a:xfrm>
            <a:off x="2532888" y="4920095"/>
            <a:ext cx="5083970" cy="277337"/>
          </a:xfrm>
          <a:prstGeom prst="rect">
            <a:avLst/>
          </a:prstGeom>
          <a:noFill/>
          <a:ln cap="flat" cmpd="sng" w="508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3364" y="2614486"/>
            <a:ext cx="11805272" cy="2090517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15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CPG Recommendation</a:t>
            </a:r>
            <a:endParaRPr/>
          </a:p>
        </p:txBody>
      </p:sp>
      <p:pic>
        <p:nvPicPr>
          <p:cNvPr id="213" name="Google Shape;213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15"/>
          <p:cNvSpPr txBox="1"/>
          <p:nvPr>
            <p:ph idx="12" type="sldNum"/>
          </p:nvPr>
        </p:nvSpPr>
        <p:spPr>
          <a:xfrm>
            <a:off x="4630737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6"/>
          <p:cNvSpPr txBox="1"/>
          <p:nvPr>
            <p:ph idx="1" type="body"/>
          </p:nvPr>
        </p:nvSpPr>
        <p:spPr>
          <a:xfrm>
            <a:off x="609600" y="1687486"/>
            <a:ext cx="10972800" cy="42519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342900" lvl="0" marL="3429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Urine tests: normal</a:t>
            </a:r>
            <a:endParaRPr/>
          </a:p>
          <a:p>
            <a:pPr indent="-342900" lvl="0" marL="3429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Hb 11 g/dL, MCV 85 fL , MCH 28 pg, Platelet 214 x 10</a:t>
            </a:r>
            <a:r>
              <a:rPr baseline="30000" lang="en-US">
                <a:latin typeface="Arial"/>
                <a:ea typeface="Arial"/>
                <a:cs typeface="Arial"/>
                <a:sym typeface="Arial"/>
              </a:rPr>
              <a:t>3 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/µL</a:t>
            </a:r>
            <a:endParaRPr/>
          </a:p>
          <a:p>
            <a:pPr indent="-342900" lvl="0" marL="3429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Blood group: O+</a:t>
            </a:r>
            <a:endParaRPr/>
          </a:p>
          <a:p>
            <a:pPr indent="-342900" lvl="0" marL="3429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RPR: Non-reactive</a:t>
            </a:r>
            <a:endParaRPr/>
          </a:p>
          <a:p>
            <a:pPr indent="-154940" lvl="0" marL="3429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HCV RDT: Reactive</a:t>
            </a:r>
            <a:endParaRPr/>
          </a:p>
          <a:p>
            <a:pPr indent="-342900" lvl="0" marL="3429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HIV Rapid Test: </a:t>
            </a:r>
            <a:r>
              <a:rPr b="1" lang="en-US">
                <a:latin typeface="Arial"/>
                <a:ea typeface="Arial"/>
                <a:cs typeface="Arial"/>
                <a:sym typeface="Arial"/>
              </a:rPr>
              <a:t>Non-reactive</a:t>
            </a:r>
            <a:endParaRPr/>
          </a:p>
          <a:p>
            <a:pPr indent="-342900" lvl="0" marL="3429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HBsAg</a:t>
            </a:r>
            <a:r>
              <a:rPr b="1" lang="en-US">
                <a:latin typeface="Arial"/>
                <a:ea typeface="Arial"/>
                <a:cs typeface="Arial"/>
                <a:sym typeface="Arial"/>
              </a:rPr>
              <a:t>: Non-reactive</a:t>
            </a:r>
            <a:endParaRPr/>
          </a:p>
          <a:p>
            <a:pPr indent="-154940" lvl="0" marL="3429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16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Results</a:t>
            </a:r>
            <a:endParaRPr/>
          </a:p>
        </p:txBody>
      </p:sp>
      <p:pic>
        <p:nvPicPr>
          <p:cNvPr id="221" name="Google Shape;221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16"/>
          <p:cNvSpPr txBox="1"/>
          <p:nvPr>
            <p:ph idx="12" type="sldNum"/>
          </p:nvPr>
        </p:nvSpPr>
        <p:spPr>
          <a:xfrm>
            <a:off x="4673600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7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CPG Recommendation</a:t>
            </a:r>
            <a:endParaRPr/>
          </a:p>
        </p:txBody>
      </p:sp>
      <p:pic>
        <p:nvPicPr>
          <p:cNvPr id="228" name="Google Shape;22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17"/>
          <p:cNvSpPr txBox="1"/>
          <p:nvPr>
            <p:ph idx="12" type="sldNum"/>
          </p:nvPr>
        </p:nvSpPr>
        <p:spPr>
          <a:xfrm>
            <a:off x="4630737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0" name="Google Shape;230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9599" y="2445811"/>
            <a:ext cx="11592508" cy="23589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8"/>
          <p:cNvSpPr txBox="1"/>
          <p:nvPr>
            <p:ph idx="1" type="body"/>
          </p:nvPr>
        </p:nvSpPr>
        <p:spPr>
          <a:xfrm>
            <a:off x="831273" y="2953294"/>
            <a:ext cx="10174778" cy="951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4400">
                <a:latin typeface="Arial"/>
                <a:ea typeface="Arial"/>
                <a:cs typeface="Arial"/>
                <a:sym typeface="Arial"/>
              </a:rPr>
              <a:t>What will you do next with reactive HCV RDT?</a:t>
            </a:r>
            <a:endParaRPr/>
          </a:p>
        </p:txBody>
      </p:sp>
      <p:sp>
        <p:nvSpPr>
          <p:cNvPr id="236" name="Google Shape;236;p18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Question 5</a:t>
            </a:r>
            <a:endParaRPr/>
          </a:p>
        </p:txBody>
      </p:sp>
      <p:pic>
        <p:nvPicPr>
          <p:cNvPr id="237" name="Google Shape;23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18"/>
          <p:cNvSpPr txBox="1"/>
          <p:nvPr>
            <p:ph idx="12" type="sldNum"/>
          </p:nvPr>
        </p:nvSpPr>
        <p:spPr>
          <a:xfrm>
            <a:off x="4673600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9"/>
          <p:cNvSpPr txBox="1"/>
          <p:nvPr>
            <p:ph idx="1" type="body"/>
          </p:nvPr>
        </p:nvSpPr>
        <p:spPr>
          <a:xfrm>
            <a:off x="548640" y="1783082"/>
            <a:ext cx="11033760" cy="36035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65125" lvl="1" marL="36512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>
                <a:latin typeface="Arial"/>
                <a:ea typeface="Arial"/>
                <a:cs typeface="Arial"/>
                <a:sym typeface="Arial"/>
              </a:rPr>
              <a:t>Send for confirmatory test</a:t>
            </a:r>
            <a:endParaRPr/>
          </a:p>
          <a:p>
            <a:pPr indent="-715963" lvl="2" marL="1081088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ourier New"/>
              <a:buChar char="o"/>
            </a:pPr>
            <a:r>
              <a:rPr lang="en-US" sz="3600">
                <a:latin typeface="Arial"/>
                <a:ea typeface="Arial"/>
                <a:cs typeface="Arial"/>
                <a:sym typeface="Arial"/>
              </a:rPr>
              <a:t>Hepatitis C virus core antigen (HCVcAg)</a:t>
            </a:r>
            <a:endParaRPr/>
          </a:p>
          <a:p>
            <a:pPr indent="0" lvl="2" marL="1143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600">
              <a:latin typeface="Arial"/>
              <a:ea typeface="Arial"/>
              <a:cs typeface="Arial"/>
              <a:sym typeface="Arial"/>
            </a:endParaRPr>
          </a:p>
          <a:p>
            <a:pPr indent="-365125" lvl="1" marL="36512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>
                <a:latin typeface="Arial"/>
                <a:ea typeface="Arial"/>
                <a:cs typeface="Arial"/>
                <a:sym typeface="Arial"/>
              </a:rPr>
              <a:t>Send for other tests</a:t>
            </a:r>
            <a:endParaRPr/>
          </a:p>
          <a:p>
            <a:pPr indent="-715963" lvl="2" marL="1081088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ourier New"/>
              <a:buChar char="o"/>
            </a:pPr>
            <a:r>
              <a:rPr lang="en-US" sz="3600">
                <a:latin typeface="Arial"/>
                <a:ea typeface="Arial"/>
                <a:cs typeface="Arial"/>
                <a:sym typeface="Arial"/>
              </a:rPr>
              <a:t>Liver Function Test (LFT)</a:t>
            </a:r>
            <a:endParaRPr/>
          </a:p>
        </p:txBody>
      </p:sp>
      <p:sp>
        <p:nvSpPr>
          <p:cNvPr id="244" name="Google Shape;244;p19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Answer 5</a:t>
            </a:r>
            <a:endParaRPr/>
          </a:p>
        </p:txBody>
      </p:sp>
      <p:pic>
        <p:nvPicPr>
          <p:cNvPr id="245" name="Google Shape;245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19"/>
          <p:cNvSpPr txBox="1"/>
          <p:nvPr>
            <p:ph idx="12" type="sldNum"/>
          </p:nvPr>
        </p:nvSpPr>
        <p:spPr>
          <a:xfrm>
            <a:off x="4673600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"/>
          <p:cNvSpPr txBox="1"/>
          <p:nvPr>
            <p:ph idx="1" type="body"/>
          </p:nvPr>
        </p:nvSpPr>
        <p:spPr>
          <a:xfrm>
            <a:off x="781396" y="1859502"/>
            <a:ext cx="7329332" cy="40413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3600">
                <a:latin typeface="Arial"/>
                <a:ea typeface="Arial"/>
                <a:cs typeface="Arial"/>
                <a:sym typeface="Arial"/>
              </a:rPr>
              <a:t>Madam  S, 31-year-old primigravida, attends the health clinic for antenatal check-up at 20 weeks period of gestation (POG).</a:t>
            </a:r>
            <a:endParaRPr/>
          </a:p>
          <a:p>
            <a:pPr indent="-131445" lvl="0" marL="342900" rtl="0" algn="l"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3600"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3600">
                <a:latin typeface="Arial"/>
                <a:ea typeface="Arial"/>
                <a:cs typeface="Arial"/>
                <a:sym typeface="Arial"/>
              </a:rPr>
              <a:t>Her husband is currently in prison for drug possession. </a:t>
            </a:r>
            <a:endParaRPr/>
          </a:p>
        </p:txBody>
      </p:sp>
      <p:sp>
        <p:nvSpPr>
          <p:cNvPr id="98" name="Google Shape;98;p2"/>
          <p:cNvSpPr txBox="1"/>
          <p:nvPr>
            <p:ph type="title"/>
          </p:nvPr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lang="en-US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History</a:t>
            </a:r>
            <a:endParaRPr/>
          </a:p>
        </p:txBody>
      </p:sp>
      <p:pic>
        <p:nvPicPr>
          <p:cNvPr id="99" name="Google Shape;9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61367" y="1556176"/>
            <a:ext cx="2237943" cy="4648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"/>
          <p:cNvSpPr txBox="1"/>
          <p:nvPr>
            <p:ph idx="12" type="sldNum"/>
          </p:nvPr>
        </p:nvSpPr>
        <p:spPr>
          <a:xfrm>
            <a:off x="4630737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0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CPG Recommendation</a:t>
            </a:r>
            <a:endParaRPr/>
          </a:p>
        </p:txBody>
      </p:sp>
      <p:pic>
        <p:nvPicPr>
          <p:cNvPr id="252" name="Google Shape;25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20"/>
          <p:cNvSpPr txBox="1"/>
          <p:nvPr>
            <p:ph idx="12" type="sldNum"/>
          </p:nvPr>
        </p:nvSpPr>
        <p:spPr>
          <a:xfrm>
            <a:off x="4630737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4" name="Google Shape;254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61458" y="1730607"/>
            <a:ext cx="11568592" cy="39729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1"/>
          <p:cNvSpPr txBox="1"/>
          <p:nvPr>
            <p:ph idx="1" type="body"/>
          </p:nvPr>
        </p:nvSpPr>
        <p:spPr>
          <a:xfrm>
            <a:off x="566737" y="2987734"/>
            <a:ext cx="10972800" cy="15126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en-US" sz="4400">
                <a:latin typeface="Arial"/>
                <a:ea typeface="Arial"/>
                <a:cs typeface="Arial"/>
                <a:sym typeface="Arial"/>
              </a:rPr>
              <a:t>How much blood &amp; type of tube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en-US" sz="4400">
                <a:latin typeface="Arial"/>
                <a:ea typeface="Arial"/>
                <a:cs typeface="Arial"/>
                <a:sym typeface="Arial"/>
              </a:rPr>
              <a:t>to be sent for HCVcAg test?</a:t>
            </a:r>
            <a:endParaRPr/>
          </a:p>
        </p:txBody>
      </p:sp>
      <p:sp>
        <p:nvSpPr>
          <p:cNvPr id="260" name="Google Shape;260;p21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Question 6</a:t>
            </a:r>
            <a:endParaRPr/>
          </a:p>
        </p:txBody>
      </p:sp>
      <p:pic>
        <p:nvPicPr>
          <p:cNvPr id="261" name="Google Shape;26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21"/>
          <p:cNvSpPr txBox="1"/>
          <p:nvPr>
            <p:ph idx="12" type="sldNum"/>
          </p:nvPr>
        </p:nvSpPr>
        <p:spPr>
          <a:xfrm>
            <a:off x="4673600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2"/>
          <p:cNvSpPr txBox="1"/>
          <p:nvPr>
            <p:ph idx="1" type="body"/>
          </p:nvPr>
        </p:nvSpPr>
        <p:spPr>
          <a:xfrm>
            <a:off x="4006735" y="3127785"/>
            <a:ext cx="7481454" cy="12593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en-US" sz="3600">
                <a:latin typeface="Arial"/>
                <a:ea typeface="Arial"/>
                <a:cs typeface="Arial"/>
                <a:sym typeface="Arial"/>
              </a:rPr>
              <a:t>A minimum of 5 ml blood in plain tube (serum separating tube) </a:t>
            </a:r>
            <a:endParaRPr sz="36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8" name="Google Shape;268;p22"/>
          <p:cNvPicPr preferRelativeResize="0"/>
          <p:nvPr/>
        </p:nvPicPr>
        <p:blipFill rotWithShape="1">
          <a:blip r:embed="rId3">
            <a:alphaModFix/>
          </a:blip>
          <a:srcRect b="0" l="51232" r="36654" t="0"/>
          <a:stretch/>
        </p:blipFill>
        <p:spPr>
          <a:xfrm>
            <a:off x="1802990" y="1583593"/>
            <a:ext cx="811873" cy="4909281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22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Answer 6</a:t>
            </a:r>
            <a:endParaRPr/>
          </a:p>
        </p:txBody>
      </p:sp>
      <p:pic>
        <p:nvPicPr>
          <p:cNvPr id="270" name="Google Shape;270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22"/>
          <p:cNvSpPr txBox="1"/>
          <p:nvPr>
            <p:ph idx="12" type="sldNum"/>
          </p:nvPr>
        </p:nvSpPr>
        <p:spPr>
          <a:xfrm>
            <a:off x="4630737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23"/>
          <p:cNvSpPr txBox="1"/>
          <p:nvPr>
            <p:ph idx="1" type="body"/>
          </p:nvPr>
        </p:nvSpPr>
        <p:spPr>
          <a:xfrm>
            <a:off x="701040" y="3154027"/>
            <a:ext cx="10789920" cy="19689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b="1" lang="en-US" sz="3600">
                <a:latin typeface="Arial"/>
                <a:ea typeface="Arial"/>
                <a:cs typeface="Arial"/>
                <a:sym typeface="Arial"/>
              </a:rPr>
              <a:t>HCVcAg: Reactive</a:t>
            </a:r>
            <a:endParaRPr sz="3600"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en-US" sz="3600">
                <a:latin typeface="Arial"/>
                <a:ea typeface="Arial"/>
                <a:cs typeface="Arial"/>
                <a:sym typeface="Arial"/>
              </a:rPr>
              <a:t>LFT: Normal</a:t>
            </a:r>
            <a:endParaRPr/>
          </a:p>
        </p:txBody>
      </p:sp>
      <p:sp>
        <p:nvSpPr>
          <p:cNvPr id="278" name="Google Shape;278;p23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Results</a:t>
            </a:r>
            <a:endParaRPr/>
          </a:p>
        </p:txBody>
      </p:sp>
      <p:sp>
        <p:nvSpPr>
          <p:cNvPr id="279" name="Google Shape;279;p23"/>
          <p:cNvSpPr txBox="1"/>
          <p:nvPr>
            <p:ph idx="12" type="sldNum"/>
          </p:nvPr>
        </p:nvSpPr>
        <p:spPr>
          <a:xfrm>
            <a:off x="4630737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4"/>
          <p:cNvSpPr txBox="1"/>
          <p:nvPr>
            <p:ph idx="1" type="body"/>
          </p:nvPr>
        </p:nvSpPr>
        <p:spPr>
          <a:xfrm>
            <a:off x="297656" y="3126488"/>
            <a:ext cx="11510962" cy="1467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en-US" sz="4400">
                <a:latin typeface="Arial"/>
                <a:ea typeface="Arial"/>
                <a:cs typeface="Arial"/>
                <a:sym typeface="Arial"/>
              </a:rPr>
              <a:t>What care can be offered to the patient in view of her multiple problems?</a:t>
            </a:r>
            <a:endParaRPr/>
          </a:p>
        </p:txBody>
      </p:sp>
      <p:sp>
        <p:nvSpPr>
          <p:cNvPr id="285" name="Google Shape;285;p24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Question 7</a:t>
            </a:r>
            <a:endParaRPr/>
          </a:p>
        </p:txBody>
      </p:sp>
      <p:pic>
        <p:nvPicPr>
          <p:cNvPr id="286" name="Google Shape;286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24"/>
          <p:cNvSpPr txBox="1"/>
          <p:nvPr>
            <p:ph idx="12" type="sldNum"/>
          </p:nvPr>
        </p:nvSpPr>
        <p:spPr>
          <a:xfrm>
            <a:off x="4630737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5"/>
          <p:cNvSpPr txBox="1"/>
          <p:nvPr>
            <p:ph idx="1" type="body"/>
          </p:nvPr>
        </p:nvSpPr>
        <p:spPr>
          <a:xfrm>
            <a:off x="566737" y="2896853"/>
            <a:ext cx="10972800" cy="14252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</a:pPr>
            <a:r>
              <a:rPr lang="en-US" sz="4000">
                <a:latin typeface="Arial"/>
                <a:ea typeface="Arial"/>
                <a:cs typeface="Arial"/>
                <a:sym typeface="Arial"/>
              </a:rPr>
              <a:t>Arrange for linkage of care in secondary or tertiary care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t/>
            </a:r>
            <a:endParaRPr sz="4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t/>
            </a:r>
            <a:endParaRPr sz="4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t/>
            </a:r>
            <a:endParaRPr sz="4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t/>
            </a:r>
            <a:endParaRPr sz="4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25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Answer 7</a:t>
            </a:r>
            <a:endParaRPr/>
          </a:p>
        </p:txBody>
      </p:sp>
      <p:pic>
        <p:nvPicPr>
          <p:cNvPr id="294" name="Google Shape;294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25"/>
          <p:cNvSpPr txBox="1"/>
          <p:nvPr>
            <p:ph idx="12" type="sldNum"/>
          </p:nvPr>
        </p:nvSpPr>
        <p:spPr>
          <a:xfrm>
            <a:off x="4464165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6"/>
          <p:cNvSpPr txBox="1"/>
          <p:nvPr>
            <p:ph idx="1" type="body"/>
          </p:nvPr>
        </p:nvSpPr>
        <p:spPr>
          <a:xfrm>
            <a:off x="340519" y="3228307"/>
            <a:ext cx="11510962" cy="855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en-US" sz="4400">
                <a:latin typeface="Arial"/>
                <a:ea typeface="Arial"/>
                <a:cs typeface="Arial"/>
                <a:sym typeface="Arial"/>
              </a:rPr>
              <a:t>What imaging test would you like to request?</a:t>
            </a:r>
            <a:endParaRPr/>
          </a:p>
        </p:txBody>
      </p:sp>
      <p:sp>
        <p:nvSpPr>
          <p:cNvPr id="301" name="Google Shape;301;p26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Question 8</a:t>
            </a:r>
            <a:endParaRPr/>
          </a:p>
        </p:txBody>
      </p:sp>
      <p:pic>
        <p:nvPicPr>
          <p:cNvPr id="302" name="Google Shape;302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26"/>
          <p:cNvSpPr txBox="1"/>
          <p:nvPr>
            <p:ph idx="12" type="sldNum"/>
          </p:nvPr>
        </p:nvSpPr>
        <p:spPr>
          <a:xfrm>
            <a:off x="4630737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7"/>
          <p:cNvSpPr txBox="1"/>
          <p:nvPr>
            <p:ph idx="1" type="body"/>
          </p:nvPr>
        </p:nvSpPr>
        <p:spPr>
          <a:xfrm>
            <a:off x="1174866" y="2068219"/>
            <a:ext cx="4793673" cy="1015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Ultrasound hepatobiliary system as baseline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9" name="Google Shape;309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1711" y="3482016"/>
            <a:ext cx="5991989" cy="2441180"/>
          </a:xfrm>
          <a:prstGeom prst="roundRect">
            <a:avLst>
              <a:gd fmla="val 8594" name="adj"/>
            </a:avLst>
          </a:prstGeom>
          <a:solidFill>
            <a:srgbClr val="ECECEC"/>
          </a:solidFill>
          <a:ln>
            <a:noFill/>
          </a:ln>
          <a:effectLst>
            <a:reflection blurRad="0" dir="5400000" dist="5000" endA="0" endPos="28000" fadeDir="5400000" kx="0" rotWithShape="0" algn="bl" stA="38000" stPos="0" sy="-100000" ky="0"/>
          </a:effectLst>
        </p:spPr>
      </p:pic>
      <p:sp>
        <p:nvSpPr>
          <p:cNvPr id="310" name="Google Shape;310;p27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Answer 8</a:t>
            </a:r>
            <a:endParaRPr/>
          </a:p>
        </p:txBody>
      </p:sp>
      <p:pic>
        <p:nvPicPr>
          <p:cNvPr id="311" name="Google Shape;311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p27"/>
          <p:cNvSpPr txBox="1"/>
          <p:nvPr>
            <p:ph idx="12" type="sldNum"/>
          </p:nvPr>
        </p:nvSpPr>
        <p:spPr>
          <a:xfrm>
            <a:off x="4464165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3" name="Google Shape;313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13581" y="3429000"/>
            <a:ext cx="3409585" cy="2483067"/>
          </a:xfrm>
          <a:prstGeom prst="roundRect">
            <a:avLst>
              <a:gd fmla="val 8594" name="adj"/>
            </a:avLst>
          </a:prstGeom>
          <a:solidFill>
            <a:srgbClr val="ECECEC"/>
          </a:solidFill>
          <a:ln>
            <a:noFill/>
          </a:ln>
          <a:effectLst>
            <a:reflection blurRad="0" dir="5400000" dist="5000" endA="0" endPos="28000" fadeDir="5400000" kx="0" rotWithShape="0" algn="bl" stA="38000" stPos="0" sy="-100000" ky="0"/>
          </a:effectLst>
        </p:spPr>
      </p:pic>
      <p:sp>
        <p:nvSpPr>
          <p:cNvPr id="314" name="Google Shape;314;p27"/>
          <p:cNvSpPr txBox="1"/>
          <p:nvPr/>
        </p:nvSpPr>
        <p:spPr>
          <a:xfrm>
            <a:off x="7308965" y="2041859"/>
            <a:ext cx="4217324" cy="6500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Fetal detailed scan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8"/>
          <p:cNvSpPr txBox="1"/>
          <p:nvPr>
            <p:ph idx="1" type="body"/>
          </p:nvPr>
        </p:nvSpPr>
        <p:spPr>
          <a:xfrm>
            <a:off x="609600" y="2168992"/>
            <a:ext cx="10972800" cy="27057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en-US" sz="4400">
                <a:latin typeface="Arial"/>
                <a:ea typeface="Arial"/>
                <a:cs typeface="Arial"/>
                <a:sym typeface="Arial"/>
              </a:rPr>
              <a:t>If HCVcAg is non-reactive: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t/>
            </a:r>
            <a:endParaRPr sz="4400">
              <a:latin typeface="Arial"/>
              <a:ea typeface="Arial"/>
              <a:cs typeface="Arial"/>
              <a:sym typeface="Arial"/>
            </a:endParaRPr>
          </a:p>
          <a:p>
            <a:pPr indent="-349250" lvl="1" marL="7143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>
                <a:latin typeface="Arial"/>
                <a:ea typeface="Arial"/>
                <a:cs typeface="Arial"/>
                <a:sym typeface="Arial"/>
              </a:rPr>
              <a:t>What is the next test to be requested?</a:t>
            </a:r>
            <a:endParaRPr/>
          </a:p>
          <a:p>
            <a:pPr indent="-349250" lvl="1" marL="7143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>
                <a:latin typeface="Arial"/>
                <a:ea typeface="Arial"/>
                <a:cs typeface="Arial"/>
                <a:sym typeface="Arial"/>
              </a:rPr>
              <a:t>What is your reason for the request?</a:t>
            </a:r>
            <a:r>
              <a:rPr lang="en-US" sz="4400"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320" name="Google Shape;320;p28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Question 9</a:t>
            </a:r>
            <a:endParaRPr/>
          </a:p>
        </p:txBody>
      </p:sp>
      <p:pic>
        <p:nvPicPr>
          <p:cNvPr id="321" name="Google Shape;321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28"/>
          <p:cNvSpPr txBox="1"/>
          <p:nvPr>
            <p:ph idx="12" type="sldNum"/>
          </p:nvPr>
        </p:nvSpPr>
        <p:spPr>
          <a:xfrm>
            <a:off x="4673600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9"/>
          <p:cNvSpPr txBox="1"/>
          <p:nvPr>
            <p:ph idx="1" type="body"/>
          </p:nvPr>
        </p:nvSpPr>
        <p:spPr>
          <a:xfrm>
            <a:off x="950423" y="2073112"/>
            <a:ext cx="5666508" cy="40252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To do HCV RNA quantitative</a:t>
            </a:r>
            <a:endParaRPr/>
          </a:p>
          <a:p>
            <a:pPr indent="-139700" lvl="0" marL="3429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This is because HCVcAg is less sensitive than HCV RNA assay (lower limit of detection equivalent to approximately 500 to 3,000 HCV RNA IU/mL)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29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Answer 9</a:t>
            </a:r>
            <a:endParaRPr/>
          </a:p>
        </p:txBody>
      </p:sp>
      <p:pic>
        <p:nvPicPr>
          <p:cNvPr id="329" name="Google Shape;329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p29"/>
          <p:cNvSpPr txBox="1"/>
          <p:nvPr>
            <p:ph idx="12" type="sldNum"/>
          </p:nvPr>
        </p:nvSpPr>
        <p:spPr>
          <a:xfrm>
            <a:off x="4673600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1" name="Google Shape;331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38058" y="1717199"/>
            <a:ext cx="3390900" cy="4737100"/>
          </a:xfrm>
          <a:prstGeom prst="rect">
            <a:avLst/>
          </a:prstGeom>
          <a:noFill/>
          <a:ln>
            <a:noFill/>
          </a:ln>
          <a:effectLst>
            <a:outerShdw blurRad="190500" rotWithShape="0" algn="tl">
              <a:srgbClr val="000000">
                <a:alpha val="69803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>
            <p:ph type="ctrTitle"/>
          </p:nvPr>
        </p:nvSpPr>
        <p:spPr>
          <a:xfrm>
            <a:off x="1523307" y="3011412"/>
            <a:ext cx="9145385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What history do you want to ask?</a:t>
            </a:r>
            <a:endParaRPr/>
          </a:p>
        </p:txBody>
      </p:sp>
      <p:sp>
        <p:nvSpPr>
          <p:cNvPr id="107" name="Google Shape;107;p3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Question 1</a:t>
            </a:r>
            <a:endParaRPr/>
          </a:p>
        </p:txBody>
      </p:sp>
      <p:pic>
        <p:nvPicPr>
          <p:cNvPr id="108" name="Google Shape;10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3"/>
          <p:cNvSpPr txBox="1"/>
          <p:nvPr>
            <p:ph idx="12" type="sldNum"/>
          </p:nvPr>
        </p:nvSpPr>
        <p:spPr>
          <a:xfrm>
            <a:off x="4630737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30"/>
          <p:cNvSpPr txBox="1"/>
          <p:nvPr>
            <p:ph idx="1" type="body"/>
          </p:nvPr>
        </p:nvSpPr>
        <p:spPr>
          <a:xfrm>
            <a:off x="295827" y="1795549"/>
            <a:ext cx="10972800" cy="45442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-342900" lvl="0" marL="3429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4000">
                <a:latin typeface="Arial"/>
                <a:ea typeface="Arial"/>
                <a:cs typeface="Arial"/>
                <a:sym typeface="Arial"/>
              </a:rPr>
              <a:t>Hepatitis C screening should be targeted for those with increased risks of HCV infection or exposure.</a:t>
            </a:r>
            <a:endParaRPr/>
          </a:p>
          <a:p>
            <a:pPr indent="-127000" lvl="0" marL="3429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4000"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4000">
                <a:latin typeface="Arial"/>
                <a:ea typeface="Arial"/>
                <a:cs typeface="Arial"/>
                <a:sym typeface="Arial"/>
              </a:rPr>
              <a:t>Confirmation of active viraemia or ongoing chronic HCV infection should be based on the detection of HCV RNA or HCVcAg.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4000"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4000">
                <a:latin typeface="Arial"/>
                <a:ea typeface="Arial"/>
                <a:cs typeface="Arial"/>
                <a:sym typeface="Arial"/>
              </a:rPr>
              <a:t>Active HCV infection must be facilitated to linkage of care and treatment.</a:t>
            </a:r>
            <a:endParaRPr/>
          </a:p>
          <a:p>
            <a:pPr indent="-127000" lvl="0" marL="3429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4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4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4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4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30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Take Home Messages</a:t>
            </a:r>
            <a:endParaRPr/>
          </a:p>
        </p:txBody>
      </p:sp>
      <p:pic>
        <p:nvPicPr>
          <p:cNvPr id="338" name="Google Shape;338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30"/>
          <p:cNvSpPr txBox="1"/>
          <p:nvPr>
            <p:ph idx="12" type="sldNum"/>
          </p:nvPr>
        </p:nvSpPr>
        <p:spPr>
          <a:xfrm>
            <a:off x="4464165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4" name="Google Shape;344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1091" y="291588"/>
            <a:ext cx="11342145" cy="6345784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p31"/>
          <p:cNvSpPr txBox="1"/>
          <p:nvPr>
            <p:ph type="title"/>
          </p:nvPr>
        </p:nvSpPr>
        <p:spPr>
          <a:xfrm>
            <a:off x="1079462" y="2815936"/>
            <a:ext cx="10363200" cy="12261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0"/>
              <a:buFont typeface="Courgette"/>
              <a:buNone/>
            </a:pPr>
            <a:r>
              <a:rPr lang="en-US" sz="7200">
                <a:latin typeface="Courgette"/>
                <a:ea typeface="Courgette"/>
                <a:cs typeface="Courgette"/>
                <a:sym typeface="Courgette"/>
              </a:rPr>
              <a:t>THANK YOU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"/>
          <p:cNvSpPr txBox="1"/>
          <p:nvPr>
            <p:ph idx="1" type="body"/>
          </p:nvPr>
        </p:nvSpPr>
        <p:spPr>
          <a:xfrm>
            <a:off x="615142" y="1682723"/>
            <a:ext cx="10906298" cy="4020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Any current symptoms or concurrent illness?</a:t>
            </a:r>
            <a:endParaRPr/>
          </a:p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Any relevant medical, surgical, family, psycho-social, sexual &amp; drug history of patient &amp; husband?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Any pre-marital HIV testing for her &amp; husband?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Any history of husband’s recreational drug usage?</a:t>
            </a:r>
            <a:endParaRPr/>
          </a:p>
        </p:txBody>
      </p:sp>
      <p:pic>
        <p:nvPicPr>
          <p:cNvPr id="115" name="Google Shape;11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4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Answer 1</a:t>
            </a:r>
            <a:endParaRPr/>
          </a:p>
        </p:txBody>
      </p:sp>
      <p:sp>
        <p:nvSpPr>
          <p:cNvPr id="117" name="Google Shape;117;p4"/>
          <p:cNvSpPr txBox="1"/>
          <p:nvPr>
            <p:ph idx="12" type="sldNum"/>
          </p:nvPr>
        </p:nvSpPr>
        <p:spPr>
          <a:xfrm>
            <a:off x="4645891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5"/>
          <p:cNvSpPr txBox="1"/>
          <p:nvPr>
            <p:ph idx="1" type="body"/>
          </p:nvPr>
        </p:nvSpPr>
        <p:spPr>
          <a:xfrm>
            <a:off x="548639" y="1600201"/>
            <a:ext cx="10989425" cy="45678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PATIENT</a:t>
            </a:r>
            <a:endParaRPr/>
          </a:p>
          <a:p>
            <a:pPr indent="-377825" lvl="1" marL="7429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>
                <a:latin typeface="Arial"/>
                <a:ea typeface="Arial"/>
                <a:cs typeface="Arial"/>
                <a:sym typeface="Arial"/>
              </a:rPr>
              <a:t>Housewife, studied until form 5</a:t>
            </a:r>
            <a:endParaRPr/>
          </a:p>
          <a:p>
            <a:pPr indent="-377825" lvl="1" marL="7429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>
                <a:latin typeface="Arial"/>
                <a:ea typeface="Arial"/>
                <a:cs typeface="Arial"/>
                <a:sym typeface="Arial"/>
              </a:rPr>
              <a:t>No active complaints </a:t>
            </a:r>
            <a:endParaRPr/>
          </a:p>
          <a:p>
            <a:pPr indent="-377825" lvl="1" marL="7429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>
                <a:latin typeface="Arial"/>
                <a:ea typeface="Arial"/>
                <a:cs typeface="Arial"/>
                <a:sym typeface="Arial"/>
              </a:rPr>
              <a:t>No past medical or surgical history </a:t>
            </a:r>
            <a:endParaRPr/>
          </a:p>
          <a:p>
            <a:pPr indent="-377825" lvl="1" marL="7429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>
                <a:latin typeface="Arial"/>
                <a:ea typeface="Arial"/>
                <a:cs typeface="Arial"/>
                <a:sym typeface="Arial"/>
              </a:rPr>
              <a:t>Smokes 10 cigarettes per day since form 4 &amp; has tried recreational drugs</a:t>
            </a:r>
            <a:endParaRPr/>
          </a:p>
          <a:p>
            <a:pPr indent="-377825" lvl="1" marL="7429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>
                <a:latin typeface="Arial"/>
                <a:ea typeface="Arial"/>
                <a:cs typeface="Arial"/>
                <a:sym typeface="Arial"/>
              </a:rPr>
              <a:t>History of pre-marital sexual activities with multiple partners</a:t>
            </a:r>
            <a:endParaRPr/>
          </a:p>
          <a:p>
            <a:pPr indent="-377825" lvl="1" marL="7429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>
                <a:latin typeface="Arial"/>
                <a:ea typeface="Arial"/>
                <a:cs typeface="Arial"/>
                <a:sym typeface="Arial"/>
              </a:rPr>
              <a:t>Pre-marital HIV testing: non-reactive</a:t>
            </a:r>
            <a:endParaRPr/>
          </a:p>
        </p:txBody>
      </p:sp>
      <p:sp>
        <p:nvSpPr>
          <p:cNvPr id="123" name="Google Shape;123;p5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History</a:t>
            </a:r>
            <a:endParaRPr/>
          </a:p>
        </p:txBody>
      </p:sp>
      <p:pic>
        <p:nvPicPr>
          <p:cNvPr id="124" name="Google Shape;124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5"/>
          <p:cNvSpPr txBox="1"/>
          <p:nvPr>
            <p:ph idx="12" type="sldNum"/>
          </p:nvPr>
        </p:nvSpPr>
        <p:spPr>
          <a:xfrm>
            <a:off x="4673600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6"/>
          <p:cNvPicPr preferRelativeResize="0"/>
          <p:nvPr/>
        </p:nvPicPr>
        <p:blipFill rotWithShape="1">
          <a:blip r:embed="rId3">
            <a:alphaModFix/>
          </a:blip>
          <a:srcRect b="0" l="0" r="0" t="6781"/>
          <a:stretch/>
        </p:blipFill>
        <p:spPr>
          <a:xfrm>
            <a:off x="8055082" y="3370747"/>
            <a:ext cx="3582736" cy="2332775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6"/>
          <p:cNvSpPr txBox="1"/>
          <p:nvPr>
            <p:ph idx="1" type="body"/>
          </p:nvPr>
        </p:nvSpPr>
        <p:spPr>
          <a:xfrm>
            <a:off x="498764" y="1562793"/>
            <a:ext cx="11139054" cy="42389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HUSBAND</a:t>
            </a:r>
            <a:endParaRPr/>
          </a:p>
          <a:p>
            <a:pPr indent="-377825" lvl="1" marL="7429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>
                <a:latin typeface="Arial"/>
                <a:ea typeface="Arial"/>
                <a:cs typeface="Arial"/>
                <a:sym typeface="Arial"/>
              </a:rPr>
              <a:t>Odd job</a:t>
            </a:r>
            <a:endParaRPr/>
          </a:p>
          <a:p>
            <a:pPr indent="-377825" lvl="1" marL="7429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>
                <a:latin typeface="Arial"/>
                <a:ea typeface="Arial"/>
                <a:cs typeface="Arial"/>
                <a:sym typeface="Arial"/>
              </a:rPr>
              <a:t>Smokes cigarette &amp; recreational intravenous drug user (IVDU)</a:t>
            </a:r>
            <a:endParaRPr/>
          </a:p>
          <a:p>
            <a:pPr indent="-377825" lvl="1" marL="7429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>
                <a:latin typeface="Arial"/>
                <a:ea typeface="Arial"/>
                <a:cs typeface="Arial"/>
                <a:sym typeface="Arial"/>
              </a:rPr>
              <a:t>Currently imprisonment for drug possession </a:t>
            </a:r>
            <a:endParaRPr/>
          </a:p>
          <a:p>
            <a:pPr indent="-377825" lvl="1" marL="7429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>
                <a:latin typeface="Arial"/>
                <a:ea typeface="Arial"/>
                <a:cs typeface="Arial"/>
                <a:sym typeface="Arial"/>
              </a:rPr>
              <a:t>His pre-marital HIV testing: reactive</a:t>
            </a:r>
            <a:endParaRPr/>
          </a:p>
          <a:p>
            <a:pPr indent="-377825" lvl="1" marL="7429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>
                <a:latin typeface="Arial"/>
                <a:ea typeface="Arial"/>
                <a:cs typeface="Arial"/>
                <a:sym typeface="Arial"/>
              </a:rPr>
              <a:t>Told to have hepatitis C infection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2" name="Google Shape;132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6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History-</a:t>
            </a:r>
            <a:r>
              <a:rPr b="0" baseline="-2500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  <p:sp>
        <p:nvSpPr>
          <p:cNvPr id="134" name="Google Shape;134;p6"/>
          <p:cNvSpPr txBox="1"/>
          <p:nvPr>
            <p:ph idx="12" type="sldNum"/>
          </p:nvPr>
        </p:nvSpPr>
        <p:spPr>
          <a:xfrm>
            <a:off x="4673600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7"/>
          <p:cNvSpPr txBox="1"/>
          <p:nvPr>
            <p:ph idx="1" type="body"/>
          </p:nvPr>
        </p:nvSpPr>
        <p:spPr>
          <a:xfrm>
            <a:off x="276225" y="3246121"/>
            <a:ext cx="11553825" cy="8104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rPr lang="en-US" sz="4000">
                <a:latin typeface="Arial"/>
                <a:ea typeface="Arial"/>
                <a:cs typeface="Arial"/>
                <a:sym typeface="Arial"/>
              </a:rPr>
              <a:t>What will you look for in physical examination?</a:t>
            </a:r>
            <a:endParaRPr/>
          </a:p>
        </p:txBody>
      </p:sp>
      <p:pic>
        <p:nvPicPr>
          <p:cNvPr id="140" name="Google Shape;140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7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Question 2</a:t>
            </a:r>
            <a:endParaRPr/>
          </a:p>
        </p:txBody>
      </p:sp>
      <p:sp>
        <p:nvSpPr>
          <p:cNvPr id="142" name="Google Shape;142;p7"/>
          <p:cNvSpPr txBox="1"/>
          <p:nvPr>
            <p:ph idx="12" type="sldNum"/>
          </p:nvPr>
        </p:nvSpPr>
        <p:spPr>
          <a:xfrm>
            <a:off x="4673600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"/>
          <p:cNvSpPr txBox="1"/>
          <p:nvPr>
            <p:ph idx="1" type="body"/>
          </p:nvPr>
        </p:nvSpPr>
        <p:spPr>
          <a:xfrm>
            <a:off x="609600" y="1600202"/>
            <a:ext cx="10972800" cy="33209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</a:pPr>
            <a:r>
              <a:rPr lang="en-US" sz="4000">
                <a:latin typeface="Arial"/>
                <a:ea typeface="Arial"/>
                <a:cs typeface="Arial"/>
                <a:sym typeface="Arial"/>
              </a:rPr>
              <a:t>General appearance </a:t>
            </a:r>
            <a:endParaRPr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</a:pPr>
            <a:r>
              <a:rPr lang="en-US" sz="4000">
                <a:latin typeface="Arial"/>
                <a:ea typeface="Arial"/>
                <a:cs typeface="Arial"/>
                <a:sym typeface="Arial"/>
              </a:rPr>
              <a:t>Vital signs</a:t>
            </a:r>
            <a:endParaRPr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</a:pPr>
            <a:r>
              <a:rPr lang="en-US" sz="4000">
                <a:latin typeface="Arial"/>
                <a:ea typeface="Arial"/>
                <a:cs typeface="Arial"/>
                <a:sym typeface="Arial"/>
              </a:rPr>
              <a:t>Antenatal assessment</a:t>
            </a:r>
            <a:endParaRPr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</a:pPr>
            <a:r>
              <a:rPr lang="en-US" sz="4000">
                <a:latin typeface="Arial"/>
                <a:ea typeface="Arial"/>
                <a:cs typeface="Arial"/>
                <a:sym typeface="Arial"/>
              </a:rPr>
              <a:t>Stigmata of chronic liver disease (CLD)</a:t>
            </a:r>
            <a:endParaRPr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</a:pPr>
            <a:r>
              <a:rPr lang="en-US" sz="4000">
                <a:latin typeface="Arial"/>
                <a:ea typeface="Arial"/>
                <a:cs typeface="Arial"/>
                <a:sym typeface="Arial"/>
              </a:rPr>
              <a:t>Tattoo/body piercing</a:t>
            </a:r>
            <a:endParaRPr/>
          </a:p>
        </p:txBody>
      </p:sp>
      <p:sp>
        <p:nvSpPr>
          <p:cNvPr id="148" name="Google Shape;148;p8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Answer 2</a:t>
            </a:r>
            <a:endParaRPr/>
          </a:p>
        </p:txBody>
      </p:sp>
      <p:pic>
        <p:nvPicPr>
          <p:cNvPr id="149" name="Google Shape;149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8"/>
          <p:cNvSpPr txBox="1"/>
          <p:nvPr>
            <p:ph idx="12" type="sldNum"/>
          </p:nvPr>
        </p:nvSpPr>
        <p:spPr>
          <a:xfrm>
            <a:off x="4630737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9"/>
          <p:cNvSpPr txBox="1"/>
          <p:nvPr>
            <p:ph idx="1" type="body"/>
          </p:nvPr>
        </p:nvSpPr>
        <p:spPr>
          <a:xfrm>
            <a:off x="276225" y="1600201"/>
            <a:ext cx="6856095" cy="48926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en-US" sz="3600">
                <a:latin typeface="Arial"/>
                <a:ea typeface="Arial"/>
                <a:cs typeface="Arial"/>
                <a:sym typeface="Arial"/>
              </a:rPr>
              <a:t>Small built, mild pallor </a:t>
            </a:r>
            <a:endParaRPr/>
          </a:p>
          <a:p>
            <a:pPr indent="-342900" lvl="0" marL="3429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en-US" sz="3600">
                <a:latin typeface="Arial"/>
                <a:ea typeface="Arial"/>
                <a:cs typeface="Arial"/>
                <a:sym typeface="Arial"/>
              </a:rPr>
              <a:t>Multiple ear piercings </a:t>
            </a:r>
            <a:endParaRPr/>
          </a:p>
          <a:p>
            <a:pPr indent="-342900" lvl="0" marL="3429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en-US" sz="3600">
                <a:latin typeface="Arial"/>
                <a:ea typeface="Arial"/>
                <a:cs typeface="Arial"/>
                <a:sym typeface="Arial"/>
              </a:rPr>
              <a:t>One small tattoo below left wrist</a:t>
            </a:r>
            <a:endParaRPr/>
          </a:p>
          <a:p>
            <a:pPr indent="-342900" lvl="0" marL="3429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en-US" sz="3600">
                <a:latin typeface="Arial"/>
                <a:ea typeface="Arial"/>
                <a:cs typeface="Arial"/>
                <a:sym typeface="Arial"/>
              </a:rPr>
              <a:t>No stigmata of CLD</a:t>
            </a:r>
            <a:endParaRPr/>
          </a:p>
          <a:p>
            <a:pPr indent="-342900" lvl="0" marL="3429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en-US" sz="3600">
                <a:latin typeface="Arial"/>
                <a:ea typeface="Arial"/>
                <a:cs typeface="Arial"/>
                <a:sym typeface="Arial"/>
              </a:rPr>
              <a:t>Gravid uterus 20/52 size, appropriate parameters</a:t>
            </a:r>
            <a:endParaRPr/>
          </a:p>
          <a:p>
            <a:pPr indent="-342900" lvl="0" marL="3429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en-US" sz="3600">
                <a:latin typeface="Arial"/>
                <a:ea typeface="Arial"/>
                <a:cs typeface="Arial"/>
                <a:sym typeface="Arial"/>
              </a:rPr>
              <a:t>Other examinations were unremarkable </a:t>
            </a:r>
            <a:endParaRPr/>
          </a:p>
        </p:txBody>
      </p:sp>
      <p:pic>
        <p:nvPicPr>
          <p:cNvPr id="156" name="Google Shape;156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732216">
            <a:off x="7696444" y="3457926"/>
            <a:ext cx="1857573" cy="2721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9"/>
          <p:cNvPicPr preferRelativeResize="0"/>
          <p:nvPr/>
        </p:nvPicPr>
        <p:blipFill rotWithShape="1">
          <a:blip r:embed="rId4">
            <a:alphaModFix/>
          </a:blip>
          <a:srcRect b="0" l="0" r="0" t="41720"/>
          <a:stretch/>
        </p:blipFill>
        <p:spPr>
          <a:xfrm rot="-1522833">
            <a:off x="9137168" y="1957564"/>
            <a:ext cx="2362538" cy="29207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524225" y="5703522"/>
            <a:ext cx="1488805" cy="1001379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9"/>
          <p:cNvSpPr txBox="1"/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Examination</a:t>
            </a:r>
            <a:endParaRPr/>
          </a:p>
        </p:txBody>
      </p:sp>
      <p:sp>
        <p:nvSpPr>
          <p:cNvPr id="160" name="Google Shape;160;p9"/>
          <p:cNvSpPr txBox="1"/>
          <p:nvPr>
            <p:ph idx="12" type="sldNum"/>
          </p:nvPr>
        </p:nvSpPr>
        <p:spPr>
          <a:xfrm>
            <a:off x="4673600" y="633977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2015-10-21T00:01:38Z</dcterms:created>
  <dc:creator>Radziah Jabir</dc:creator>
</cp:coreProperties>
</file>