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4" r:id="rId2"/>
    <p:sldId id="257" r:id="rId3"/>
    <p:sldId id="292" r:id="rId4"/>
    <p:sldId id="258" r:id="rId5"/>
    <p:sldId id="266" r:id="rId6"/>
    <p:sldId id="259" r:id="rId7"/>
    <p:sldId id="267" r:id="rId8"/>
    <p:sldId id="260" r:id="rId9"/>
    <p:sldId id="294" r:id="rId10"/>
    <p:sldId id="295" r:id="rId11"/>
    <p:sldId id="265" r:id="rId12"/>
    <p:sldId id="261" r:id="rId13"/>
    <p:sldId id="293" r:id="rId14"/>
    <p:sldId id="262" r:id="rId15"/>
    <p:sldId id="264" r:id="rId16"/>
    <p:sldId id="271" r:id="rId17"/>
    <p:sldId id="263" r:id="rId18"/>
    <p:sldId id="268" r:id="rId19"/>
    <p:sldId id="269" r:id="rId20"/>
    <p:sldId id="270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ti Aishah Fadzilah" initials="SAF" lastIdx="1" clrIdx="0">
    <p:extLst>
      <p:ext uri="{19B8F6BF-5375-455C-9EA6-DF929625EA0E}">
        <p15:presenceInfo xmlns:p15="http://schemas.microsoft.com/office/powerpoint/2012/main" userId="dcfaca0bd01873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8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44615-5140-4600-8105-C748BE81E1B7}" type="datetimeFigureOut">
              <a:rPr lang="en-MY" smtClean="0"/>
              <a:t>10/11/2021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E145B-DC07-4DED-92AA-E30103CF139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6224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E145B-DC07-4DED-92AA-E30103CF1398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089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508FA-9DCA-43A1-A6D8-B01124494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1B0457-88B3-4097-A480-20443EAF1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0E699-436C-4299-B39D-AF72244DC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9255-3F75-474E-8ECB-72ADC8D3309F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BD33D-7A5C-4CEA-A8F4-1AAEA858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6DC57-417E-4203-9DA0-C14795D66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825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C825-96DC-40CC-A55D-2B3301BFE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EF5B5-B53F-4FDF-A536-576F480FA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D952B-715D-4E23-B4CC-1EAFAAB9D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059A-FF32-416C-82C0-9E5C2F30D4A5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1399A-5C53-48D6-9109-33C5FCAE7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7D8E4-1F37-47A7-AD5A-4603AEA4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1950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F2D6C5-F647-45C9-B5BE-AEDA0AB84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35286-FB2F-422F-ABD5-B72DCD851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77559-D4F1-4EFB-8B8E-48CD53E86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383B-4D4F-4205-A94A-A37C1856B6E7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13BE7-CF93-4A63-9DA9-A23A9208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6DF19-6743-4433-BCE9-DA7BC1204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3488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6D14-0DC3-4D52-8E38-F21364900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713EC-BC2C-4EEF-AF28-E7ABFDEEF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8CA2C-573F-4AE3-BA9B-609068316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DEE1-03FD-41B4-B04F-5230665092B0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224DB-398A-4BC3-AF3C-F3188F4C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45244-8F4A-48D7-9768-BA9531DB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373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AE0D8-1023-494C-AA1D-D8B55705D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C8AAD-2E5B-4855-B9CC-C53C766E6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0E276-37D4-4C66-BF8E-DFFDA608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686E-50E1-4436-BC30-EFE2E23873FE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FA530-A80C-4759-84D5-BD3736681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41D38-876A-446F-9C20-F20E17F0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922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EFF5D-5B8E-4158-8FF2-001F5F111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55C65-5DAD-4FBA-9CAD-1163E7ABB3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45517-CEC1-45AE-9FCC-B5ED7400D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26259-A070-40C9-B736-F75A393E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DA40-CE6A-4B93-BD68-016FB5C809D6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53D0A7-6223-459E-8601-A90A23BCB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D4C9D-D82A-4B47-953C-8153749A5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906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C2095-DA9B-4C00-A347-41DE8E559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55036-3BB7-4625-9D7A-90858CD1F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B0B480-42B5-470B-8741-34C668BD6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42D652-8242-4EDF-AF33-5DFDCDA326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5F20A7-EF81-4660-9153-3F68050EBA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2CD5B1-7BD2-46EF-869B-F4D3AB73E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196F-892F-4FA1-884A-255197BFDD10}" type="datetime1">
              <a:rPr lang="en-MY" smtClean="0"/>
              <a:t>10/11/2021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2AEB77-AEC2-4F2C-B92D-D905B727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8DC82-95D9-4B1D-82CA-4DE58588D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7187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DCBE5-0FD6-4CC6-B2C3-B62AD067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68DDDE-0C9C-43E8-9BCF-49B987B4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6BBB-3B5C-4341-A32B-BE9F192D3ECC}" type="datetime1">
              <a:rPr lang="en-MY" smtClean="0"/>
              <a:t>10/11/2021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500DBB-D4C2-421F-948E-02F36D91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E98470-692A-48E4-A2E2-CC5BC8E53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270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53D2A5-55BF-4810-9D6A-0BBE5582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9FC-94D5-4D5F-912D-39DD86E10201}" type="datetime1">
              <a:rPr lang="en-MY" smtClean="0"/>
              <a:t>10/11/2021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40696B-4318-45C4-AEE4-6A846C828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DF75F-91D4-41B5-82A1-958DB6D8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1703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3AF2D-502F-4401-8205-4F1CEB3E1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4884D-A84C-4CB9-9FE2-0B780C18F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3E0CF1-2E37-4AD3-8A6F-9457DBE73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5D6AD7-9329-42C9-B7E0-395F957B5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534CB-F81B-4D7A-9E4F-E50E2DB021B7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6ED0F5-4C90-4904-B9CF-75341E751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9778F-4863-4BCF-A1A6-B7FFBA100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671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F5AFF-C3CB-48B2-A991-79B50F1CB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7BA717-DA51-4606-B1DB-35E018D11A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8804F-B929-46FC-8300-28F893FCA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7AF76-C774-45FD-B139-EF4338B79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24E3-FB6A-405E-A85D-FF789D18F865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7D8046-DE0E-4C26-8F2C-CC8EB429C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09286-E244-41AD-A22B-248A4A61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7683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56D53A-A28F-4B9D-8F38-6C44C4B9B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3901F-2D97-4A21-85B9-21F6BD6C9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78502-87D0-437E-A6A5-8B6920158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34A8C-4DA3-441C-ACCA-319BA2EB36D0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F4F16-796E-4996-AF44-96CB1762C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8A17D-39BF-4AB1-A351-468E8C940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D69C0-EF1C-4B29-8146-9AD9FF703D5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490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496371" y="4109758"/>
            <a:ext cx="6888480" cy="114770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CASE DISCUSSION 4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198D0-0E9F-40EC-8B84-ED2C13A7A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7" y="2823908"/>
            <a:ext cx="10625329" cy="1515336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Refer to Gastroenterologist/Hepatologist for further management.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964BDB-B88F-40AD-917D-78D074639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D702E38-F1C2-45D0-8EF5-95D85EC8E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0B1D9-98CA-42AB-B98E-7E35A0E7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827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08209-C10A-4B5A-B5BF-6DCA9A60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" y="1825625"/>
            <a:ext cx="11039301" cy="4076411"/>
          </a:xfrm>
        </p:spPr>
        <p:txBody>
          <a:bodyPr>
            <a:normAutofit/>
          </a:bodyPr>
          <a:lstStyle/>
          <a:p>
            <a:pPr marL="365125" lvl="1" indent="-365125"/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Cirrhosis</a:t>
            </a:r>
          </a:p>
          <a:p>
            <a:pPr marL="365125" lvl="1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reatment failure</a:t>
            </a:r>
          </a:p>
          <a:p>
            <a:pPr marL="365125" lvl="1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epatitis B co-infection</a:t>
            </a:r>
          </a:p>
          <a:p>
            <a:pPr marL="365125" lvl="1" indent="-365125"/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CKD stage 4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</a:p>
          <a:p>
            <a:pPr marL="365125" lvl="1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xtrahepatic manifestation</a:t>
            </a:r>
          </a:p>
          <a:p>
            <a:pPr marL="365125" lvl="1" indent="-365125"/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Haemoglobinopathies</a:t>
            </a:r>
          </a:p>
          <a:p>
            <a:pPr marL="365125" lvl="1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MY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olid organ transplantation</a:t>
            </a: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05A212-1EF5-432E-A3FF-B800008D57C0}"/>
              </a:ext>
            </a:extLst>
          </p:cNvPr>
          <p:cNvSpPr/>
          <p:nvPr/>
        </p:nvSpPr>
        <p:spPr>
          <a:xfrm>
            <a:off x="532016" y="2328966"/>
            <a:ext cx="5353396" cy="6636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E8739D-0CD3-4E75-82C8-A464898B9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8226877-4A51-42D5-98FF-53C63248F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Referral Criteria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964AF2-987D-411C-AF04-1105CC962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19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35700-E489-4C8A-B1FD-5F2FB1186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262" y="1825625"/>
            <a:ext cx="11238807" cy="2763000"/>
          </a:xfrm>
        </p:spPr>
        <p:txBody>
          <a:bodyPr>
            <a:normAutofit lnSpcReduction="10000"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HO, 50 years old, female, 60 kg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No known medical illness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Chronic hepatitis C, liver cirrhosis CPS A 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HCV Ag positive, Genotype 3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Treatment-experienced with interferon &amp; ribavirin (RBV) but failed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D8C63-8FDB-4692-8BB5-B858F947B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B21CF6-271E-4E43-888C-6476D6FB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F8D1A4-B134-4F37-8C5F-67390498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0065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761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35700-E489-4C8A-B1FD-5F2FB1186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09" y="2941948"/>
            <a:ext cx="11119658" cy="193180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What is the recommended treatment regime for this patient who has failed previous treatment?</a:t>
            </a:r>
          </a:p>
          <a:p>
            <a:pPr marL="0" indent="0" algn="ctr">
              <a:buNone/>
            </a:pPr>
            <a:endParaRPr lang="en-MY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D8C63-8FDB-4692-8BB5-B858F947B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B21CF6-271E-4E43-888C-6476D6FB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C07EF6-D15C-4846-88D5-4F4ED940B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790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BF265-3D6B-411A-8E55-0BE8A6CB5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76422"/>
            <a:ext cx="10515600" cy="527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2000" dirty="0"/>
              <a:t>*use with RBV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09D0BF6F-1BC6-42B7-AF7C-FEFF7775D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83" y="2633720"/>
            <a:ext cx="11330234" cy="21271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7D408F8-51C9-475B-8581-A4BA5A21DE49}"/>
              </a:ext>
            </a:extLst>
          </p:cNvPr>
          <p:cNvSpPr/>
          <p:nvPr/>
        </p:nvSpPr>
        <p:spPr>
          <a:xfrm>
            <a:off x="10075026" y="3768153"/>
            <a:ext cx="415950" cy="9927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39B003-C299-492C-ACBB-76BA9A986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54D17ED-763F-4573-97A0-0E214E941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A86C11-6661-467A-A0D6-7C8D4325EA0E}"/>
              </a:ext>
            </a:extLst>
          </p:cNvPr>
          <p:cNvSpPr/>
          <p:nvPr/>
        </p:nvSpPr>
        <p:spPr>
          <a:xfrm>
            <a:off x="7700294" y="3108959"/>
            <a:ext cx="2540986" cy="32751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9E5AA4-8415-4B89-9413-F66238DB9074}"/>
              </a:ext>
            </a:extLst>
          </p:cNvPr>
          <p:cNvSpPr/>
          <p:nvPr/>
        </p:nvSpPr>
        <p:spPr>
          <a:xfrm>
            <a:off x="8787198" y="3440634"/>
            <a:ext cx="2540985" cy="32751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BAFF29-ACCB-49BA-B1CD-3C745613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75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01A87-1A21-4A2F-9DC7-694BC2F3D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35" y="1923224"/>
            <a:ext cx="11255433" cy="3780298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She is started on SOF, DCV &amp; RBV for 24 weeks.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RBV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en-US" sz="2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75 kg: 1200 mg/day in </a:t>
            </a:r>
            <a:r>
              <a:rPr lang="en-MY" sz="2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2 divided doses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&lt;75 kg: 1000 mg/day in </a:t>
            </a:r>
            <a:r>
              <a:rPr lang="en-MY" sz="2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2 divided doses (recommended based on patient’s body weight)</a:t>
            </a:r>
          </a:p>
          <a:p>
            <a:pPr marL="365125" lvl="1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Side effects of RBV: fatigue, nausea, anaemia, headache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458E8-5C32-4070-ABF6-EEA2F5E9C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6A7FAA5-FC78-4A1A-80BF-D64F4B2D1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30072D-1054-4F5C-9AAB-1843956B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08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0F0B0-3D3E-4E14-ACC7-2FB25F03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362" y="3086590"/>
            <a:ext cx="10939550" cy="6848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How would you monitor this patient?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34E1BC-ECDA-4CBC-BFC7-3E9978BD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C6E6EA1-43DB-446B-914D-D7EFAEFBF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0353AC-A713-42E4-89BB-8ACC3594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93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FA42D3-2455-471A-A8AB-F495BE44D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8689B9-6308-4015-B5F4-26E8E42FB4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580700"/>
              </p:ext>
            </p:extLst>
          </p:nvPr>
        </p:nvGraphicFramePr>
        <p:xfrm>
          <a:off x="515389" y="1566951"/>
          <a:ext cx="11105803" cy="4892993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167143">
                  <a:extLst>
                    <a:ext uri="{9D8B030D-6E8A-4147-A177-3AD203B41FA5}">
                      <a16:colId xmlns:a16="http://schemas.microsoft.com/office/drawing/2014/main" val="1645625735"/>
                    </a:ext>
                  </a:extLst>
                </a:gridCol>
                <a:gridCol w="1248260">
                  <a:extLst>
                    <a:ext uri="{9D8B030D-6E8A-4147-A177-3AD203B41FA5}">
                      <a16:colId xmlns:a16="http://schemas.microsoft.com/office/drawing/2014/main" val="3563426265"/>
                    </a:ext>
                  </a:extLst>
                </a:gridCol>
                <a:gridCol w="1236545">
                  <a:extLst>
                    <a:ext uri="{9D8B030D-6E8A-4147-A177-3AD203B41FA5}">
                      <a16:colId xmlns:a16="http://schemas.microsoft.com/office/drawing/2014/main" val="2181089794"/>
                    </a:ext>
                  </a:extLst>
                </a:gridCol>
                <a:gridCol w="1199673">
                  <a:extLst>
                    <a:ext uri="{9D8B030D-6E8A-4147-A177-3AD203B41FA5}">
                      <a16:colId xmlns:a16="http://schemas.microsoft.com/office/drawing/2014/main" val="193328146"/>
                    </a:ext>
                  </a:extLst>
                </a:gridCol>
                <a:gridCol w="1234958">
                  <a:extLst>
                    <a:ext uri="{9D8B030D-6E8A-4147-A177-3AD203B41FA5}">
                      <a16:colId xmlns:a16="http://schemas.microsoft.com/office/drawing/2014/main" val="2079675589"/>
                    </a:ext>
                  </a:extLst>
                </a:gridCol>
                <a:gridCol w="1270243">
                  <a:extLst>
                    <a:ext uri="{9D8B030D-6E8A-4147-A177-3AD203B41FA5}">
                      <a16:colId xmlns:a16="http://schemas.microsoft.com/office/drawing/2014/main" val="1021062013"/>
                    </a:ext>
                  </a:extLst>
                </a:gridCol>
                <a:gridCol w="1217316">
                  <a:extLst>
                    <a:ext uri="{9D8B030D-6E8A-4147-A177-3AD203B41FA5}">
                      <a16:colId xmlns:a16="http://schemas.microsoft.com/office/drawing/2014/main" val="286502930"/>
                    </a:ext>
                  </a:extLst>
                </a:gridCol>
                <a:gridCol w="1243780">
                  <a:extLst>
                    <a:ext uri="{9D8B030D-6E8A-4147-A177-3AD203B41FA5}">
                      <a16:colId xmlns:a16="http://schemas.microsoft.com/office/drawing/2014/main" val="1514459091"/>
                    </a:ext>
                  </a:extLst>
                </a:gridCol>
                <a:gridCol w="1287885">
                  <a:extLst>
                    <a:ext uri="{9D8B030D-6E8A-4147-A177-3AD203B41FA5}">
                      <a16:colId xmlns:a16="http://schemas.microsoft.com/office/drawing/2014/main" val="1703322081"/>
                    </a:ext>
                  </a:extLst>
                </a:gridCol>
              </a:tblGrid>
              <a:tr h="1156741">
                <a:tc>
                  <a:txBody>
                    <a:bodyPr/>
                    <a:lstStyle/>
                    <a:p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weeks post-treatment (SVR)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185682"/>
                  </a:ext>
                </a:extLst>
              </a:tr>
              <a:tr h="486051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53471"/>
                  </a:ext>
                </a:extLst>
              </a:tr>
              <a:tr h="464615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Creatinine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622493"/>
                  </a:ext>
                </a:extLst>
              </a:tr>
              <a:tr h="463288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Albumin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8863"/>
                  </a:ext>
                </a:extLst>
              </a:tr>
              <a:tr h="452635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Bilirubin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16943"/>
                  </a:ext>
                </a:extLst>
              </a:tr>
              <a:tr h="460180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21802"/>
                  </a:ext>
                </a:extLst>
              </a:tr>
              <a:tr h="437548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35150"/>
                  </a:ext>
                </a:extLst>
              </a:tr>
              <a:tr h="490356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84092"/>
                  </a:ext>
                </a:extLst>
              </a:tr>
              <a:tr h="481579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HCV RNA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363331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2C4D2E50-50E3-4420-9D2C-BF0784E60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5A39B0-9965-4C12-9D51-71C981635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44619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73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262" y="1825625"/>
            <a:ext cx="11222182" cy="4076411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usage of RBV, frequent monitoring of FBC is needed as the drug can cause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haemolysis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FBC is needed at week 2 &amp; week 4 of treatment. If no significant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haemolysis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observed, monthly FBC is required until end of treatment.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RBV dose should be adjusted downward by 200 mg in decrement if the Hb level drops below 10 g/dL.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RBV administration should be stopped if the level drops below 8.5 g/dL.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8780CE-FAD1-4FEF-A0CC-5DA0AC39F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DE987E7-EE97-4A68-A581-AD70236C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83FB4F-1BE5-4902-AA7B-B2C0DBEC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579418"/>
            <a:ext cx="11288684" cy="4913455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Patients who have achieved SVR12 can be discharged if they have all of the following: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cirrhosis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ongoing risk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other co-morbidities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Patients with cirrhosis who have achieved SVR12 should undergo surveillance for HCC (6-monthly ultrasound hepatobiliary system with or without alpha fetoprotein).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patients with cirrhosis, surveillance 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oesophageal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varices should be performed if varices are present at pre-treatment endoscopy.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DDE295-D0C0-48C4-BC4C-15C4F875B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3311740-F0F8-4756-BC61-1FA30ED3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A30827-130A-4019-A428-481983BD4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21E66-2786-4D12-8307-5845FADE1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513" y="1825625"/>
            <a:ext cx="11205556" cy="3644150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NF, 37 years old, male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10 years ago - diagnosed with chronic hepatitis C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Referred from private clinic for treatment of chronic hepatitis C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HCV RNA 699,000 IU/ml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Ultrasound: no evidence of liver cirrhosis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Not keen on interferon-based treatment upon diagnosis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55B684E-20F8-4D38-B4F9-1D069024A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18AC4-09F1-4B3F-AFC7-251D0E038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4183D5-F96A-41C6-B652-D75792DD3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913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DF6A9D-94A8-4D73-A94D-CD594A661E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2816" y="1681265"/>
            <a:ext cx="10766367" cy="34954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3F83C5-F87C-414F-A19E-6F6399463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7DC9C2-36E5-447F-949D-16D1FB453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9CC176-C266-4062-A60E-6088F1A7B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3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21E66-2786-4D12-8307-5845FADE1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932314"/>
            <a:ext cx="10131552" cy="195058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What is the suitable treatment regime for him?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MY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55B684E-20F8-4D38-B4F9-1D069024A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18AC4-09F1-4B3F-AFC7-251D0E038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81451B-505F-4F2F-8774-00061DCB4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20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09D0BF6F-1BC6-42B7-AF7C-FEFF7775D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83" y="2633720"/>
            <a:ext cx="11330234" cy="2127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A23309-9E7A-4574-8159-2D4274038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C5EA1B3-9CA7-4B01-B2ED-7922CAFF2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06680A-6308-413C-939F-C7831D80D26B}"/>
              </a:ext>
            </a:extLst>
          </p:cNvPr>
          <p:cNvSpPr/>
          <p:nvPr/>
        </p:nvSpPr>
        <p:spPr>
          <a:xfrm>
            <a:off x="3408218" y="3108960"/>
            <a:ext cx="1313411" cy="32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684B8B-E433-446B-8A58-BD96A44FA3B0}"/>
              </a:ext>
            </a:extLst>
          </p:cNvPr>
          <p:cNvSpPr/>
          <p:nvPr/>
        </p:nvSpPr>
        <p:spPr>
          <a:xfrm>
            <a:off x="2094805" y="3429000"/>
            <a:ext cx="1615440" cy="32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FDF20F-CA8C-43C3-8513-0F02E296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27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F6B24-94EE-4227-A266-BBB1AF9BB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28401"/>
            <a:ext cx="10515600" cy="100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How do you monitor this patient?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97CBC-9577-4599-89B4-224525DB9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975A034-843D-4799-9EE4-1A17AC43F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DE530E-BBEB-409A-9C3B-F3AFBAB2B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556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8689B9-6308-4015-B5F4-26E8E42FB4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788743"/>
              </p:ext>
            </p:extLst>
          </p:nvPr>
        </p:nvGraphicFramePr>
        <p:xfrm>
          <a:off x="838200" y="1545406"/>
          <a:ext cx="10367356" cy="329184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631232">
                  <a:extLst>
                    <a:ext uri="{9D8B030D-6E8A-4147-A177-3AD203B41FA5}">
                      <a16:colId xmlns:a16="http://schemas.microsoft.com/office/drawing/2014/main" val="1645625735"/>
                    </a:ext>
                  </a:extLst>
                </a:gridCol>
                <a:gridCol w="3832481">
                  <a:extLst>
                    <a:ext uri="{9D8B030D-6E8A-4147-A177-3AD203B41FA5}">
                      <a16:colId xmlns:a16="http://schemas.microsoft.com/office/drawing/2014/main" val="3563426265"/>
                    </a:ext>
                  </a:extLst>
                </a:gridCol>
                <a:gridCol w="3903643">
                  <a:extLst>
                    <a:ext uri="{9D8B030D-6E8A-4147-A177-3AD203B41FA5}">
                      <a16:colId xmlns:a16="http://schemas.microsoft.com/office/drawing/2014/main" val="2181089794"/>
                    </a:ext>
                  </a:extLst>
                </a:gridCol>
              </a:tblGrid>
              <a:tr h="375778">
                <a:tc>
                  <a:txBody>
                    <a:bodyPr/>
                    <a:lstStyle/>
                    <a:p>
                      <a:endParaRPr lang="en-MY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weeks post-treatment (SVR)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0185682"/>
                  </a:ext>
                </a:extLst>
              </a:tr>
              <a:tr h="375778">
                <a:tc>
                  <a:txBody>
                    <a:bodyPr/>
                    <a:lstStyle/>
                    <a:p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FBC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53471"/>
                  </a:ext>
                </a:extLst>
              </a:tr>
              <a:tr h="375778">
                <a:tc>
                  <a:txBody>
                    <a:bodyPr/>
                    <a:lstStyle/>
                    <a:p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Creatinine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6622493"/>
                  </a:ext>
                </a:extLst>
              </a:tr>
              <a:tr h="375778">
                <a:tc>
                  <a:txBody>
                    <a:bodyPr/>
                    <a:lstStyle/>
                    <a:p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5021802"/>
                  </a:ext>
                </a:extLst>
              </a:tr>
              <a:tr h="375778">
                <a:tc>
                  <a:txBody>
                    <a:bodyPr/>
                    <a:lstStyle/>
                    <a:p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235150"/>
                  </a:ext>
                </a:extLst>
              </a:tr>
              <a:tr h="375778">
                <a:tc>
                  <a:txBody>
                    <a:bodyPr/>
                    <a:lstStyle/>
                    <a:p>
                      <a:r>
                        <a:rPr lang="en-MY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HCV RNA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MY" sz="2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</a:t>
                      </a:r>
                      <a:endParaRPr lang="en-MY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9363331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FAD53EB-5D76-4A67-AD62-8242691D3F02}"/>
              </a:ext>
            </a:extLst>
          </p:cNvPr>
          <p:cNvSpPr txBox="1">
            <a:spLocks/>
          </p:cNvSpPr>
          <p:nvPr/>
        </p:nvSpPr>
        <p:spPr>
          <a:xfrm>
            <a:off x="838198" y="4910398"/>
            <a:ext cx="10334107" cy="13973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Sofosbuvir &amp; Daclatasvir have good safety profile with minimal side effects. Thus laboratory monitoring can be limited to week 4 of treatment (LFT, serum Creatinine) &amp; 12 weeks post treatment to assess for sustained virological response (SVR) 12.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frequent clinic review can be done to ensure compliance.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37ED6B-EFF1-48EB-AB70-179444BC2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E1925E8-4983-4948-8889-C140189B9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9A970D-74E8-4EDD-A972-87D0B9416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580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D4958E5-3D32-47F5-90D9-A403EC020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225" y="2227661"/>
            <a:ext cx="11553825" cy="284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096348-C3AD-4F6B-839A-5B6CED47F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368A7FA-304C-44D8-8725-CC95759E4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93E20A-8545-47CD-B617-347B5F534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962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198D0-0E9F-40EC-8B84-ED2C13A7A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09" y="1995055"/>
            <a:ext cx="11222182" cy="3424843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On week 4 follow-up, he has no complaints &amp; blood parameters are satisfactory.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HCV RNA at 12 weeks post-treatment is detected, hence he does not achieve SVR/cure.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964BDB-B88F-40AD-917D-78D074639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D702E38-F1C2-45D0-8EF5-95D85EC8E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60A763-9AB9-40D6-8445-DB5C736B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800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F6B24-94EE-4227-A266-BBB1AF9BB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28401"/>
            <a:ext cx="10515600" cy="100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What is the next step?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97CBC-9577-4599-89B4-224525DB9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975A034-843D-4799-9EE4-1A17AC43F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2C77B6-EE6E-4373-9552-80FEBED8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53FD69C0-EF1C-4B29-8146-9AD9FF703D5B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636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638</Words>
  <Application>Microsoft Office PowerPoint</Application>
  <PresentationFormat>Widescreen</PresentationFormat>
  <Paragraphs>179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Brush Script MT</vt:lpstr>
      <vt:lpstr>Calibri</vt:lpstr>
      <vt:lpstr>Calibri Light</vt:lpstr>
      <vt:lpstr>Courier New</vt:lpstr>
      <vt:lpstr>Office Theme</vt:lpstr>
      <vt:lpstr>TRAINING OF CORE TRAINERS</vt:lpstr>
      <vt:lpstr>Scenario 1</vt:lpstr>
      <vt:lpstr>Question 1</vt:lpstr>
      <vt:lpstr>Answer 1</vt:lpstr>
      <vt:lpstr>Question 2</vt:lpstr>
      <vt:lpstr>Answer 2</vt:lpstr>
      <vt:lpstr>CPG Recommendation</vt:lpstr>
      <vt:lpstr>Progress</vt:lpstr>
      <vt:lpstr>Question 3</vt:lpstr>
      <vt:lpstr>Answer 3</vt:lpstr>
      <vt:lpstr>Referral Criteria</vt:lpstr>
      <vt:lpstr>Scenario 2</vt:lpstr>
      <vt:lpstr>Question 1</vt:lpstr>
      <vt:lpstr>Answer 1</vt:lpstr>
      <vt:lpstr>Progress</vt:lpstr>
      <vt:lpstr>Question 2</vt:lpstr>
      <vt:lpstr>Answer 2</vt:lpstr>
      <vt:lpstr>Answer 2-2</vt:lpstr>
      <vt:lpstr>Answer 2-3</vt:lpstr>
      <vt:lpstr>CPG Recommendation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4</dc:title>
  <dc:creator>Siti Aishah Fadzilah</dc:creator>
  <cp:lastModifiedBy>Siti Aishah Fadzilah</cp:lastModifiedBy>
  <cp:revision>24</cp:revision>
  <dcterms:created xsi:type="dcterms:W3CDTF">2020-07-02T01:04:20Z</dcterms:created>
  <dcterms:modified xsi:type="dcterms:W3CDTF">2021-11-10T07:37:54Z</dcterms:modified>
</cp:coreProperties>
</file>