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84" r:id="rId2"/>
    <p:sldId id="257" r:id="rId3"/>
    <p:sldId id="277" r:id="rId4"/>
    <p:sldId id="260" r:id="rId5"/>
    <p:sldId id="285" r:id="rId6"/>
    <p:sldId id="263" r:id="rId7"/>
    <p:sldId id="262" r:id="rId8"/>
    <p:sldId id="261" r:id="rId9"/>
    <p:sldId id="286" r:id="rId10"/>
    <p:sldId id="270" r:id="rId11"/>
    <p:sldId id="283" r:id="rId12"/>
    <p:sldId id="280" r:id="rId13"/>
    <p:sldId id="265" r:id="rId14"/>
    <p:sldId id="271" r:id="rId15"/>
    <p:sldId id="294" r:id="rId16"/>
    <p:sldId id="266" r:id="rId17"/>
    <p:sldId id="288" r:id="rId18"/>
    <p:sldId id="268" r:id="rId19"/>
    <p:sldId id="289" r:id="rId20"/>
    <p:sldId id="273" r:id="rId21"/>
    <p:sldId id="290" r:id="rId22"/>
    <p:sldId id="272" r:id="rId23"/>
    <p:sldId id="295" r:id="rId24"/>
    <p:sldId id="269" r:id="rId25"/>
    <p:sldId id="281" r:id="rId26"/>
    <p:sldId id="292" r:id="rId27"/>
    <p:sldId id="276" r:id="rId28"/>
    <p:sldId id="293" r:id="rId29"/>
    <p:sldId id="282" r:id="rId30"/>
    <p:sldId id="275" r:id="rId31"/>
    <p:sldId id="291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2" autoAdjust="0"/>
    <p:restoredTop sz="94660"/>
  </p:normalViewPr>
  <p:slideViewPr>
    <p:cSldViewPr snapToGrid="0">
      <p:cViewPr varScale="1">
        <p:scale>
          <a:sx n="58" d="100"/>
          <a:sy n="58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846EC1-3222-4744-A4F9-564B384A4C87}" type="datetimeFigureOut">
              <a:rPr lang="en-MY" smtClean="0"/>
              <a:t>10/11/2021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1D1134-ABB6-4628-B237-0C60EF95D99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53426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/>
              <a:t>Participants to calculate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1D1134-ABB6-4628-B237-0C60EF95D99A}" type="slidenum">
              <a:rPr lang="en-MY" smtClean="0"/>
              <a:t>12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45115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1D1134-ABB6-4628-B237-0C60EF95D99A}" type="slidenum">
              <a:rPr lang="en-MY" smtClean="0"/>
              <a:t>13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38986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/>
              <a:t>Features of cirrhosis is denoted by presence of nodular margin , coarse echotexture  or small  shrunken liver , presence of splenomegaly and ascites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1D1134-ABB6-4628-B237-0C60EF95D99A}" type="slidenum">
              <a:rPr lang="en-MY" smtClean="0"/>
              <a:t>14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876187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/>
              <a:t>Features of cirrhosis is denoted by presence of nodular margin , coarse echotexture  or small  shrunken liver , presence of splenomegaly and ascites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1D1134-ABB6-4628-B237-0C60EF95D99A}" type="slidenum">
              <a:rPr lang="en-MY" smtClean="0"/>
              <a:t>15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47786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/>
              <a:t>If CPS B and C ( decompensated ) to refer to Gastroenterologist or Hepatologist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1D1134-ABB6-4628-B237-0C60EF95D99A}" type="slidenum">
              <a:rPr lang="en-MY" smtClean="0"/>
              <a:t>18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022867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/>
              <a:t>If CPS B and C ( decompensated ) to refer to Gastroenterologist or Hepatologist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1D1134-ABB6-4628-B237-0C60EF95D99A}" type="slidenum">
              <a:rPr lang="en-MY" smtClean="0"/>
              <a:t>19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460855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/>
              <a:t>Participants to check for DDI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1D1134-ABB6-4628-B237-0C60EF95D99A}" type="slidenum">
              <a:rPr lang="en-MY" smtClean="0"/>
              <a:t>25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009270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/>
              <a:t>Especially in Ribavirin containing regime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1D1134-ABB6-4628-B237-0C60EF95D99A}" type="slidenum">
              <a:rPr lang="en-MY" smtClean="0"/>
              <a:t>30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3740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73733-8F9C-42B4-A5C7-F2E12444FA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F5CF1F-54CE-42F2-B0DF-89945916B2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E670E-89AF-4CDE-A350-AE8451BB3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CF920-B81B-4E7A-BC57-D67F24861AF4}" type="datetime1">
              <a:rPr lang="en-MY" smtClean="0"/>
              <a:t>10/11/2021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575F6-D816-49A6-A888-690C8AC77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663BC8-8A58-41D0-99BF-C5D1C2B73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BF040-4BE2-4277-9EB4-5A264CAF0E8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43833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C34FC-C5F6-490D-8F3A-5A12E88FB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E8AC09-3C66-49CD-BBF0-6C6C6DC3FE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CA1BD-2DC2-4F34-B18F-CBF7F77ED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4904-767B-4CF0-B6D1-23ABA1C8D6CE}" type="datetime1">
              <a:rPr lang="en-MY" smtClean="0"/>
              <a:t>10/11/2021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5A91EB-883A-407A-B762-983AACDC7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DFB585-1AAE-47CA-B83C-EF39664C9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BF040-4BE2-4277-9EB4-5A264CAF0E8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28598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9E5459-9FAC-4B76-BC19-1EA1E6E578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FFFD5-79F4-430E-A256-188E0E9AFA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AE05A-47D7-4D6D-82EC-7B05F6BF3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A3B89-1C0A-4C84-9CE5-4745BF5BF68A}" type="datetime1">
              <a:rPr lang="en-MY" smtClean="0"/>
              <a:t>10/11/2021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2F0B7-B129-4654-B78B-639F52BBF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17731-1B9D-4858-8711-2B3A6F741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BF040-4BE2-4277-9EB4-5A264CAF0E8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87561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9B3D0-7D61-4DFE-9D71-042B6DCE8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77F28-11F6-4C6C-AE3F-44DA172FF3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93F75-9C07-4544-ADD9-C38B6E4AA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65545-9095-41E0-8FA7-1D32C3B32D2A}" type="datetime1">
              <a:rPr lang="en-MY" smtClean="0"/>
              <a:t>10/11/2021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C0D0A6-4A90-4FCD-A53D-B2A4439EB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E3948-B546-4EBB-9816-3D2AF77A2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BF040-4BE2-4277-9EB4-5A264CAF0E8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93503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1AE02-BFE9-42E1-9464-A5054A4AE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974B66-E87D-4881-8EFC-1696416526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024A57-9E4D-4C07-99F8-BC354A34D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4F233-3F4C-40E8-A8F0-E58F6322D5C5}" type="datetime1">
              <a:rPr lang="en-MY" smtClean="0"/>
              <a:t>10/11/2021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C3EFC-DC25-4930-85FD-507DA1243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44E325-C752-4A9A-840D-C72BAC3F9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BF040-4BE2-4277-9EB4-5A264CAF0E8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781527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A2510-9518-4A9F-8F9B-4DAB19C4A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82899-A6C9-430F-8574-89E39290C3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328FB5-ADE5-408F-AD74-EDCF10BE0F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CC8C7B-86C6-44B3-8ACA-759E97BC1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59DA-66AE-48F9-9224-90E7172ECB39}" type="datetime1">
              <a:rPr lang="en-MY" smtClean="0"/>
              <a:t>10/11/2021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1CDB62-C59B-482F-A365-56A87A798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359A9D-A022-47F4-A6FC-BB95A522E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BF040-4BE2-4277-9EB4-5A264CAF0E8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68224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D5C65-D0D1-4A36-A4A9-7367A5B0C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7ADB53-BC10-484E-A9A2-8956B356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9FB322-1733-4DDE-A083-18E0C70AF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A8E8F1-050F-4926-99AF-6CFF86D4CB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D72ACC-BC96-49C2-A0C5-F03FBBA102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235E9B-A955-411D-A39C-5F1E33909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8F9EB-023A-411E-9D26-5E22E966D5AC}" type="datetime1">
              <a:rPr lang="en-MY" smtClean="0"/>
              <a:t>10/11/2021</a:t>
            </a:fld>
            <a:endParaRPr lang="en-M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A3CFB7-71BA-47D9-92D3-EECDC0314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AFF136-3463-4B40-B336-5668899D6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BF040-4BE2-4277-9EB4-5A264CAF0E8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6652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F0B9-C8AA-4AAA-B586-C14E27880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593873-8C75-496B-A0B8-11B1C2094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E87D5-3082-4815-9458-474C60B1D44E}" type="datetime1">
              <a:rPr lang="en-MY" smtClean="0"/>
              <a:t>10/11/2021</a:t>
            </a:fld>
            <a:endParaRPr lang="en-M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59F179-9FCD-47D3-B0A3-3C7EF162D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7959D6-4026-42F8-9799-FB938D7F4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BF040-4BE2-4277-9EB4-5A264CAF0E8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34329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9C7EA4-9F73-44B7-AC30-69B37868E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F1D-090F-49D4-8D8F-F20E89B89B22}" type="datetime1">
              <a:rPr lang="en-MY" smtClean="0"/>
              <a:t>10/11/2021</a:t>
            </a:fld>
            <a:endParaRPr lang="en-M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974E4A-98AB-4ABC-8AFF-8248505FE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554DFA-D29C-4C8B-A82A-86FA41683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BF040-4BE2-4277-9EB4-5A264CAF0E8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17784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2CDEB-92B9-4DB7-9DBC-5400AB8F3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9B1D9-E049-4BB3-BEC2-6128ACA01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82C555-58CA-4577-8A31-50754DF3F4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F3AB30-24A2-4EE8-8A7F-1DAD3BB53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DC21-4838-48E0-8DC8-08DD4CE94277}" type="datetime1">
              <a:rPr lang="en-MY" smtClean="0"/>
              <a:t>10/11/2021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EE8012-06EA-424A-9186-E3AB067E7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B0A6D0-E403-4C7C-BA18-BC1B6E52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BF040-4BE2-4277-9EB4-5A264CAF0E8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72281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4F310-F373-4ADD-89AA-2596BF9C3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6E479D-E5CE-4F0C-A7FF-4ED004A937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04CAAB-AFD4-46BA-888D-55EC403565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D01CFE-307F-4A05-BA6F-A71CD42CD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A5D70-7000-4A6B-8FBE-BDF2D3804EC0}" type="datetime1">
              <a:rPr lang="en-MY" smtClean="0"/>
              <a:t>10/11/2021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77DC00-D21E-4DF3-95E6-A827A9CA8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03B202-879E-4B95-9451-2A0DD29B7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BF040-4BE2-4277-9EB4-5A264CAF0E8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14858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12B72B-50DB-44DC-8AC7-0017FFA06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E2F3E3-3D48-412A-A270-DEF7C8473E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7F121D-82B7-44FF-8975-20933DAEF4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40C13-9DEA-451B-A8CE-F0F1C1DA37DC}" type="datetime1">
              <a:rPr lang="en-MY" smtClean="0"/>
              <a:t>10/11/2021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B8633-C021-4008-BB74-355606A265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14234F-6264-4405-826A-BC38AF49EC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BF040-4BE2-4277-9EB4-5A264CAF0E8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48151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p-druginteractions.org/checker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5DC0044-D2E0-4704-A8C9-464C27EE0B4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351091" y="291588"/>
            <a:ext cx="11342145" cy="634578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2385" y="814836"/>
            <a:ext cx="7115695" cy="878781"/>
          </a:xfrm>
          <a:solidFill>
            <a:schemeClr val="tx1"/>
          </a:solidFill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OF CORE TRAINERS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27764C-216B-4C34-8FD4-0108636E30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3108" y="309768"/>
            <a:ext cx="4057801" cy="6256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CF9F5A-68D0-4DD4-813D-F165BDAEAFAD}"/>
              </a:ext>
            </a:extLst>
          </p:cNvPr>
          <p:cNvSpPr txBox="1">
            <a:spLocks/>
          </p:cNvSpPr>
          <p:nvPr/>
        </p:nvSpPr>
        <p:spPr>
          <a:xfrm>
            <a:off x="496371" y="4109758"/>
            <a:ext cx="6888480" cy="1147701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CASE DISCUSSION 2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E17A4C5-C266-41B1-981E-7B4E19911AF5}"/>
              </a:ext>
            </a:extLst>
          </p:cNvPr>
          <p:cNvSpPr txBox="1">
            <a:spLocks/>
          </p:cNvSpPr>
          <p:nvPr/>
        </p:nvSpPr>
        <p:spPr>
          <a:xfrm>
            <a:off x="384342" y="1706426"/>
            <a:ext cx="7113738" cy="130114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CPG Management of Chronic Hepatitis C in Adults</a:t>
            </a:r>
          </a:p>
        </p:txBody>
      </p:sp>
    </p:spTree>
    <p:extLst>
      <p:ext uri="{BB962C8B-B14F-4D97-AF65-F5344CB8AC3E}">
        <p14:creationId xmlns:p14="http://schemas.microsoft.com/office/powerpoint/2010/main" val="3832995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63D93-82BE-49C0-A801-995D89015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504" y="1825625"/>
            <a:ext cx="10981944" cy="3861323"/>
          </a:xfrm>
        </p:spPr>
        <p:txBody>
          <a:bodyPr>
            <a:normAutofit fontScale="92500" lnSpcReduction="100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sz="4400" dirty="0">
                <a:latin typeface="Arial" panose="020B0604020202020204" pitchFamily="34" charset="0"/>
                <a:cs typeface="Arial" panose="020B0604020202020204" pitchFamily="34" charset="0"/>
              </a:rPr>
              <a:t>Assessment of liver status i.e. presence of fibrosis/cirrhosis with any of these non-invasive tests such as:</a:t>
            </a:r>
          </a:p>
          <a:p>
            <a:pPr marL="1081088" lvl="1" indent="-715963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AST to platelet ratio index (</a:t>
            </a:r>
            <a:r>
              <a:rPr lang="en-MY" sz="4000" dirty="0">
                <a:latin typeface="Arial" panose="020B0604020202020204" pitchFamily="34" charset="0"/>
                <a:cs typeface="Arial" panose="020B0604020202020204" pitchFamily="34" charset="0"/>
              </a:rPr>
              <a:t>APRI)</a:t>
            </a:r>
          </a:p>
          <a:p>
            <a:pPr marL="1081088" lvl="1" indent="-715963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4000" dirty="0">
                <a:latin typeface="Arial" panose="020B0604020202020204" pitchFamily="34" charset="0"/>
                <a:cs typeface="Arial" panose="020B0604020202020204" pitchFamily="34" charset="0"/>
              </a:rPr>
              <a:t>fibrosis-4 (FIB-4)</a:t>
            </a:r>
          </a:p>
          <a:p>
            <a:pPr marL="1081088" lvl="1" indent="-715963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4000" dirty="0">
                <a:latin typeface="Arial" panose="020B0604020202020204" pitchFamily="34" charset="0"/>
                <a:cs typeface="Arial" panose="020B0604020202020204" pitchFamily="34" charset="0"/>
              </a:rPr>
              <a:t>transient elastography (TE)</a:t>
            </a:r>
          </a:p>
          <a:p>
            <a:pPr marL="1081088" lvl="1" indent="-715963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4000" dirty="0">
                <a:latin typeface="Arial" panose="020B0604020202020204" pitchFamily="34" charset="0"/>
                <a:cs typeface="Arial" panose="020B0604020202020204" pitchFamily="34" charset="0"/>
              </a:rPr>
              <a:t>ultrasonography (USG)</a:t>
            </a:r>
            <a:endParaRPr lang="en-MY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3F27CC9-8F98-4E0A-9EEF-6C3BBD733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124DF1-C3D0-4B3A-B9CC-064E382E40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6AD185-8A49-4A31-AF0C-BE1B45B6B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10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513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CDBF2CC-A814-48F0-8272-3C4AA28F5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224" y="1857184"/>
            <a:ext cx="11553825" cy="355605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904DFAC-8713-43DA-A0F3-F3937EF5F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CPG Recommendation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FD0312F-40C8-40FF-8029-61ABF890D5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22D7BD-673C-49EB-BC1C-8312177DD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11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504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63D93-82BE-49C0-A801-995D89015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265" y="1692624"/>
            <a:ext cx="11039302" cy="1519977"/>
          </a:xfrm>
        </p:spPr>
        <p:txBody>
          <a:bodyPr>
            <a:normAutofit fontScale="925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Madam FA, 57-year-old, female, who has diabetes mellitus &amp; hypertension on medications with history of blood transfusion in 1985 &amp; noted to have deranged liver enzymes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101BBB6-AC4A-4111-9A21-90F5EF350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E17395-E03B-49D1-8875-4BE2B3DFA0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176EF3-1E61-412E-9AAD-1671766F8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12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70F224AB-98F4-4A80-8574-DE0515F9AE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357796"/>
              </p:ext>
            </p:extLst>
          </p:nvPr>
        </p:nvGraphicFramePr>
        <p:xfrm>
          <a:off x="1954962" y="3213398"/>
          <a:ext cx="8196350" cy="31699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880573">
                  <a:extLst>
                    <a:ext uri="{9D8B030D-6E8A-4147-A177-3AD203B41FA5}">
                      <a16:colId xmlns:a16="http://schemas.microsoft.com/office/drawing/2014/main" val="2383384238"/>
                    </a:ext>
                  </a:extLst>
                </a:gridCol>
                <a:gridCol w="4315777">
                  <a:extLst>
                    <a:ext uri="{9D8B030D-6E8A-4147-A177-3AD203B41FA5}">
                      <a16:colId xmlns:a16="http://schemas.microsoft.com/office/drawing/2014/main" val="3896517235"/>
                    </a:ext>
                  </a:extLst>
                </a:gridCol>
              </a:tblGrid>
              <a:tr h="3389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12.7 g/L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5689232"/>
                  </a:ext>
                </a:extLst>
              </a:tr>
              <a:tr h="3389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Platelet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147 x 10</a:t>
                      </a:r>
                      <a:r>
                        <a:rPr lang="en-MY" sz="2000" b="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</a:t>
                      </a:r>
                      <a:r>
                        <a:rPr lang="en-MY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/µL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536793"/>
                  </a:ext>
                </a:extLst>
              </a:tr>
              <a:tr h="3389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Serum Creatinine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 µmol/L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8564817"/>
                  </a:ext>
                </a:extLst>
              </a:tr>
              <a:tr h="338964">
                <a:tc>
                  <a:txBody>
                    <a:bodyPr/>
                    <a:lstStyle/>
                    <a:p>
                      <a:pPr marL="365125" indent="-36512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MY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811697"/>
                  </a:ext>
                </a:extLst>
              </a:tr>
              <a:tr h="3389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Serum Albumin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 g/dL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648499"/>
                  </a:ext>
                </a:extLst>
              </a:tr>
              <a:tr h="3389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Serum Bilirubin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µmol/L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3455808"/>
                  </a:ext>
                </a:extLst>
              </a:tr>
              <a:tr h="3389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 IU/L (upper limit: 40 IU/L)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4685638"/>
                  </a:ext>
                </a:extLst>
              </a:tr>
              <a:tr h="3616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118 IU/L (upper limit: 34 IU/L)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9024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4261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E32C555-34C4-4A2B-A97A-ECDD9F7CF6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9976" y="1701226"/>
            <a:ext cx="11372048" cy="345554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FF6589BB-08EF-4D2D-95CA-8131E8FC9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F82FDB-52A8-4948-ABE9-51136E4B57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ED2C47-5D71-42BC-8CD7-B27451706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13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00FC31D-A7C8-4AB5-80D1-13AF628AF033}"/>
              </a:ext>
            </a:extLst>
          </p:cNvPr>
          <p:cNvSpPr txBox="1">
            <a:spLocks/>
          </p:cNvSpPr>
          <p:nvPr/>
        </p:nvSpPr>
        <p:spPr>
          <a:xfrm>
            <a:off x="429372" y="5476874"/>
            <a:ext cx="11006050" cy="65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MY" sz="4000" dirty="0">
                <a:latin typeface="Arial" panose="020B0604020202020204" pitchFamily="34" charset="0"/>
                <a:cs typeface="Arial" panose="020B0604020202020204" pitchFamily="34" charset="0"/>
              </a:rPr>
              <a:t>Please calculate the score.</a:t>
            </a:r>
          </a:p>
        </p:txBody>
      </p:sp>
    </p:spTree>
    <p:extLst>
      <p:ext uri="{BB962C8B-B14F-4D97-AF65-F5344CB8AC3E}">
        <p14:creationId xmlns:p14="http://schemas.microsoft.com/office/powerpoint/2010/main" val="26496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646647-AFB7-4C8D-AB01-E556A73F6E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015" y="1825625"/>
            <a:ext cx="11006050" cy="2862753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APRI: 2.36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FIB-4: 4.01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TE: 13.5 kPa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USG: liver has mildly coarse echotexture with smooth margin, mild splenomegaly, no ascites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B7FD639-3464-4CE2-8136-FB4913DD0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4</a:t>
            </a:r>
            <a:endParaRPr lang="en-MY" sz="48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90D79B-468F-4D68-A4DA-AE881366CF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3B620E-E019-4D88-8AF6-62C416B44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63440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14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4115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646647-AFB7-4C8D-AB01-E556A73F6E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975" y="3305290"/>
            <a:ext cx="11006050" cy="65156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MY" sz="4400" dirty="0">
                <a:latin typeface="Arial" panose="020B0604020202020204" pitchFamily="34" charset="0"/>
                <a:cs typeface="Arial" panose="020B0604020202020204" pitchFamily="34" charset="0"/>
              </a:rPr>
              <a:t>How do you interpret these results?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B7FD639-3464-4CE2-8136-FB4913DD0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D82177-B67B-4ED6-927E-F6974A6249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AD3FF3-D6D8-4A67-8F19-251FD7555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15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9412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94238D0-8CF8-4CFD-92CA-5F2535C4ED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63D93-82BE-49C0-A801-995D89015E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125" indent="-365125">
              <a:lnSpc>
                <a:spcPct val="100000"/>
              </a:lnSpc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APRI: 2.36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FIB-4: 4.01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C633F8-C8D9-4FF3-A970-2D9B242BD7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140548"/>
            <a:ext cx="10449464" cy="296387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9A64180-6F12-49A4-A090-3693F298A22E}"/>
              </a:ext>
            </a:extLst>
          </p:cNvPr>
          <p:cNvSpPr/>
          <p:nvPr/>
        </p:nvSpPr>
        <p:spPr>
          <a:xfrm>
            <a:off x="8279476" y="3614467"/>
            <a:ext cx="2493820" cy="268880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ADA6D9E-D0FF-4790-827D-E7C7FC8ED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5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9C114B-1624-4474-9EBC-EC1574021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16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322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63D93-82BE-49C0-A801-995D89015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473" y="3069964"/>
            <a:ext cx="10609053" cy="126429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MY" sz="4400" dirty="0">
                <a:latin typeface="Arial" panose="020B0604020202020204" pitchFamily="34" charset="0"/>
                <a:cs typeface="Arial" panose="020B0604020202020204" pitchFamily="34" charset="0"/>
              </a:rPr>
              <a:t>Based on the liver status, how would you manage this patient?</a:t>
            </a:r>
          </a:p>
          <a:p>
            <a:pPr marL="0" indent="0" algn="ctr">
              <a:buNone/>
            </a:pPr>
            <a:endParaRPr lang="en-MY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52F9910-C212-43A7-98D4-7897E8AC8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FF8BBA-4B4C-4B97-8896-7B9B2844A6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4BB5B-D0E0-4EAB-89D9-1A27FA14B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399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17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5447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63D93-82BE-49C0-A801-995D89015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111" y="1512916"/>
            <a:ext cx="11006051" cy="4790357"/>
          </a:xfrm>
        </p:spPr>
        <p:txBody>
          <a:bodyPr>
            <a:normAutofit/>
          </a:bodyPr>
          <a:lstStyle/>
          <a:p>
            <a:pPr marL="365125" indent="-365125">
              <a:lnSpc>
                <a:spcPct val="100000"/>
              </a:lnSpc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Request for HCV genotype testing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Assess </a:t>
            </a:r>
            <a:r>
              <a:rPr lang="en-MY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Child-Turcotte-Pugh Score</a:t>
            </a: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7AFEAD-FF34-4381-BFC8-51ABB9C8E7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2955" y="2493819"/>
            <a:ext cx="8506089" cy="375381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9E34555-D48C-4733-BD14-AD5BB5A34491}"/>
              </a:ext>
            </a:extLst>
          </p:cNvPr>
          <p:cNvSpPr/>
          <p:nvPr/>
        </p:nvSpPr>
        <p:spPr>
          <a:xfrm>
            <a:off x="4224668" y="3135616"/>
            <a:ext cx="1682150" cy="318083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7DB8567-0829-4CE3-80D6-6E47646A6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6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A5EC980-CFE7-4355-A0CC-49DC50A350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C5B945-628C-4190-B2CC-08B65F99A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6" y="6273993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18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1760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7DB8567-0829-4CE3-80D6-6E47646A6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6-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01B88B-DD19-428C-9DAA-6055D8B209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866" y="2560320"/>
            <a:ext cx="11160268" cy="26101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718162D-522A-4DF6-AB8D-724EE5A7B3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686F19-B8FA-4CFF-BAC7-482046D53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19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741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5E043-D38D-49D8-89D6-1C3CD1053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63D93-82BE-49C0-A801-995D89015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764" y="1662545"/>
            <a:ext cx="11089178" cy="4830329"/>
          </a:xfrm>
        </p:spPr>
        <p:txBody>
          <a:bodyPr>
            <a:normAutofit fontScale="85000" lnSpcReduction="20000"/>
          </a:bodyPr>
          <a:lstStyle/>
          <a:p>
            <a:pPr marL="365125" indent="-365125" algn="just">
              <a:lnSpc>
                <a:spcPct val="120000"/>
              </a:lnSpc>
              <a:spcBef>
                <a:spcPts val="0"/>
              </a:spcBef>
            </a:pPr>
            <a:r>
              <a:rPr lang="en-MY" sz="3800" dirty="0">
                <a:latin typeface="Arial" panose="020B0604020202020204" pitchFamily="34" charset="0"/>
                <a:cs typeface="Arial" panose="020B0604020202020204" pitchFamily="34" charset="0"/>
              </a:rPr>
              <a:t>Madam FA, 57-year-old female</a:t>
            </a:r>
          </a:p>
          <a:p>
            <a:pPr marL="365125" indent="-365125" algn="just">
              <a:lnSpc>
                <a:spcPct val="120000"/>
              </a:lnSpc>
              <a:spcBef>
                <a:spcPts val="0"/>
              </a:spcBef>
            </a:pPr>
            <a:r>
              <a:rPr lang="en-MY" sz="3800" dirty="0">
                <a:latin typeface="Arial" panose="020B0604020202020204" pitchFamily="34" charset="0"/>
                <a:cs typeface="Arial" panose="020B0604020202020204" pitchFamily="34" charset="0"/>
              </a:rPr>
              <a:t>Has underlying diabetes mellitus &amp; hypertension on</a:t>
            </a:r>
          </a:p>
          <a:p>
            <a:pPr marL="714375" lvl="1" indent="-349250" algn="just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300" dirty="0">
                <a:latin typeface="Arial" panose="020B0604020202020204" pitchFamily="34" charset="0"/>
                <a:cs typeface="Arial" panose="020B0604020202020204" pitchFamily="34" charset="0"/>
              </a:rPr>
              <a:t>Metformin 500 mg BD</a:t>
            </a:r>
          </a:p>
          <a:p>
            <a:pPr marL="714375" lvl="1" indent="-349250" algn="just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300" dirty="0">
                <a:latin typeface="Arial" panose="020B0604020202020204" pitchFamily="34" charset="0"/>
                <a:cs typeface="Arial" panose="020B0604020202020204" pitchFamily="34" charset="0"/>
              </a:rPr>
              <a:t>Amlodipine 10 mg OD</a:t>
            </a:r>
          </a:p>
          <a:p>
            <a:pPr marL="365125" indent="-365125" algn="just">
              <a:lnSpc>
                <a:spcPct val="120000"/>
              </a:lnSpc>
              <a:spcBef>
                <a:spcPts val="0"/>
              </a:spcBef>
            </a:pPr>
            <a:r>
              <a:rPr lang="en-MY" sz="3800" dirty="0">
                <a:latin typeface="Arial" panose="020B0604020202020204" pitchFamily="34" charset="0"/>
                <a:cs typeface="Arial" panose="020B0604020202020204" pitchFamily="34" charset="0"/>
              </a:rPr>
              <a:t>History of blood transfusion during LSCS in 1985</a:t>
            </a:r>
          </a:p>
          <a:p>
            <a:pPr marL="365125" indent="-365125" algn="just">
              <a:lnSpc>
                <a:spcPct val="120000"/>
              </a:lnSpc>
              <a:spcBef>
                <a:spcPts val="0"/>
              </a:spcBef>
            </a:pPr>
            <a:r>
              <a:rPr lang="en-MY" sz="3800" dirty="0">
                <a:latin typeface="Arial" panose="020B0604020202020204" pitchFamily="34" charset="0"/>
                <a:cs typeface="Arial" panose="020B0604020202020204" pitchFamily="34" charset="0"/>
              </a:rPr>
              <a:t>Physical examination: unremarkable</a:t>
            </a:r>
          </a:p>
          <a:p>
            <a:pPr marL="365125" indent="-365125" algn="just">
              <a:lnSpc>
                <a:spcPct val="120000"/>
              </a:lnSpc>
              <a:spcBef>
                <a:spcPts val="0"/>
              </a:spcBef>
            </a:pPr>
            <a:r>
              <a:rPr lang="en-MY" sz="3800" dirty="0">
                <a:latin typeface="Arial" panose="020B0604020202020204" pitchFamily="34" charset="0"/>
                <a:cs typeface="Arial" panose="020B0604020202020204" pitchFamily="34" charset="0"/>
              </a:rPr>
              <a:t>Noted during routine medical clinic check-up to have deranged liver enzymes</a:t>
            </a:r>
          </a:p>
          <a:p>
            <a:pPr marL="714375" lvl="1" indent="-349250" algn="just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300" dirty="0">
                <a:latin typeface="Arial" panose="020B0604020202020204" pitchFamily="34" charset="0"/>
                <a:cs typeface="Arial" panose="020B0604020202020204" pitchFamily="34" charset="0"/>
              </a:rPr>
              <a:t>ALT: 130 IU/L (upper limit: 40 IU/L)</a:t>
            </a:r>
          </a:p>
          <a:p>
            <a:pPr marL="714375" lvl="1" indent="-349250" algn="just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300" dirty="0">
                <a:latin typeface="Arial" panose="020B0604020202020204" pitchFamily="34" charset="0"/>
                <a:cs typeface="Arial" panose="020B0604020202020204" pitchFamily="34" charset="0"/>
              </a:rPr>
              <a:t>AST: 118 IU/L (upper limit: 34 IU/L)</a:t>
            </a: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en-MY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0BEFEE-7707-4B07-8CFB-ADA1DAFFBD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0458CF-3DDB-4326-A275-CE120C943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71753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7820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C18F06-BDF9-4278-A987-2C16C961BE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015" y="1662546"/>
            <a:ext cx="10989425" cy="4472247"/>
          </a:xfrm>
        </p:spPr>
        <p:txBody>
          <a:bodyPr>
            <a:normAutofit fontScale="92500" lnSpcReduction="100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Diagnosis of hepatitis C based on HCV RNA 321,963 IU/ml, genotype 3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CPS 6 (A)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Evidence of liver cirrhosis based on: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Platelet count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USG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APRI score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FIB-4 score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Treatment-naïve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CD7CBE6-307B-41DD-B1D2-2B957808D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57E22D-9EE4-4996-AD03-A93E7221FF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C24B3A-4BA1-4A40-A85A-F78D7B0A6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05003" y="6310310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20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0323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C18F06-BDF9-4278-A987-2C16C961BE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926" y="3429000"/>
            <a:ext cx="10856422" cy="801197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MY" sz="4400" dirty="0">
                <a:latin typeface="Arial" panose="020B0604020202020204" pitchFamily="34" charset="0"/>
                <a:cs typeface="Arial" panose="020B0604020202020204" pitchFamily="34" charset="0"/>
              </a:rPr>
              <a:t>What is your treatment plan for this patient?</a:t>
            </a:r>
          </a:p>
          <a:p>
            <a:pPr marL="0" indent="0" algn="ctr">
              <a:buNone/>
            </a:pPr>
            <a:endParaRPr lang="en-MY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CD7CBE6-307B-41DD-B1D2-2B957808D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7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FD0AB5-0393-4FAD-B5FF-F251B934D6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62E564-83E4-460A-9476-8A49626FB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21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5642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63D93-82BE-49C0-A801-995D89015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39" y="1695796"/>
            <a:ext cx="11006051" cy="4797078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HCV-infected patients should be counselled &amp; educated on hepatitis C, progression of disease, treatment &amp;  importance of strict adherence to attain high sustained virological response (SVR).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It is a multidisciplinary approach involving dedicated clinicians, pharmacists &amp; nurses which includes:</a:t>
            </a:r>
          </a:p>
          <a:p>
            <a:pPr marL="714375" lvl="1" indent="-349250" algn="just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HCV education</a:t>
            </a:r>
          </a:p>
          <a:p>
            <a:pPr marL="714375" lvl="2" indent="-349250" algn="just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monitoring services</a:t>
            </a:r>
          </a:p>
          <a:p>
            <a:pPr marL="714375" lvl="2" indent="-349250" algn="just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peer-based support</a:t>
            </a: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B41688A-2274-45C1-A37B-FF26A362E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7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AFF555-4E27-4D4B-B9AA-9D2ACA1963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6FF403-9BDE-42D9-B285-F3487F059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22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2499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63D93-82BE-49C0-A801-995D89015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974" y="2060921"/>
            <a:ext cx="11006051" cy="3175462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10000"/>
              </a:lnSpc>
              <a:spcBef>
                <a:spcPts val="0"/>
              </a:spcBef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Check for drug-drug interaction (DDI)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The combination of sofosbuvir &amp; daclatasvir (± ribavirin) may be prescribed for a duration of 24 weeks.</a:t>
            </a:r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B41688A-2274-45C1-A37B-FF26A362E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7 -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AFF555-4E27-4D4B-B9AA-9D2ACA1963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6FF403-9BDE-42D9-B285-F3487F059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23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5020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958CEB6-02B0-41F2-B64A-B265A87463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0883" y="2154074"/>
            <a:ext cx="11330234" cy="212716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3B25118-73BE-4B2A-8861-3ED2BB240E53}"/>
              </a:ext>
            </a:extLst>
          </p:cNvPr>
          <p:cNvSpPr/>
          <p:nvPr/>
        </p:nvSpPr>
        <p:spPr>
          <a:xfrm>
            <a:off x="7504978" y="3307003"/>
            <a:ext cx="259107" cy="104379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F387D7E-EE16-4F6F-973F-15C03BABF0AC}"/>
              </a:ext>
            </a:extLst>
          </p:cNvPr>
          <p:cNvSpPr/>
          <p:nvPr/>
        </p:nvSpPr>
        <p:spPr>
          <a:xfrm rot="5400000">
            <a:off x="8764862" y="1632544"/>
            <a:ext cx="342635" cy="234418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E19DE51-235A-46B9-B503-C239C2E832A1}"/>
              </a:ext>
            </a:extLst>
          </p:cNvPr>
          <p:cNvSpPr/>
          <p:nvPr/>
        </p:nvSpPr>
        <p:spPr>
          <a:xfrm rot="5400000">
            <a:off x="7309429" y="2228018"/>
            <a:ext cx="342635" cy="183021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32266FE-0613-4024-9622-2B81535EFF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5F0C01-21D3-4DD6-8724-998B748F3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94040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24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1D9DC2F-7CAC-46C7-8443-DF0A5579E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7-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9604835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148F9-B313-4C06-B29A-0E716E33E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266" y="2078182"/>
            <a:ext cx="10989426" cy="3424843"/>
          </a:xfrm>
        </p:spPr>
        <p:txBody>
          <a:bodyPr>
            <a:normAutofit/>
          </a:bodyPr>
          <a:lstStyle/>
          <a:p>
            <a:pPr marL="365125" indent="-365125"/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Madam FA, 57-year-old female, has:</a:t>
            </a:r>
          </a:p>
          <a:p>
            <a:pPr marL="1081088" lvl="1" indent="-715963">
              <a:buFont typeface="Courier New" panose="02070309020205020404" pitchFamily="49" charset="0"/>
              <a:buChar char="o"/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diabetes mellitus on metformin</a:t>
            </a:r>
          </a:p>
          <a:p>
            <a:pPr marL="1081088" lvl="1" indent="-715963">
              <a:buFont typeface="Courier New" panose="02070309020205020404" pitchFamily="49" charset="0"/>
              <a:buChar char="o"/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hypertension on amlodipine </a:t>
            </a:r>
          </a:p>
          <a:p>
            <a:pPr marL="1081088" lvl="1" indent="-715963">
              <a:buFont typeface="Courier New" panose="02070309020205020404" pitchFamily="49" charset="0"/>
              <a:buChar char="o"/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newly diagnosed chronic hepatitis C (genotype 3) with liver cirrhosis CPS 6 (A) on direct-acting antivirals (DAAs)</a:t>
            </a:r>
            <a:endParaRPr lang="en-MY" sz="32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A4FB1C9-28BD-4660-AE4E-4ED7EE9DC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984FF6-6732-4D19-9507-B94DF24364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E22822-6569-4C78-9ECF-9AFA22C6C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25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0616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C18F06-BDF9-4278-A987-2C16C961BE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926" y="3429000"/>
            <a:ext cx="10856422" cy="8011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latin typeface="Arial" panose="020B0604020202020204" pitchFamily="34" charset="0"/>
                <a:cs typeface="Arial" panose="020B0604020202020204" pitchFamily="34" charset="0"/>
              </a:rPr>
              <a:t>How do you check for DDI?</a:t>
            </a:r>
          </a:p>
          <a:p>
            <a:pPr marL="0" indent="0" algn="ctr">
              <a:buNone/>
            </a:pPr>
            <a:endParaRPr lang="en-MY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CD7CBE6-307B-41DD-B1D2-2B957808D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8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FD0AB5-0393-4FAD-B5FF-F251B934D6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62E564-83E4-460A-9476-8A49626FB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26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5731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B619C5FD-F6D3-43FE-BE6E-BEF0E4C4C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8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780ADF-390D-46B4-B465-2A80F0BBFA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16BDFA-F60E-4115-8C86-F820A90B6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27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FFB17A-E4A0-4635-91FB-8576F5024020}"/>
              </a:ext>
            </a:extLst>
          </p:cNvPr>
          <p:cNvSpPr txBox="1"/>
          <p:nvPr/>
        </p:nvSpPr>
        <p:spPr>
          <a:xfrm>
            <a:off x="728281" y="2757494"/>
            <a:ext cx="1064971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MY" sz="3200" dirty="0">
                <a:solidFill>
                  <a:srgbClr val="000000"/>
                </a:solidFill>
                <a:latin typeface="ArialMT"/>
              </a:rPr>
              <a:t>C</a:t>
            </a:r>
            <a:r>
              <a:rPr lang="en-MY" sz="3200" b="0" i="0" u="none" strike="noStrike" baseline="0" dirty="0">
                <a:solidFill>
                  <a:srgbClr val="000000"/>
                </a:solidFill>
                <a:latin typeface="ArialMT"/>
              </a:rPr>
              <a:t>onsult the </a:t>
            </a:r>
            <a:r>
              <a:rPr lang="en-US" sz="3200" b="0" i="0" u="none" strike="noStrike" baseline="0" dirty="0">
                <a:solidFill>
                  <a:srgbClr val="000000"/>
                </a:solidFill>
                <a:latin typeface="ArialMT"/>
              </a:rPr>
              <a:t>University of Liverpool webpage on hepatitis drug interactions at </a:t>
            </a:r>
          </a:p>
          <a:p>
            <a:pPr algn="just"/>
            <a:r>
              <a:rPr lang="en-MY" sz="3200" b="0" i="0" u="none" strike="noStrike" baseline="0" dirty="0">
                <a:solidFill>
                  <a:srgbClr val="0033FF"/>
                </a:solidFill>
                <a:latin typeface="ArialMT"/>
                <a:hlinkClick r:id="rId3"/>
              </a:rPr>
              <a:t>https://www.hep-druginteractions.org/checker</a:t>
            </a:r>
            <a:endParaRPr lang="en-MY" sz="3200" dirty="0">
              <a:solidFill>
                <a:srgbClr val="000000"/>
              </a:solidFill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2668506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B95C251-A2C3-475B-BB3D-32BC2A88C5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638" y="1512309"/>
            <a:ext cx="4690931" cy="498056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619C5FD-F6D3-43FE-BE6E-BEF0E4C4C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8-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MY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780ADF-390D-46B4-B465-2A80F0BBF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14BFE7F-79E5-4BAD-9320-8AA4371DCB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586931" y="1512309"/>
            <a:ext cx="4690931" cy="500413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16BDFA-F60E-4115-8C86-F820A90B6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8968" y="6333884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28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465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42FBBC1-0BF8-4DBF-BAEA-BE6B37F568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128" y="2161215"/>
            <a:ext cx="11233743" cy="25355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9A5B597-FE4D-49DE-BDFA-9771A36497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ADFDAC-7EFC-476E-819C-4C8E3905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399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29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91B8B6C-8EEB-4D99-A95F-4DF76CC1B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8-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59877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EB1CC7-1F06-4A5F-834D-CD803ED9C9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225" y="3003463"/>
            <a:ext cx="11553825" cy="85107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>
                <a:latin typeface="Arial" panose="020B0604020202020204" pitchFamily="34" charset="0"/>
                <a:cs typeface="Arial" panose="020B0604020202020204" pitchFamily="34" charset="0"/>
              </a:rPr>
              <a:t>What are the investigations need to be done?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001E560-DFB6-4A14-B78F-3F931EA2B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0D9E84-1686-4E21-9AB3-5E84B5C5D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3677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E65720-3C42-4E27-B46D-8FC5015D5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7302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3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5925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7016E2-F8B9-4B19-B4D9-4AD4289F2D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265" y="1645920"/>
            <a:ext cx="11022677" cy="4531043"/>
          </a:xfrm>
        </p:spPr>
        <p:txBody>
          <a:bodyPr>
            <a:normAutofit/>
          </a:bodyPr>
          <a:lstStyle/>
          <a:p>
            <a:pPr marL="365125" indent="-365125" algn="l">
              <a:lnSpc>
                <a:spcPct val="100000"/>
              </a:lnSpc>
              <a:spcBef>
                <a:spcPts val="0"/>
              </a:spcBef>
            </a:pPr>
            <a:r>
              <a:rPr lang="en-US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HCV infection is curable with DAAs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endParaRPr lang="en-US" b="0" i="0" u="none" strike="noStrike" baseline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l">
              <a:lnSpc>
                <a:spcPct val="100000"/>
              </a:lnSpc>
              <a:spcBef>
                <a:spcPts val="0"/>
              </a:spcBef>
            </a:pPr>
            <a:r>
              <a:rPr lang="en-US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 to initiation of DAAs for hepatitis C: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 presence of co-morbidity &amp; perform baseline investigations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 liver fibrosis/cirrhosis using </a:t>
            </a:r>
            <a:r>
              <a:rPr lang="en-US" sz="2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 score or/and Fib-4 or/and TE</a:t>
            </a:r>
            <a:endParaRPr lang="en-MY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 for drug-drug interactions 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pregnancy for female patient &amp; female partner of male patient during &amp; 6 months after completion of treatment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A523F9A-D09D-44DD-9310-DE945F8DE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Home Messages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B01723B-912E-4939-98C6-3E7505B8D0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7AE626-DC5A-4C8B-856D-EC4E322AD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30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235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BD1F090-164A-4F43-AFFA-9BE3DA0E625D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351091" y="291588"/>
            <a:ext cx="11342145" cy="634578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1D6926-DE8F-4DC3-BC57-9B2E7B964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462" y="2815936"/>
            <a:ext cx="10363200" cy="1226127"/>
          </a:xfrm>
        </p:spPr>
        <p:txBody>
          <a:bodyPr>
            <a:noAutofit/>
          </a:bodyPr>
          <a:lstStyle/>
          <a:p>
            <a:r>
              <a:rPr lang="en-MY" sz="7200" dirty="0">
                <a:latin typeface="Brush Script MT" panose="03060802040406070304" pitchFamily="66" charset="0"/>
                <a:cs typeface="Arial" panose="020B060402020202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86342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63D93-82BE-49C0-A801-995D89015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015" y="1825625"/>
            <a:ext cx="11006050" cy="4442171"/>
          </a:xfrm>
        </p:spPr>
        <p:txBody>
          <a:bodyPr>
            <a:normAutofit lnSpcReduction="10000"/>
          </a:bodyPr>
          <a:lstStyle/>
          <a:p>
            <a:pPr marL="365125" indent="-365125">
              <a:lnSpc>
                <a:spcPct val="110000"/>
              </a:lnSpc>
              <a:spcBef>
                <a:spcPts val="0"/>
              </a:spcBef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Blood investigations: </a:t>
            </a:r>
          </a:p>
          <a:p>
            <a:pPr marL="714375" lvl="1" indent="-34925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FBC</a:t>
            </a:r>
          </a:p>
          <a:p>
            <a:pPr marL="714375" lvl="1" indent="-34925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Serum Creatinine </a:t>
            </a:r>
          </a:p>
          <a:p>
            <a:pPr marL="714375" lvl="1" indent="-34925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International Normalised Ratio (INR)</a:t>
            </a:r>
          </a:p>
          <a:p>
            <a:pPr marL="714375" lvl="1" indent="-34925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Serum Albumin</a:t>
            </a:r>
          </a:p>
          <a:p>
            <a:pPr marL="714375" lvl="1" indent="-34925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Serum Bilirubin</a:t>
            </a:r>
          </a:p>
          <a:p>
            <a:pPr marL="365125" indent="-365125">
              <a:lnSpc>
                <a:spcPct val="110000"/>
              </a:lnSpc>
              <a:spcBef>
                <a:spcPts val="0"/>
              </a:spcBef>
              <a:tabLst>
                <a:tab pos="365125" algn="l"/>
              </a:tabLst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Anti-HCV</a:t>
            </a:r>
          </a:p>
          <a:p>
            <a:pPr marL="365125" indent="-365125">
              <a:lnSpc>
                <a:spcPct val="110000"/>
              </a:lnSpc>
              <a:spcBef>
                <a:spcPts val="0"/>
              </a:spcBef>
              <a:tabLst>
                <a:tab pos="365125" algn="l"/>
              </a:tabLst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HBsAg</a:t>
            </a:r>
          </a:p>
          <a:p>
            <a:pPr marL="365125" indent="-365125">
              <a:lnSpc>
                <a:spcPct val="110000"/>
              </a:lnSpc>
              <a:spcBef>
                <a:spcPts val="0"/>
              </a:spcBef>
              <a:tabLst>
                <a:tab pos="365125" algn="l"/>
              </a:tabLst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Anti-HIV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5F77827-00EF-4D05-8FB6-4B949228D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DED50D-E895-46F3-B847-FDFF4F6F81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B19CB9-FE96-44E5-A9CD-CB1965C27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4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816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3D1AA13-5F6D-4A37-980E-42787C77A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1C2F6A-F89F-4D0C-8EFA-4CA3519D41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A2B69A-0C7F-4803-A056-DEC7D69FD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5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2B7C0C27-4382-42A5-857E-4FF29B7912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809860"/>
              </p:ext>
            </p:extLst>
          </p:nvPr>
        </p:nvGraphicFramePr>
        <p:xfrm>
          <a:off x="516862" y="1779015"/>
          <a:ext cx="11120958" cy="423939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265233">
                  <a:extLst>
                    <a:ext uri="{9D8B030D-6E8A-4147-A177-3AD203B41FA5}">
                      <a16:colId xmlns:a16="http://schemas.microsoft.com/office/drawing/2014/main" val="2383384238"/>
                    </a:ext>
                  </a:extLst>
                </a:gridCol>
                <a:gridCol w="5855725">
                  <a:extLst>
                    <a:ext uri="{9D8B030D-6E8A-4147-A177-3AD203B41FA5}">
                      <a16:colId xmlns:a16="http://schemas.microsoft.com/office/drawing/2014/main" val="3896517235"/>
                    </a:ext>
                  </a:extLst>
                </a:gridCol>
              </a:tblGrid>
              <a:tr h="4698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12.7 g/L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5689232"/>
                  </a:ext>
                </a:extLst>
              </a:tr>
              <a:tr h="4698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Platelet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147 x 10</a:t>
                      </a:r>
                      <a:r>
                        <a:rPr lang="en-MY" sz="2400" b="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</a:t>
                      </a:r>
                      <a:r>
                        <a:rPr lang="en-MY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/µL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536793"/>
                  </a:ext>
                </a:extLst>
              </a:tr>
              <a:tr h="4698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Serum Creatinine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 µmol/L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8564817"/>
                  </a:ext>
                </a:extLst>
              </a:tr>
              <a:tr h="469884">
                <a:tc>
                  <a:txBody>
                    <a:bodyPr/>
                    <a:lstStyle/>
                    <a:p>
                      <a:pPr marL="365125" indent="-36512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MY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811697"/>
                  </a:ext>
                </a:extLst>
              </a:tr>
              <a:tr h="4698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Serum Albumin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 g/dL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648499"/>
                  </a:ext>
                </a:extLst>
              </a:tr>
              <a:tr h="4698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Serum Bilirubin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µmol/L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3455808"/>
                  </a:ext>
                </a:extLst>
              </a:tr>
              <a:tr h="4698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Anti-HCV: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reactive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4685638"/>
                  </a:ext>
                </a:extLst>
              </a:tr>
              <a:tr h="475105">
                <a:tc>
                  <a:txBody>
                    <a:bodyPr/>
                    <a:lstStyle/>
                    <a:p>
                      <a:pPr marL="365125" indent="-365125">
                        <a:lnSpc>
                          <a:spcPct val="110000"/>
                        </a:lnSpc>
                        <a:spcBef>
                          <a:spcPts val="0"/>
                        </a:spcBef>
                      </a:pPr>
                      <a:r>
                        <a:rPr lang="en-MY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HBsAg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non-reactive</a:t>
                      </a:r>
                      <a:endParaRPr lang="en-MY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902438"/>
                  </a:ext>
                </a:extLst>
              </a:tr>
              <a:tr h="475105">
                <a:tc>
                  <a:txBody>
                    <a:bodyPr/>
                    <a:lstStyle/>
                    <a:p>
                      <a:pPr marL="365125" indent="-365125">
                        <a:lnSpc>
                          <a:spcPct val="110000"/>
                        </a:lnSpc>
                        <a:spcBef>
                          <a:spcPts val="0"/>
                        </a:spcBef>
                      </a:pPr>
                      <a:r>
                        <a:rPr lang="en-MY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Anti-HIV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non-reactive</a:t>
                      </a:r>
                      <a:endParaRPr lang="en-MY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440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6602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63D93-82BE-49C0-A801-995D89015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138" y="3086590"/>
            <a:ext cx="11172306" cy="68481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>
                <a:latin typeface="Arial" panose="020B0604020202020204" pitchFamily="34" charset="0"/>
                <a:cs typeface="Arial" panose="020B0604020202020204" pitchFamily="34" charset="0"/>
              </a:rPr>
              <a:t>What investigation do you need to do next?</a:t>
            </a:r>
          </a:p>
          <a:p>
            <a:pPr algn="ctr"/>
            <a:endParaRPr lang="en-MY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3D1AA13-5F6D-4A37-980E-42787C77A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21BCE2-37FD-4B27-9DB1-DB2ADC003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703D51-19A0-4E0C-A4B5-71569F4EF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6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778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63D93-82BE-49C0-A801-995D89015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014" y="2841625"/>
            <a:ext cx="11039301" cy="1996382"/>
          </a:xfrm>
        </p:spPr>
        <p:txBody>
          <a:bodyPr>
            <a:normAutofit/>
          </a:bodyPr>
          <a:lstStyle/>
          <a:p>
            <a:pPr marL="365125" lvl="1" indent="-365125">
              <a:lnSpc>
                <a:spcPct val="100000"/>
              </a:lnSpc>
              <a:spcBef>
                <a:spcPts val="0"/>
              </a:spcBef>
            </a:pPr>
            <a:r>
              <a:rPr lang="en-MY" sz="4000" dirty="0">
                <a:latin typeface="Arial" panose="020B0604020202020204" pitchFamily="34" charset="0"/>
                <a:cs typeface="Arial" panose="020B0604020202020204" pitchFamily="34" charset="0"/>
              </a:rPr>
              <a:t>Confirmatory test for HCV infection either:</a:t>
            </a:r>
          </a:p>
          <a:p>
            <a:pPr marL="1081088" lvl="2" indent="-715963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600" dirty="0" err="1">
                <a:latin typeface="Arial" panose="020B0604020202020204" pitchFamily="34" charset="0"/>
                <a:cs typeface="Arial" panose="020B0604020202020204" pitchFamily="34" charset="0"/>
              </a:rPr>
              <a:t>HCVcAg</a:t>
            </a:r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81088" lvl="2" indent="-715963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HCV RNA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D7E7843-E06F-4448-B3C8-09C00A18C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470963-21E7-44E4-A18F-501F2FEE0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9C5823-429B-458E-8FBC-59C363C9A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7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566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63D93-82BE-49C0-A801-995D89015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040" y="3518041"/>
            <a:ext cx="10789920" cy="684819"/>
          </a:xfrm>
        </p:spPr>
        <p:txBody>
          <a:bodyPr>
            <a:normAutofit/>
          </a:bodyPr>
          <a:lstStyle/>
          <a:p>
            <a:pPr marL="365125" indent="-365125"/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HCV RNA 321,963 IU/ml</a:t>
            </a:r>
          </a:p>
          <a:p>
            <a:pPr marL="0" indent="0">
              <a:buNone/>
            </a:pPr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BFF9558-1FB9-44C1-9D72-324871C4F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Laboratory results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41941C-2468-4AE5-8031-AE74E66FD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345459-1B8C-45CE-B3FD-FBC7A8CE4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8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335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63D93-82BE-49C0-A801-995D89015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29000"/>
            <a:ext cx="10515600" cy="7315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000" dirty="0">
                <a:latin typeface="Arial" panose="020B0604020202020204" pitchFamily="34" charset="0"/>
                <a:cs typeface="Arial" panose="020B0604020202020204" pitchFamily="34" charset="0"/>
              </a:rPr>
              <a:t>What further assessment do you need to do?</a:t>
            </a:r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BFF9558-1FB9-44C1-9D72-324871C4F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F789D1-6D76-42FF-AA09-0EDBFD80BE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9E6659-37E2-4924-87DC-9654004ED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BBDBF040-4BE2-4277-9EB4-5A264CAF0E82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9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550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1045</TotalTime>
  <Words>815</Words>
  <Application>Microsoft Office PowerPoint</Application>
  <PresentationFormat>Widescreen</PresentationFormat>
  <Paragraphs>201</Paragraphs>
  <Slides>31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ArialMT</vt:lpstr>
      <vt:lpstr>Brush Script MT</vt:lpstr>
      <vt:lpstr>Calibri</vt:lpstr>
      <vt:lpstr>Calibri Light</vt:lpstr>
      <vt:lpstr>Courier New</vt:lpstr>
      <vt:lpstr>Office Theme</vt:lpstr>
      <vt:lpstr>TRAINING OF CORE TRAINERS</vt:lpstr>
      <vt:lpstr>History</vt:lpstr>
      <vt:lpstr>Question 1</vt:lpstr>
      <vt:lpstr>Answer 1</vt:lpstr>
      <vt:lpstr>Results</vt:lpstr>
      <vt:lpstr>Question 2</vt:lpstr>
      <vt:lpstr>Answer 2</vt:lpstr>
      <vt:lpstr>Laboratory results</vt:lpstr>
      <vt:lpstr>Question 3</vt:lpstr>
      <vt:lpstr>Answer 3</vt:lpstr>
      <vt:lpstr>CPG Recommendation</vt:lpstr>
      <vt:lpstr>Summary</vt:lpstr>
      <vt:lpstr>Question 4</vt:lpstr>
      <vt:lpstr>Answer 4</vt:lpstr>
      <vt:lpstr>Question 5</vt:lpstr>
      <vt:lpstr>Answer 5</vt:lpstr>
      <vt:lpstr>Question 6</vt:lpstr>
      <vt:lpstr>Answer 6</vt:lpstr>
      <vt:lpstr>Answer 6-2</vt:lpstr>
      <vt:lpstr>Summary</vt:lpstr>
      <vt:lpstr>Question 7</vt:lpstr>
      <vt:lpstr>Answer 7</vt:lpstr>
      <vt:lpstr>Answer 7 -2</vt:lpstr>
      <vt:lpstr>Answer 7-3</vt:lpstr>
      <vt:lpstr>Summary</vt:lpstr>
      <vt:lpstr>Question 8</vt:lpstr>
      <vt:lpstr>Answer 8</vt:lpstr>
      <vt:lpstr>Answer 8-2</vt:lpstr>
      <vt:lpstr>Answer 8-3</vt:lpstr>
      <vt:lpstr>Take Home Messages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DISCUSSION 2</dc:title>
  <dc:creator>Siti Aishah Fadzilah</dc:creator>
  <cp:lastModifiedBy>Siti Aishah Fadzilah</cp:lastModifiedBy>
  <cp:revision>55</cp:revision>
  <dcterms:created xsi:type="dcterms:W3CDTF">2020-03-17T02:21:28Z</dcterms:created>
  <dcterms:modified xsi:type="dcterms:W3CDTF">2021-11-10T06:50:29Z</dcterms:modified>
</cp:coreProperties>
</file>