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sldIdLst>
    <p:sldId id="277" r:id="rId2"/>
    <p:sldId id="257" r:id="rId3"/>
    <p:sldId id="293" r:id="rId4"/>
    <p:sldId id="264" r:id="rId5"/>
    <p:sldId id="265" r:id="rId6"/>
    <p:sldId id="294" r:id="rId7"/>
    <p:sldId id="259" r:id="rId8"/>
    <p:sldId id="295" r:id="rId9"/>
    <p:sldId id="258" r:id="rId10"/>
    <p:sldId id="296" r:id="rId11"/>
    <p:sldId id="260" r:id="rId12"/>
    <p:sldId id="297" r:id="rId13"/>
    <p:sldId id="270" r:id="rId14"/>
    <p:sldId id="298" r:id="rId15"/>
    <p:sldId id="261" r:id="rId16"/>
    <p:sldId id="290" r:id="rId17"/>
    <p:sldId id="272" r:id="rId18"/>
    <p:sldId id="271" r:id="rId19"/>
    <p:sldId id="292" r:id="rId20"/>
    <p:sldId id="276" r:id="rId21"/>
    <p:sldId id="287" r:id="rId2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EB9631B5-78F2-41C9-869B-9F39066F8104}" styleName="Medium Style 3 - 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8" d="100"/>
          <a:sy n="58" d="100"/>
        </p:scale>
        <p:origin x="894" y="72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MY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0F872CC-E9B7-4681-A28E-2E0753E14D18}" type="datetimeFigureOut">
              <a:rPr lang="en-MY" smtClean="0"/>
              <a:pPr/>
              <a:t>11/11/2021</a:t>
            </a:fld>
            <a:endParaRPr lang="en-MY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MY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1EC5A3C-6E3F-40C1-9054-74C33BE99015}" type="slidenum">
              <a:rPr lang="en-MY" smtClean="0"/>
              <a:pPr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28421200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MY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M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5AF6F0-E5FE-4B2E-8AAB-EC8AD6F42865}" type="datetime1">
              <a:rPr lang="en-US" smtClean="0"/>
              <a:pPr/>
              <a:t>11/11/2021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6F156D-72CF-4EB7-8633-D69D6B704CBE}" type="slidenum">
              <a:rPr lang="en-MY" smtClean="0"/>
              <a:pPr/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MY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M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A34516-820C-4A20-BF54-537A5BF89B47}" type="datetime1">
              <a:rPr lang="en-US" smtClean="0"/>
              <a:pPr/>
              <a:t>11/11/2021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6F156D-72CF-4EB7-8633-D69D6B704CBE}" type="slidenum">
              <a:rPr lang="en-MY" smtClean="0"/>
              <a:pPr/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MY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M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968DD2-6D72-41D7-9071-2DF83BB9CBD4}" type="datetime1">
              <a:rPr lang="en-US" smtClean="0"/>
              <a:pPr/>
              <a:t>11/11/2021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6F156D-72CF-4EB7-8633-D69D6B704CBE}" type="slidenum">
              <a:rPr lang="en-MY" smtClean="0"/>
              <a:pPr/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MY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M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D7CB77-35FA-447F-8637-16C37907464B}" type="datetime1">
              <a:rPr lang="en-US" smtClean="0"/>
              <a:pPr/>
              <a:t>11/11/2021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6F156D-72CF-4EB7-8633-D69D6B704CBE}" type="slidenum">
              <a:rPr lang="en-MY" smtClean="0"/>
              <a:pPr/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MY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9C78C1-74F8-4BD2-9F22-AB1D3E60CFA7}" type="datetime1">
              <a:rPr lang="en-US" smtClean="0"/>
              <a:pPr/>
              <a:t>11/11/2021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6F156D-72CF-4EB7-8633-D69D6B704CBE}" type="slidenum">
              <a:rPr lang="en-MY" smtClean="0"/>
              <a:pPr/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MY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MY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MY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97F936-1700-4200-9715-FE8746B3828B}" type="datetime1">
              <a:rPr lang="en-US" smtClean="0"/>
              <a:pPr/>
              <a:t>11/11/2021</a:t>
            </a:fld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6F156D-72CF-4EB7-8633-D69D6B704CBE}" type="slidenum">
              <a:rPr lang="en-MY" smtClean="0"/>
              <a:pPr/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MY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MY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MY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13EBCD-7235-481B-93D0-434E28D229C2}" type="datetime1">
              <a:rPr lang="en-US" smtClean="0"/>
              <a:pPr/>
              <a:t>11/11/2021</a:t>
            </a:fld>
            <a:endParaRPr lang="en-MY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6F156D-72CF-4EB7-8633-D69D6B704CBE}" type="slidenum">
              <a:rPr lang="en-MY" smtClean="0"/>
              <a:pPr/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MY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30B79C-3E78-4369-9E41-B7ECCE8F5EA7}" type="datetime1">
              <a:rPr lang="en-US" smtClean="0"/>
              <a:pPr/>
              <a:t>11/11/2021</a:t>
            </a:fld>
            <a:endParaRPr lang="en-MY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6F156D-72CF-4EB7-8633-D69D6B704CBE}" type="slidenum">
              <a:rPr lang="en-MY" smtClean="0"/>
              <a:pPr/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9126D-4849-4630-9B94-FD830AF9873D}" type="datetime1">
              <a:rPr lang="en-US" smtClean="0"/>
              <a:pPr/>
              <a:t>11/11/2021</a:t>
            </a:fld>
            <a:endParaRPr lang="en-MY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6F156D-72CF-4EB7-8633-D69D6B704CBE}" type="slidenum">
              <a:rPr lang="en-MY" smtClean="0"/>
              <a:pPr/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MY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MY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F0FFEF-A6A8-4AB9-BDCB-26BA45C0FEC3}" type="datetime1">
              <a:rPr lang="en-US" smtClean="0"/>
              <a:pPr/>
              <a:t>11/11/2021</a:t>
            </a:fld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6F156D-72CF-4EB7-8633-D69D6B704CBE}" type="slidenum">
              <a:rPr lang="en-MY" smtClean="0"/>
              <a:pPr/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MY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MY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DB085C-BF87-4866-979C-DD16C55DC7A7}" type="datetime1">
              <a:rPr lang="en-US" smtClean="0"/>
              <a:pPr/>
              <a:t>11/11/2021</a:t>
            </a:fld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6F156D-72CF-4EB7-8633-D69D6B704CBE}" type="slidenum">
              <a:rPr lang="en-MY" smtClean="0"/>
              <a:pPr/>
              <a:t>‹#›</a:t>
            </a:fld>
            <a:endParaRPr lang="en-MY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MY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M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09188E-C4EE-4347-84C1-507BA2CC8BCB}" type="datetime1">
              <a:rPr lang="en-US" smtClean="0"/>
              <a:pPr/>
              <a:t>11/11/2021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6F156D-72CF-4EB7-8633-D69D6B704CBE}" type="slidenum">
              <a:rPr lang="en-MY" smtClean="0"/>
              <a:pPr/>
              <a:t>‹#›</a:t>
            </a:fld>
            <a:endParaRPr lang="en-MY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png"/><Relationship Id="rId4" Type="http://schemas.openxmlformats.org/officeDocument/2006/relationships/image" Target="../media/image9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65DC0044-D2E0-4704-A8C9-464C27EE0B4C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</a:blip>
          <a:stretch>
            <a:fillRect/>
          </a:stretch>
        </p:blipFill>
        <p:spPr>
          <a:xfrm>
            <a:off x="351091" y="291588"/>
            <a:ext cx="11342145" cy="6345784"/>
          </a:xfrm>
          <a:prstGeom prst="rect">
            <a:avLst/>
          </a:prstGeom>
          <a:effectLst>
            <a:softEdge rad="635000"/>
          </a:effec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2385" y="814836"/>
            <a:ext cx="7115695" cy="878781"/>
          </a:xfrm>
          <a:solidFill>
            <a:schemeClr val="tx1"/>
          </a:solidFill>
          <a:ln w="38100">
            <a:solidFill>
              <a:schemeClr val="tx1"/>
            </a:solidFill>
          </a:ln>
        </p:spPr>
        <p:txBody>
          <a:bodyPr>
            <a:normAutofit/>
          </a:bodyPr>
          <a:lstStyle/>
          <a:p>
            <a:r>
              <a:rPr lang="en-US" sz="3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TRAINING OF CORE TRAINERS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127764C-216B-4C34-8FD4-0108636E304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83108" y="309768"/>
            <a:ext cx="4057801" cy="625664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A4CF9F5A-68D0-4DD4-813D-F165BDAEAFAD}"/>
              </a:ext>
            </a:extLst>
          </p:cNvPr>
          <p:cNvSpPr txBox="1">
            <a:spLocks/>
          </p:cNvSpPr>
          <p:nvPr/>
        </p:nvSpPr>
        <p:spPr>
          <a:xfrm>
            <a:off x="382385" y="3232386"/>
            <a:ext cx="7113738" cy="3008565"/>
          </a:xfrm>
          <a:prstGeom prst="rect">
            <a:avLst/>
          </a:prstGeom>
          <a:ln w="38100">
            <a:solidFill>
              <a:schemeClr val="tx1"/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HCV/HIV </a:t>
            </a:r>
          </a:p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CO-INFECTION</a:t>
            </a:r>
          </a:p>
          <a:p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Dr. Ahmad </a:t>
            </a:r>
            <a:r>
              <a:rPr lang="en-US" sz="3600" dirty="0" err="1">
                <a:latin typeface="Arial" panose="020B0604020202020204" pitchFamily="34" charset="0"/>
                <a:cs typeface="Arial" panose="020B0604020202020204" pitchFamily="34" charset="0"/>
              </a:rPr>
              <a:t>Kashfi</a:t>
            </a: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 Ab Rahman</a:t>
            </a:r>
          </a:p>
          <a:p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Consultant </a:t>
            </a:r>
          </a:p>
          <a:p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Infectious Disease Physician </a:t>
            </a: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2E17A4C5-C266-41B1-981E-7B4E19911AF5}"/>
              </a:ext>
            </a:extLst>
          </p:cNvPr>
          <p:cNvSpPr txBox="1">
            <a:spLocks/>
          </p:cNvSpPr>
          <p:nvPr/>
        </p:nvSpPr>
        <p:spPr>
          <a:xfrm>
            <a:off x="384342" y="1706426"/>
            <a:ext cx="7113738" cy="1301148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txBody>
          <a:bodyPr vert="horz" lIns="91440" tIns="45720" rIns="91440" bIns="45720" rtlCol="0" anchor="ctr">
            <a:normAutofit fontScale="92500" lnSpcReduction="1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CPG Management of Chronic Hepatitis C in Adults</a:t>
            </a:r>
          </a:p>
        </p:txBody>
      </p:sp>
    </p:spTree>
    <p:extLst>
      <p:ext uri="{BB962C8B-B14F-4D97-AF65-F5344CB8AC3E}">
        <p14:creationId xmlns:p14="http://schemas.microsoft.com/office/powerpoint/2010/main" val="383299551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148" y="1600201"/>
            <a:ext cx="11525902" cy="4421087"/>
          </a:xfrm>
        </p:spPr>
        <p:txBody>
          <a:bodyPr>
            <a:normAutofit lnSpcReduction="10000"/>
          </a:bodyPr>
          <a:lstStyle/>
          <a:p>
            <a:pPr algn="just">
              <a:spcBef>
                <a:spcPts val="0"/>
              </a:spcBef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SOF/DCV has no significant DDI with NRTIs.</a:t>
            </a:r>
            <a:endParaRPr lang="en-MY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spcBef>
                <a:spcPts val="0"/>
              </a:spcBef>
            </a:pPr>
            <a:r>
              <a:rPr lang="en-MY" dirty="0">
                <a:latin typeface="Arial" panose="020B0604020202020204" pitchFamily="34" charset="0"/>
                <a:cs typeface="Arial" panose="020B0604020202020204" pitchFamily="34" charset="0"/>
              </a:rPr>
              <a:t>SOF/LDV increases </a:t>
            </a:r>
            <a:r>
              <a:rPr lang="en-MY" dirty="0" err="1">
                <a:latin typeface="Arial" panose="020B0604020202020204" pitchFamily="34" charset="0"/>
                <a:cs typeface="Arial" panose="020B0604020202020204" pitchFamily="34" charset="0"/>
              </a:rPr>
              <a:t>tenofovir</a:t>
            </a:r>
            <a:r>
              <a:rPr lang="en-MY" dirty="0">
                <a:latin typeface="Arial" panose="020B0604020202020204" pitchFamily="34" charset="0"/>
                <a:cs typeface="Arial" panose="020B0604020202020204" pitchFamily="34" charset="0"/>
              </a:rPr>
              <a:t> levels when given as </a:t>
            </a:r>
            <a:r>
              <a:rPr lang="en-MY" dirty="0" err="1">
                <a:latin typeface="Arial" panose="020B0604020202020204" pitchFamily="34" charset="0"/>
                <a:cs typeface="Arial" panose="020B0604020202020204" pitchFamily="34" charset="0"/>
              </a:rPr>
              <a:t>tenofovir</a:t>
            </a:r>
            <a:r>
              <a:rPr lang="en-MY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MY" dirty="0" err="1">
                <a:latin typeface="Arial" panose="020B0604020202020204" pitchFamily="34" charset="0"/>
                <a:cs typeface="Arial" panose="020B0604020202020204" pitchFamily="34" charset="0"/>
              </a:rPr>
              <a:t>disoproxil</a:t>
            </a:r>
            <a:r>
              <a:rPr lang="en-MY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MY" dirty="0" err="1">
                <a:latin typeface="Arial" panose="020B0604020202020204" pitchFamily="34" charset="0"/>
                <a:cs typeface="Arial" panose="020B0604020202020204" pitchFamily="34" charset="0"/>
              </a:rPr>
              <a:t>fumarate</a:t>
            </a:r>
            <a:r>
              <a:rPr lang="en-MY" dirty="0">
                <a:latin typeface="Arial" panose="020B0604020202020204" pitchFamily="34" charset="0"/>
                <a:cs typeface="Arial" panose="020B0604020202020204" pitchFamily="34" charset="0"/>
              </a:rPr>
              <a:t> (TDF), which may increase the risk of </a:t>
            </a:r>
            <a:r>
              <a:rPr lang="en-MY" dirty="0" err="1">
                <a:latin typeface="Arial" panose="020B0604020202020204" pitchFamily="34" charset="0"/>
                <a:cs typeface="Arial" panose="020B0604020202020204" pitchFamily="34" charset="0"/>
              </a:rPr>
              <a:t>tenofovir</a:t>
            </a:r>
            <a:r>
              <a:rPr lang="en-MY" dirty="0">
                <a:latin typeface="Arial" panose="020B0604020202020204" pitchFamily="34" charset="0"/>
                <a:cs typeface="Arial" panose="020B0604020202020204" pitchFamily="34" charset="0"/>
              </a:rPr>
              <a:t>-associated renal toxicity. </a:t>
            </a:r>
          </a:p>
          <a:p>
            <a:pPr algn="just">
              <a:spcBef>
                <a:spcPts val="0"/>
              </a:spcBef>
            </a:pPr>
            <a:r>
              <a:rPr lang="en-MY" dirty="0">
                <a:latin typeface="Arial" panose="020B0604020202020204" pitchFamily="34" charset="0"/>
                <a:cs typeface="Arial" panose="020B0604020202020204" pitchFamily="34" charset="0"/>
              </a:rPr>
              <a:t>SOF/VEL increases tenofovir levels when given as TDF, which may increase the risk of tenofovir-associated renal toxicity.</a:t>
            </a:r>
          </a:p>
          <a:p>
            <a:pPr marL="714375" lvl="1" indent="-349250" algn="just"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en-MY" dirty="0">
                <a:latin typeface="Arial" panose="020B0604020202020204" pitchFamily="34" charset="0"/>
                <a:cs typeface="Arial" panose="020B0604020202020204" pitchFamily="34" charset="0"/>
              </a:rPr>
              <a:t>These combinations should be used with caution with close monitoring of renal profile in patients with an eGFR &lt;60 ml/min/1.73 m</a:t>
            </a:r>
            <a:r>
              <a:rPr lang="en-MY" baseline="300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MY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r>
              <a:rPr lang="en-MY" baseline="30000" dirty="0">
                <a:latin typeface="Arial" panose="020B0604020202020204" pitchFamily="34" charset="0"/>
                <a:cs typeface="Arial" panose="020B0604020202020204" pitchFamily="34" charset="0"/>
              </a:rPr>
              <a:t>28</a:t>
            </a: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96292A7F-33DA-4790-A744-4FD4394475A5}"/>
              </a:ext>
            </a:extLst>
          </p:cNvPr>
          <p:cNvSpPr txBox="1">
            <a:spLocks/>
          </p:cNvSpPr>
          <p:nvPr/>
        </p:nvSpPr>
        <p:spPr>
          <a:xfrm>
            <a:off x="276225" y="365126"/>
            <a:ext cx="11553825" cy="1016000"/>
          </a:xfrm>
          <a:prstGeom prst="rect">
            <a:avLst/>
          </a:prstGeom>
          <a:solidFill>
            <a:srgbClr val="990033"/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MY" sz="4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DDIs - NRTIs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534C356-94D4-406E-8F2A-E556830DDC6E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524225" y="5703522"/>
            <a:ext cx="1488805" cy="1001379"/>
          </a:xfrm>
          <a:prstGeom prst="rect">
            <a:avLst/>
          </a:prstGeom>
        </p:spPr>
      </p:pic>
      <p:sp>
        <p:nvSpPr>
          <p:cNvPr id="7" name="Slide Number Placeholder 1">
            <a:extLst>
              <a:ext uri="{FF2B5EF4-FFF2-40B4-BE49-F238E27FC236}">
                <a16:creationId xmlns:a16="http://schemas.microsoft.com/office/drawing/2014/main" id="{A6C865EB-F1AA-4715-92F1-14435165D530}"/>
              </a:ext>
            </a:extLst>
          </p:cNvPr>
          <p:cNvSpPr txBox="1">
            <a:spLocks/>
          </p:cNvSpPr>
          <p:nvPr/>
        </p:nvSpPr>
        <p:spPr>
          <a:xfrm>
            <a:off x="4630737" y="6345239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2F6F156D-72CF-4EB7-8633-D69D6B704CBE}" type="slidenum">
              <a:rPr lang="en-MY" sz="140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 algn="ctr"/>
              <a:t>10</a:t>
            </a:fld>
            <a:endParaRPr lang="en-MY" sz="140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A834B044-1C9E-4B27-94BE-E890AB7FACB6}"/>
              </a:ext>
            </a:extLst>
          </p:cNvPr>
          <p:cNvSpPr/>
          <p:nvPr/>
        </p:nvSpPr>
        <p:spPr>
          <a:xfrm>
            <a:off x="361950" y="6356351"/>
            <a:ext cx="7175715" cy="34855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>
              <a:buFont typeface="+mj-lt"/>
              <a:buAutoNum type="arabicPeriod" startAt="28"/>
            </a:pPr>
            <a:r>
              <a:rPr lang="en-US" sz="11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AASLD-IDSA HCV Guidance Panel. Clin Infect Dis. 2018;67(10):1477-92.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C8798771-7D48-4798-8125-81B6C488CDAF}"/>
              </a:ext>
            </a:extLst>
          </p:cNvPr>
          <p:cNvSpPr txBox="1">
            <a:spLocks/>
          </p:cNvSpPr>
          <p:nvPr/>
        </p:nvSpPr>
        <p:spPr>
          <a:xfrm>
            <a:off x="276225" y="365126"/>
            <a:ext cx="11553825" cy="1016000"/>
          </a:xfrm>
          <a:prstGeom prst="rect">
            <a:avLst/>
          </a:prstGeom>
          <a:solidFill>
            <a:srgbClr val="990033"/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MY" sz="4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DDIs - NRTIs -</a:t>
            </a:r>
            <a:r>
              <a:rPr lang="en-MY" sz="4800" baseline="-25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F1AB0C6-C88F-4D90-8962-CF50121B03F9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524225" y="5703522"/>
            <a:ext cx="1488805" cy="1001379"/>
          </a:xfrm>
          <a:prstGeom prst="rect">
            <a:avLst/>
          </a:prstGeom>
        </p:spPr>
      </p:pic>
      <p:sp>
        <p:nvSpPr>
          <p:cNvPr id="8" name="Slide Number Placeholder 1">
            <a:extLst>
              <a:ext uri="{FF2B5EF4-FFF2-40B4-BE49-F238E27FC236}">
                <a16:creationId xmlns:a16="http://schemas.microsoft.com/office/drawing/2014/main" id="{E5C8DC96-CDDA-4FE3-BF68-E9E37E00CF0E}"/>
              </a:ext>
            </a:extLst>
          </p:cNvPr>
          <p:cNvSpPr txBox="1">
            <a:spLocks/>
          </p:cNvSpPr>
          <p:nvPr/>
        </p:nvSpPr>
        <p:spPr>
          <a:xfrm>
            <a:off x="4630737" y="6345239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2F6F156D-72CF-4EB7-8633-D69D6B704CBE}" type="slidenum">
              <a:rPr lang="en-MY" sz="140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 algn="ctr"/>
              <a:t>11</a:t>
            </a:fld>
            <a:endParaRPr lang="en-MY" sz="140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B762CD9E-B861-4DA7-AD30-11B128B81EC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653" r="514"/>
          <a:stretch/>
        </p:blipFill>
        <p:spPr>
          <a:xfrm>
            <a:off x="260419" y="1502204"/>
            <a:ext cx="6915620" cy="5219272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F217C036-661E-4791-AB60-A318A4771A0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20136" y="2753640"/>
            <a:ext cx="4509914" cy="2129681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6225" y="1609913"/>
            <a:ext cx="11553826" cy="4525963"/>
          </a:xfrm>
        </p:spPr>
        <p:txBody>
          <a:bodyPr>
            <a:normAutofit fontScale="92500" lnSpcReduction="10000"/>
          </a:bodyPr>
          <a:lstStyle/>
          <a:p>
            <a:pPr algn="just">
              <a:lnSpc>
                <a:spcPct val="110000"/>
              </a:lnSpc>
              <a:spcBef>
                <a:spcPts val="0"/>
              </a:spcBef>
            </a:pPr>
            <a:r>
              <a:rPr lang="en-MY" dirty="0">
                <a:latin typeface="Arial" panose="020B0604020202020204" pitchFamily="34" charset="0"/>
                <a:cs typeface="Arial" panose="020B0604020202020204" pitchFamily="34" charset="0"/>
              </a:rPr>
              <a:t>The dose of </a:t>
            </a:r>
            <a:r>
              <a:rPr lang="en-MY" b="1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DCV</a:t>
            </a:r>
            <a:r>
              <a:rPr lang="en-MY" dirty="0">
                <a:latin typeface="Arial" panose="020B0604020202020204" pitchFamily="34" charset="0"/>
                <a:cs typeface="Arial" panose="020B0604020202020204" pitchFamily="34" charset="0"/>
              </a:rPr>
              <a:t> should be </a:t>
            </a:r>
            <a:r>
              <a:rPr lang="en-MY" b="1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increased from 60 mg to 90 mg </a:t>
            </a:r>
            <a:r>
              <a:rPr lang="en-MY" dirty="0">
                <a:latin typeface="Arial" panose="020B0604020202020204" pitchFamily="34" charset="0"/>
                <a:cs typeface="Arial" panose="020B0604020202020204" pitchFamily="34" charset="0"/>
              </a:rPr>
              <a:t>when used with potent inducer of cytochrome P450 (CYP) 3A4 e.g. </a:t>
            </a:r>
            <a:r>
              <a:rPr lang="en-MY" dirty="0" err="1">
                <a:latin typeface="Arial" panose="020B0604020202020204" pitchFamily="34" charset="0"/>
                <a:cs typeface="Arial" panose="020B0604020202020204" pitchFamily="34" charset="0"/>
              </a:rPr>
              <a:t>efavirenz</a:t>
            </a:r>
            <a:r>
              <a:rPr lang="en-MY" dirty="0">
                <a:latin typeface="Arial" panose="020B0604020202020204" pitchFamily="34" charset="0"/>
                <a:cs typeface="Arial" panose="020B0604020202020204" pitchFamily="34" charset="0"/>
              </a:rPr>
              <a:t> (EFV), </a:t>
            </a:r>
            <a:r>
              <a:rPr lang="en-MY" dirty="0" err="1">
                <a:latin typeface="Arial" panose="020B0604020202020204" pitchFamily="34" charset="0"/>
                <a:cs typeface="Arial" panose="020B0604020202020204" pitchFamily="34" charset="0"/>
              </a:rPr>
              <a:t>etravirine</a:t>
            </a:r>
            <a:r>
              <a:rPr lang="en-MY" dirty="0">
                <a:latin typeface="Arial" panose="020B0604020202020204" pitchFamily="34" charset="0"/>
                <a:cs typeface="Arial" panose="020B0604020202020204" pitchFamily="34" charset="0"/>
              </a:rPr>
              <a:t> (ETV) or </a:t>
            </a:r>
            <a:r>
              <a:rPr lang="en-MY" dirty="0" err="1">
                <a:latin typeface="Arial" panose="020B0604020202020204" pitchFamily="34" charset="0"/>
                <a:cs typeface="Arial" panose="020B0604020202020204" pitchFamily="34" charset="0"/>
              </a:rPr>
              <a:t>nevirapine</a:t>
            </a:r>
            <a:r>
              <a:rPr lang="en-MY" dirty="0">
                <a:latin typeface="Arial" panose="020B0604020202020204" pitchFamily="34" charset="0"/>
                <a:cs typeface="Arial" panose="020B0604020202020204" pitchFamily="34" charset="0"/>
              </a:rPr>
              <a:t> (NVP). </a:t>
            </a:r>
          </a:p>
          <a:p>
            <a:pPr algn="just">
              <a:lnSpc>
                <a:spcPct val="110000"/>
              </a:lnSpc>
              <a:spcBef>
                <a:spcPts val="0"/>
              </a:spcBef>
            </a:pPr>
            <a:r>
              <a:rPr lang="en-MY" dirty="0">
                <a:latin typeface="Arial" panose="020B0604020202020204" pitchFamily="34" charset="0"/>
                <a:cs typeface="Arial" panose="020B0604020202020204" pitchFamily="34" charset="0"/>
              </a:rPr>
              <a:t>LDV’s AUC decreases by 34% when co-administered with EFV-containing regimes.</a:t>
            </a:r>
          </a:p>
          <a:p>
            <a:pPr marL="714375" lvl="1" indent="-349250" algn="just">
              <a:lnSpc>
                <a:spcPct val="11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en-MY" dirty="0">
                <a:latin typeface="Arial" panose="020B0604020202020204" pitchFamily="34" charset="0"/>
                <a:cs typeface="Arial" panose="020B0604020202020204" pitchFamily="34" charset="0"/>
              </a:rPr>
              <a:t>Although no dose adjustments of LDV are recommended to account for these interactions, the combinations should be used with cautions &amp; frequent renal monitoring.</a:t>
            </a:r>
            <a:r>
              <a:rPr lang="en-MY" baseline="30000" dirty="0">
                <a:latin typeface="Arial" panose="020B0604020202020204" pitchFamily="34" charset="0"/>
                <a:cs typeface="Arial" panose="020B0604020202020204" pitchFamily="34" charset="0"/>
              </a:rPr>
              <a:t>28</a:t>
            </a:r>
          </a:p>
          <a:p>
            <a:pPr algn="just">
              <a:lnSpc>
                <a:spcPct val="110000"/>
              </a:lnSpc>
              <a:spcBef>
                <a:spcPts val="0"/>
              </a:spcBef>
            </a:pPr>
            <a:r>
              <a:rPr lang="en-MY" b="1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SOF/VEL is not recommended </a:t>
            </a:r>
            <a:r>
              <a:rPr lang="en-MY" dirty="0">
                <a:latin typeface="Arial" panose="020B0604020202020204" pitchFamily="34" charset="0"/>
                <a:cs typeface="Arial" panose="020B0604020202020204" pitchFamily="34" charset="0"/>
              </a:rPr>
              <a:t>to be used in patients </a:t>
            </a:r>
            <a:r>
              <a:rPr lang="en-MY" b="1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 EFV, NVP or ETV.</a:t>
            </a:r>
          </a:p>
          <a:p>
            <a:pPr algn="just">
              <a:lnSpc>
                <a:spcPct val="110000"/>
              </a:lnSpc>
              <a:spcBef>
                <a:spcPts val="0"/>
              </a:spcBef>
              <a:buNone/>
            </a:pPr>
            <a:endParaRPr lang="en-MY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BDF3C422-B669-4F2D-B53E-BF843B8012CE}"/>
              </a:ext>
            </a:extLst>
          </p:cNvPr>
          <p:cNvSpPr txBox="1">
            <a:spLocks/>
          </p:cNvSpPr>
          <p:nvPr/>
        </p:nvSpPr>
        <p:spPr>
          <a:xfrm>
            <a:off x="276225" y="365126"/>
            <a:ext cx="11553825" cy="1016000"/>
          </a:xfrm>
          <a:prstGeom prst="rect">
            <a:avLst/>
          </a:prstGeom>
          <a:solidFill>
            <a:srgbClr val="990033"/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MY" sz="4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DDIs - NNRTIs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F83C32B-2566-4BE4-9AFA-A6A384E5FCA2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524225" y="5703522"/>
            <a:ext cx="1488805" cy="1001379"/>
          </a:xfrm>
          <a:prstGeom prst="rect">
            <a:avLst/>
          </a:prstGeom>
        </p:spPr>
      </p:pic>
      <p:sp>
        <p:nvSpPr>
          <p:cNvPr id="7" name="Slide Number Placeholder 1">
            <a:extLst>
              <a:ext uri="{FF2B5EF4-FFF2-40B4-BE49-F238E27FC236}">
                <a16:creationId xmlns:a16="http://schemas.microsoft.com/office/drawing/2014/main" id="{7AA3F702-B147-4F19-9EA3-D9DA2AA0B3F6}"/>
              </a:ext>
            </a:extLst>
          </p:cNvPr>
          <p:cNvSpPr txBox="1">
            <a:spLocks/>
          </p:cNvSpPr>
          <p:nvPr/>
        </p:nvSpPr>
        <p:spPr>
          <a:xfrm>
            <a:off x="4630737" y="6345239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2F6F156D-72CF-4EB7-8633-D69D6B704CBE}" type="slidenum">
              <a:rPr lang="en-MY" sz="140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 algn="ctr"/>
              <a:t>12</a:t>
            </a:fld>
            <a:endParaRPr lang="en-MY" sz="140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58D34CA4-DBBD-4253-A3BE-C877F3BF13F7}"/>
              </a:ext>
            </a:extLst>
          </p:cNvPr>
          <p:cNvSpPr txBox="1">
            <a:spLocks/>
          </p:cNvSpPr>
          <p:nvPr/>
        </p:nvSpPr>
        <p:spPr>
          <a:xfrm>
            <a:off x="276225" y="365126"/>
            <a:ext cx="11553825" cy="1016000"/>
          </a:xfrm>
          <a:prstGeom prst="rect">
            <a:avLst/>
          </a:prstGeom>
          <a:solidFill>
            <a:srgbClr val="990033"/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MY" sz="4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DDIs - NNRTIs -</a:t>
            </a:r>
            <a:r>
              <a:rPr lang="en-MY" sz="4800" baseline="-25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F7912F9-E499-483D-8379-B3F654F94A4A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524225" y="5703522"/>
            <a:ext cx="1488805" cy="1001379"/>
          </a:xfrm>
          <a:prstGeom prst="rect">
            <a:avLst/>
          </a:prstGeom>
        </p:spPr>
      </p:pic>
      <p:sp>
        <p:nvSpPr>
          <p:cNvPr id="10" name="Slide Number Placeholder 1">
            <a:extLst>
              <a:ext uri="{FF2B5EF4-FFF2-40B4-BE49-F238E27FC236}">
                <a16:creationId xmlns:a16="http://schemas.microsoft.com/office/drawing/2014/main" id="{4B6BC32D-4CE3-4596-BE32-D0CF5F97F04C}"/>
              </a:ext>
            </a:extLst>
          </p:cNvPr>
          <p:cNvSpPr txBox="1">
            <a:spLocks/>
          </p:cNvSpPr>
          <p:nvPr/>
        </p:nvSpPr>
        <p:spPr>
          <a:xfrm>
            <a:off x="4630737" y="6345239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2F6F156D-72CF-4EB7-8633-D69D6B704CBE}" type="slidenum">
              <a:rPr lang="en-MY" sz="140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 algn="ctr"/>
              <a:t>13</a:t>
            </a:fld>
            <a:endParaRPr lang="en-MY" sz="140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F6489D72-10F5-41A5-AFB8-85954295989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653" r="514" b="67222"/>
          <a:stretch/>
        </p:blipFill>
        <p:spPr>
          <a:xfrm>
            <a:off x="276225" y="2299415"/>
            <a:ext cx="6899896" cy="1706883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8A73FC52-2017-4C1A-BC34-C53929D34C47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3842"/>
          <a:stretch/>
        </p:blipFill>
        <p:spPr>
          <a:xfrm>
            <a:off x="276225" y="4005064"/>
            <a:ext cx="6899895" cy="1282971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2E6D1D45-E5F7-45BC-94D0-EAE73C7CF68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320136" y="2753640"/>
            <a:ext cx="4509914" cy="2129681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6225" y="1570943"/>
            <a:ext cx="11553824" cy="4594362"/>
          </a:xfrm>
        </p:spPr>
        <p:txBody>
          <a:bodyPr>
            <a:normAutofit lnSpcReduction="10000"/>
          </a:bodyPr>
          <a:lstStyle/>
          <a:p>
            <a:pPr algn="just">
              <a:spcBef>
                <a:spcPts val="0"/>
              </a:spcBef>
            </a:pPr>
            <a:r>
              <a:rPr lang="en-MY" sz="2800" b="1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DCV</a:t>
            </a:r>
            <a:r>
              <a:rPr lang="en-MY" sz="2800" dirty="0">
                <a:latin typeface="Arial" panose="020B0604020202020204" pitchFamily="34" charset="0"/>
                <a:cs typeface="Arial" panose="020B0604020202020204" pitchFamily="34" charset="0"/>
              </a:rPr>
              <a:t> should be </a:t>
            </a:r>
            <a:r>
              <a:rPr lang="en-MY" sz="2800" b="1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decreased from 60 mg to 30 mg </a:t>
            </a:r>
            <a:r>
              <a:rPr lang="en-MY" sz="2800" dirty="0">
                <a:latin typeface="Arial" panose="020B0604020202020204" pitchFamily="34" charset="0"/>
                <a:cs typeface="Arial" panose="020B0604020202020204" pitchFamily="34" charset="0"/>
              </a:rPr>
              <a:t>when used with CYP 3A4 inhibitor e.g. </a:t>
            </a:r>
            <a:r>
              <a:rPr lang="en-MY" sz="2800" dirty="0" err="1">
                <a:latin typeface="Arial" panose="020B0604020202020204" pitchFamily="34" charset="0"/>
                <a:cs typeface="Arial" panose="020B0604020202020204" pitchFamily="34" charset="0"/>
              </a:rPr>
              <a:t>ritonavir</a:t>
            </a:r>
            <a:r>
              <a:rPr lang="en-MY" sz="2800" dirty="0">
                <a:latin typeface="Arial" panose="020B0604020202020204" pitchFamily="34" charset="0"/>
                <a:cs typeface="Arial" panose="020B0604020202020204" pitchFamily="34" charset="0"/>
              </a:rPr>
              <a:t>-boosted </a:t>
            </a:r>
            <a:r>
              <a:rPr lang="en-MY" sz="2800" dirty="0" err="1">
                <a:latin typeface="Arial" panose="020B0604020202020204" pitchFamily="34" charset="0"/>
                <a:cs typeface="Arial" panose="020B0604020202020204" pitchFamily="34" charset="0"/>
              </a:rPr>
              <a:t>atazanavir</a:t>
            </a:r>
            <a:r>
              <a:rPr lang="en-MY" sz="28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MY" sz="2800" dirty="0" err="1">
                <a:latin typeface="Arial" panose="020B0604020202020204" pitchFamily="34" charset="0"/>
                <a:cs typeface="Arial" panose="020B0604020202020204" pitchFamily="34" charset="0"/>
              </a:rPr>
              <a:t>cobicistat</a:t>
            </a:r>
            <a:r>
              <a:rPr lang="en-MY" sz="2800" dirty="0">
                <a:latin typeface="Arial" panose="020B0604020202020204" pitchFamily="34" charset="0"/>
                <a:cs typeface="Arial" panose="020B0604020202020204" pitchFamily="34" charset="0"/>
              </a:rPr>
              <a:t>-boosted </a:t>
            </a:r>
            <a:r>
              <a:rPr lang="en-MY" sz="2800" dirty="0" err="1">
                <a:latin typeface="Arial" panose="020B0604020202020204" pitchFamily="34" charset="0"/>
                <a:cs typeface="Arial" panose="020B0604020202020204" pitchFamily="34" charset="0"/>
              </a:rPr>
              <a:t>atazanavir</a:t>
            </a:r>
            <a:r>
              <a:rPr lang="en-MY" sz="2800" dirty="0">
                <a:latin typeface="Arial" panose="020B0604020202020204" pitchFamily="34" charset="0"/>
                <a:cs typeface="Arial" panose="020B0604020202020204" pitchFamily="34" charset="0"/>
              </a:rPr>
              <a:t> or </a:t>
            </a:r>
            <a:r>
              <a:rPr lang="en-MY" sz="2800" dirty="0" err="1">
                <a:latin typeface="Arial" panose="020B0604020202020204" pitchFamily="34" charset="0"/>
                <a:cs typeface="Arial" panose="020B0604020202020204" pitchFamily="34" charset="0"/>
              </a:rPr>
              <a:t>elvitegravir</a:t>
            </a:r>
            <a:r>
              <a:rPr lang="en-MY" sz="2800" dirty="0"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en-MY" sz="2800" dirty="0" err="1">
                <a:latin typeface="Arial" panose="020B0604020202020204" pitchFamily="34" charset="0"/>
                <a:cs typeface="Arial" panose="020B0604020202020204" pitchFamily="34" charset="0"/>
              </a:rPr>
              <a:t>cobicistat</a:t>
            </a:r>
            <a:r>
              <a:rPr lang="en-MY" sz="28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  <a:p>
            <a:pPr algn="just">
              <a:spcBef>
                <a:spcPts val="0"/>
              </a:spcBef>
            </a:pPr>
            <a:r>
              <a:rPr lang="en-MY" sz="2800" dirty="0">
                <a:latin typeface="Arial" panose="020B0604020202020204" pitchFamily="34" charset="0"/>
                <a:cs typeface="Arial" panose="020B0604020202020204" pitchFamily="34" charset="0"/>
              </a:rPr>
              <a:t>The usual DCV dose should be used with ritonavir-boosted darunavir &amp; ritonavir-boosted lopinavir.</a:t>
            </a:r>
            <a:r>
              <a:rPr lang="en-MY" sz="2800" baseline="30000" dirty="0">
                <a:latin typeface="Arial" panose="020B0604020202020204" pitchFamily="34" charset="0"/>
                <a:cs typeface="Arial" panose="020B0604020202020204" pitchFamily="34" charset="0"/>
              </a:rPr>
              <a:t>28</a:t>
            </a:r>
          </a:p>
          <a:p>
            <a:pPr algn="just">
              <a:spcBef>
                <a:spcPts val="0"/>
              </a:spcBef>
            </a:pPr>
            <a:r>
              <a:rPr lang="en-MY" sz="2800" dirty="0">
                <a:latin typeface="Arial" panose="020B0604020202020204" pitchFamily="34" charset="0"/>
                <a:cs typeface="Arial" panose="020B0604020202020204" pitchFamily="34" charset="0"/>
              </a:rPr>
              <a:t>LDV’s AUC increases by 96% when co-administered with ritonavir-boosted atazanavir.</a:t>
            </a:r>
          </a:p>
          <a:p>
            <a:pPr marL="714375" lvl="1" indent="-349250" algn="just"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en-MY" sz="2400" dirty="0">
                <a:latin typeface="Arial" panose="020B0604020202020204" pitchFamily="34" charset="0"/>
                <a:cs typeface="Arial" panose="020B0604020202020204" pitchFamily="34" charset="0"/>
              </a:rPr>
              <a:t>Although no dose adjustments of LDV are recommended to account for these interactions, the combinations should be used with caution and frequent renal monitoring.</a:t>
            </a:r>
            <a:r>
              <a:rPr lang="en-MY" sz="2400" baseline="30000" dirty="0">
                <a:latin typeface="Arial" panose="020B0604020202020204" pitchFamily="34" charset="0"/>
                <a:cs typeface="Arial" panose="020B0604020202020204" pitchFamily="34" charset="0"/>
              </a:rPr>
              <a:t>28</a:t>
            </a:r>
          </a:p>
          <a:p>
            <a:pPr algn="just">
              <a:spcBef>
                <a:spcPts val="0"/>
              </a:spcBef>
            </a:pP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SOF/VEL combination can be safely used in lopinavir/ritonavir-containing regimen.</a:t>
            </a:r>
            <a:endParaRPr lang="en-MY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15FFB0BF-A142-4942-B645-D9235CAD83FC}"/>
              </a:ext>
            </a:extLst>
          </p:cNvPr>
          <p:cNvSpPr txBox="1">
            <a:spLocks/>
          </p:cNvSpPr>
          <p:nvPr/>
        </p:nvSpPr>
        <p:spPr>
          <a:xfrm>
            <a:off x="276225" y="365126"/>
            <a:ext cx="11553825" cy="1016000"/>
          </a:xfrm>
          <a:prstGeom prst="rect">
            <a:avLst/>
          </a:prstGeom>
          <a:solidFill>
            <a:srgbClr val="990033"/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MY" sz="4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DDIs - Protease Inhibitors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A90B488-3256-4027-868E-926FC466DC68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524225" y="5703522"/>
            <a:ext cx="1488805" cy="1001379"/>
          </a:xfrm>
          <a:prstGeom prst="rect">
            <a:avLst/>
          </a:prstGeom>
        </p:spPr>
      </p:pic>
      <p:sp>
        <p:nvSpPr>
          <p:cNvPr id="7" name="Slide Number Placeholder 1">
            <a:extLst>
              <a:ext uri="{FF2B5EF4-FFF2-40B4-BE49-F238E27FC236}">
                <a16:creationId xmlns:a16="http://schemas.microsoft.com/office/drawing/2014/main" id="{955571C7-D8C4-4CCC-9F39-FE29E9A7FCB1}"/>
              </a:ext>
            </a:extLst>
          </p:cNvPr>
          <p:cNvSpPr txBox="1">
            <a:spLocks/>
          </p:cNvSpPr>
          <p:nvPr/>
        </p:nvSpPr>
        <p:spPr>
          <a:xfrm>
            <a:off x="4630737" y="6345239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2F6F156D-72CF-4EB7-8633-D69D6B704CBE}" type="slidenum">
              <a:rPr lang="en-MY" sz="140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 algn="ctr"/>
              <a:t>14</a:t>
            </a:fld>
            <a:endParaRPr lang="en-MY" sz="140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F706C159-4F80-4680-9B8A-88EEB2608F4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2623" y="4126537"/>
            <a:ext cx="6853497" cy="953641"/>
          </a:xfrm>
          <a:prstGeom prst="rect">
            <a:avLst/>
          </a:prstGeom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76DA7EA2-D23E-4359-B4F2-6D81666041E7}"/>
              </a:ext>
            </a:extLst>
          </p:cNvPr>
          <p:cNvSpPr txBox="1">
            <a:spLocks/>
          </p:cNvSpPr>
          <p:nvPr/>
        </p:nvSpPr>
        <p:spPr>
          <a:xfrm>
            <a:off x="276225" y="365126"/>
            <a:ext cx="11553825" cy="1016000"/>
          </a:xfrm>
          <a:prstGeom prst="rect">
            <a:avLst/>
          </a:prstGeom>
          <a:solidFill>
            <a:srgbClr val="990033"/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MY" sz="4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DDIs - Protease Inhibitors -</a:t>
            </a:r>
            <a:r>
              <a:rPr lang="en-MY" sz="4800" baseline="-25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9366550-B7BA-4B49-8B0C-DEA4CF684476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524225" y="5703522"/>
            <a:ext cx="1488805" cy="1001379"/>
          </a:xfrm>
          <a:prstGeom prst="rect">
            <a:avLst/>
          </a:prstGeom>
        </p:spPr>
      </p:pic>
      <p:sp>
        <p:nvSpPr>
          <p:cNvPr id="10" name="Slide Number Placeholder 1">
            <a:extLst>
              <a:ext uri="{FF2B5EF4-FFF2-40B4-BE49-F238E27FC236}">
                <a16:creationId xmlns:a16="http://schemas.microsoft.com/office/drawing/2014/main" id="{B28E58F8-83AE-41B4-BF2D-28B8608F226C}"/>
              </a:ext>
            </a:extLst>
          </p:cNvPr>
          <p:cNvSpPr txBox="1">
            <a:spLocks/>
          </p:cNvSpPr>
          <p:nvPr/>
        </p:nvSpPr>
        <p:spPr>
          <a:xfrm>
            <a:off x="4630737" y="6345239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2F6F156D-72CF-4EB7-8633-D69D6B704CBE}" type="slidenum">
              <a:rPr lang="en-MY" sz="140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 algn="ctr"/>
              <a:t>15</a:t>
            </a:fld>
            <a:endParaRPr lang="en-MY" sz="140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A7AA4D12-8C88-4D22-AE0B-AC942A5CE54C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653" r="514" b="67222"/>
          <a:stretch/>
        </p:blipFill>
        <p:spPr>
          <a:xfrm>
            <a:off x="276225" y="2492896"/>
            <a:ext cx="6899896" cy="1706883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E488B008-D67E-4132-94A5-BA5CDC29ED1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320136" y="2753640"/>
            <a:ext cx="4509914" cy="2129681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 l="4882" t="56397" r="24805" b="17236"/>
          <a:stretch>
            <a:fillRect/>
          </a:stretch>
        </p:blipFill>
        <p:spPr bwMode="auto">
          <a:xfrm>
            <a:off x="609599" y="1988840"/>
            <a:ext cx="10972799" cy="32918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76DA7EA2-D23E-4359-B4F2-6D81666041E7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  <a:solidFill>
            <a:srgbClr val="990033"/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MY" sz="4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DDIs - Protease Inhibitors -</a:t>
            </a:r>
            <a:r>
              <a:rPr lang="en-MY" sz="4800" baseline="-25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</a:p>
        </p:txBody>
      </p:sp>
      <p:sp>
        <p:nvSpPr>
          <p:cNvPr id="6" name="Rectangle 5"/>
          <p:cNvSpPr/>
          <p:nvPr/>
        </p:nvSpPr>
        <p:spPr>
          <a:xfrm>
            <a:off x="609600" y="6356027"/>
            <a:ext cx="9858444" cy="36512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1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Source: </a:t>
            </a:r>
            <a:r>
              <a:rPr lang="en-MY" sz="11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John JF. A Quick Guide for Clinicians. April 2017. 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58FF7E0-9E36-4869-A5A3-FD7FE8618727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524225" y="5703522"/>
            <a:ext cx="1488805" cy="1001379"/>
          </a:xfrm>
          <a:prstGeom prst="rect">
            <a:avLst/>
          </a:prstGeom>
        </p:spPr>
      </p:pic>
      <p:sp>
        <p:nvSpPr>
          <p:cNvPr id="9" name="Slide Number Placeholder 1">
            <a:extLst>
              <a:ext uri="{FF2B5EF4-FFF2-40B4-BE49-F238E27FC236}">
                <a16:creationId xmlns:a16="http://schemas.microsoft.com/office/drawing/2014/main" id="{FBBE8EC1-7590-44F7-B213-F9F3A67DB569}"/>
              </a:ext>
            </a:extLst>
          </p:cNvPr>
          <p:cNvSpPr txBox="1">
            <a:spLocks/>
          </p:cNvSpPr>
          <p:nvPr/>
        </p:nvSpPr>
        <p:spPr>
          <a:xfrm>
            <a:off x="4630737" y="6345239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2F6F156D-72CF-4EB7-8633-D69D6B704CBE}" type="slidenum">
              <a:rPr lang="en-MY" sz="140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 algn="ctr"/>
              <a:t>16</a:t>
            </a:fld>
            <a:endParaRPr lang="en-MY" sz="1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7368" y="2277802"/>
            <a:ext cx="11233248" cy="2302395"/>
          </a:xfrm>
        </p:spPr>
        <p:txBody>
          <a:bodyPr>
            <a:normAutofit/>
          </a:bodyPr>
          <a:lstStyle/>
          <a:p>
            <a:pPr marL="365125" indent="-365125" algn="just">
              <a:spcBef>
                <a:spcPts val="0"/>
              </a:spcBef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All available DAAs in the market have no significant DDI with integrase inhibitor group of antiretroviral (ARV).</a:t>
            </a:r>
          </a:p>
          <a:p>
            <a:pPr marL="0" indent="0" algn="just">
              <a:spcBef>
                <a:spcPts val="0"/>
              </a:spcBef>
              <a:buNone/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65125" indent="-365125" algn="just">
              <a:spcBef>
                <a:spcPts val="0"/>
              </a:spcBef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A standard dose of 60mg can be used.</a:t>
            </a:r>
            <a:endParaRPr lang="en-MY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E6E9694B-AD5B-464A-97DC-DF2E118DDA4F}"/>
              </a:ext>
            </a:extLst>
          </p:cNvPr>
          <p:cNvSpPr txBox="1">
            <a:spLocks/>
          </p:cNvSpPr>
          <p:nvPr/>
        </p:nvSpPr>
        <p:spPr>
          <a:xfrm>
            <a:off x="276225" y="365126"/>
            <a:ext cx="11553825" cy="1016000"/>
          </a:xfrm>
          <a:prstGeom prst="rect">
            <a:avLst/>
          </a:prstGeom>
          <a:solidFill>
            <a:srgbClr val="990033"/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MY" sz="4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DDIs - Integrase Inhibitors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58FF7E0-9E36-4869-A5A3-FD7FE8618727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524225" y="5703522"/>
            <a:ext cx="1488805" cy="1001379"/>
          </a:xfrm>
          <a:prstGeom prst="rect">
            <a:avLst/>
          </a:prstGeom>
        </p:spPr>
      </p:pic>
      <p:sp>
        <p:nvSpPr>
          <p:cNvPr id="7" name="Slide Number Placeholder 1">
            <a:extLst>
              <a:ext uri="{FF2B5EF4-FFF2-40B4-BE49-F238E27FC236}">
                <a16:creationId xmlns:a16="http://schemas.microsoft.com/office/drawing/2014/main" id="{93EBB7B1-F8E5-42A1-B539-5479DD74BE19}"/>
              </a:ext>
            </a:extLst>
          </p:cNvPr>
          <p:cNvSpPr txBox="1">
            <a:spLocks/>
          </p:cNvSpPr>
          <p:nvPr/>
        </p:nvSpPr>
        <p:spPr>
          <a:xfrm>
            <a:off x="4630737" y="6345239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2F6F156D-72CF-4EB7-8633-D69D6B704CBE}" type="slidenum">
              <a:rPr lang="en-MY" sz="140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 algn="ctr"/>
              <a:t>17</a:t>
            </a:fld>
            <a:endParaRPr lang="en-MY" sz="140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A3D59E38-1C4B-4A8F-ABE2-54482B12BC0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7309" y="4149080"/>
            <a:ext cx="6888812" cy="1137484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AB0633C0-9C71-41E5-8774-55241787C638}"/>
              </a:ext>
            </a:extLst>
          </p:cNvPr>
          <p:cNvSpPr txBox="1">
            <a:spLocks/>
          </p:cNvSpPr>
          <p:nvPr/>
        </p:nvSpPr>
        <p:spPr>
          <a:xfrm>
            <a:off x="276225" y="365126"/>
            <a:ext cx="11553825" cy="1016000"/>
          </a:xfrm>
          <a:prstGeom prst="rect">
            <a:avLst/>
          </a:prstGeom>
          <a:solidFill>
            <a:srgbClr val="990033"/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MY" sz="4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DDIs - Integrase Inhibitors -</a:t>
            </a:r>
            <a:r>
              <a:rPr lang="en-MY" sz="4800" baseline="-25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C80BBAE-7F6B-4A12-830E-A62427D67551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524225" y="5703522"/>
            <a:ext cx="1488805" cy="1001379"/>
          </a:xfrm>
          <a:prstGeom prst="rect">
            <a:avLst/>
          </a:prstGeom>
        </p:spPr>
      </p:pic>
      <p:sp>
        <p:nvSpPr>
          <p:cNvPr id="9" name="Slide Number Placeholder 1">
            <a:extLst>
              <a:ext uri="{FF2B5EF4-FFF2-40B4-BE49-F238E27FC236}">
                <a16:creationId xmlns:a16="http://schemas.microsoft.com/office/drawing/2014/main" id="{FBBE8EC1-7590-44F7-B213-F9F3A67DB569}"/>
              </a:ext>
            </a:extLst>
          </p:cNvPr>
          <p:cNvSpPr txBox="1">
            <a:spLocks/>
          </p:cNvSpPr>
          <p:nvPr/>
        </p:nvSpPr>
        <p:spPr>
          <a:xfrm>
            <a:off x="4630737" y="6345239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2F6F156D-72CF-4EB7-8633-D69D6B704CBE}" type="slidenum">
              <a:rPr lang="en-MY" sz="140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 algn="ctr"/>
              <a:t>18</a:t>
            </a:fld>
            <a:endParaRPr lang="en-MY" sz="1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DE1A51AF-23DE-4701-B02B-D35F67CCE9E6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653" r="514" b="67222"/>
          <a:stretch/>
        </p:blipFill>
        <p:spPr>
          <a:xfrm>
            <a:off x="276225" y="2492896"/>
            <a:ext cx="6899896" cy="1706883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2A3DE6C6-D85B-491F-B350-4BAAED8733F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320136" y="2753640"/>
            <a:ext cx="4509914" cy="2129681"/>
          </a:xfrm>
          <a:prstGeom prst="rect">
            <a:avLst/>
          </a:prstGeo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6F156D-72CF-4EB7-8633-D69D6B704CBE}" type="slidenum">
              <a:rPr lang="en-MY" smtClean="0"/>
              <a:pPr/>
              <a:t>19</a:t>
            </a:fld>
            <a:endParaRPr lang="en-MY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24C75CA0-862A-4980-AC4D-6648EE07F074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609600" y="214290"/>
            <a:ext cx="10972800" cy="1203348"/>
          </a:xfrm>
          <a:prstGeom prst="rect">
            <a:avLst/>
          </a:prstGeom>
          <a:solidFill>
            <a:srgbClr val="990033"/>
          </a:solidFill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MY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DCV Interactions with Commonly Used Medications Among HIV Patients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58FF7E0-9E36-4869-A5A3-FD7FE8618727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524225" y="5703522"/>
            <a:ext cx="1488805" cy="1001379"/>
          </a:xfrm>
          <a:prstGeom prst="rect">
            <a:avLst/>
          </a:prstGeom>
        </p:spPr>
      </p:pic>
      <p:sp>
        <p:nvSpPr>
          <p:cNvPr id="7" name="Slide Number Placeholder 1">
            <a:extLst>
              <a:ext uri="{FF2B5EF4-FFF2-40B4-BE49-F238E27FC236}">
                <a16:creationId xmlns:a16="http://schemas.microsoft.com/office/drawing/2014/main" id="{237DB140-43FE-43F7-A450-CF07242030A9}"/>
              </a:ext>
            </a:extLst>
          </p:cNvPr>
          <p:cNvSpPr txBox="1">
            <a:spLocks/>
          </p:cNvSpPr>
          <p:nvPr/>
        </p:nvSpPr>
        <p:spPr>
          <a:xfrm>
            <a:off x="4630737" y="6345239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2F6F156D-72CF-4EB7-8633-D69D6B704CBE}" type="slidenum">
              <a:rPr lang="en-MY" sz="140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 algn="ctr"/>
              <a:t>19</a:t>
            </a:fld>
            <a:endParaRPr lang="en-MY" sz="1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09600" y="6256122"/>
            <a:ext cx="9858444" cy="36512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5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Source:  </a:t>
            </a:r>
            <a:r>
              <a:rPr lang="en-MY" sz="105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John JF. A Quick Guide for Clinicians. April 2017. 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47377856"/>
              </p:ext>
            </p:extLst>
          </p:nvPr>
        </p:nvGraphicFramePr>
        <p:xfrm>
          <a:off x="609600" y="1573875"/>
          <a:ext cx="10972800" cy="4643744"/>
        </p:xfrm>
        <a:graphic>
          <a:graphicData uri="http://schemas.openxmlformats.org/drawingml/2006/table">
            <a:tbl>
              <a:tblPr firstRow="1" bandRow="1">
                <a:tableStyleId>{EB9631B5-78F2-41C9-869B-9F39066F8104}</a:tableStyleId>
              </a:tblPr>
              <a:tblGrid>
                <a:gridCol w="570421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26858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686265">
                <a:tc>
                  <a:txBody>
                    <a:bodyPr/>
                    <a:lstStyle/>
                    <a:p>
                      <a:r>
                        <a:rPr lang="en-US" sz="2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Medication and/or Class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2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Recommendation</a:t>
                      </a:r>
                      <a:r>
                        <a:rPr lang="en-US" sz="200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&amp; Clinical Comment</a:t>
                      </a:r>
                      <a:endParaRPr lang="en-MY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59472">
                <a:tc gridSpan="2">
                  <a:txBody>
                    <a:bodyPr/>
                    <a:lstStyle/>
                    <a:p>
                      <a:r>
                        <a:rPr lang="en-US" sz="18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Strong </a:t>
                      </a:r>
                      <a:r>
                        <a:rPr lang="en-US" sz="1800" b="1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inhibitor of CYP3A</a:t>
                      </a:r>
                      <a:endParaRPr lang="en-MY" sz="18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MY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26793">
                <a:tc>
                  <a:txBody>
                    <a:bodyPr/>
                    <a:lstStyle/>
                    <a:p>
                      <a:pPr marL="365125" indent="-365125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Antibiotics - clarithromycin</a:t>
                      </a:r>
                      <a:endParaRPr lang="en-MY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365125" indent="-365125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Decrease DCV dose to 30mg once daily</a:t>
                      </a:r>
                      <a:endParaRPr lang="en-MY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69487">
                <a:tc>
                  <a:txBody>
                    <a:bodyPr/>
                    <a:lstStyle/>
                    <a:p>
                      <a:pPr marL="365125" indent="-365125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Antifungals - itraconazole, </a:t>
                      </a:r>
                      <a:r>
                        <a:rPr lang="en-US" sz="160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posaconazole</a:t>
                      </a:r>
                      <a:r>
                        <a:rPr lang="en-U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voriconazole</a:t>
                      </a:r>
                      <a:endParaRPr lang="en-MY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MY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59472">
                <a:tc gridSpan="2">
                  <a:txBody>
                    <a:bodyPr/>
                    <a:lstStyle/>
                    <a:p>
                      <a:r>
                        <a:rPr lang="en-US" sz="18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Moderate inducer of CYP3A</a:t>
                      </a:r>
                      <a:endParaRPr lang="en-MY" sz="18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MY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3372">
                <a:tc>
                  <a:txBody>
                    <a:bodyPr/>
                    <a:lstStyle/>
                    <a:p>
                      <a:pPr marL="365125" marR="0" indent="-365125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Antimycobacterial</a:t>
                      </a:r>
                      <a:r>
                        <a:rPr lang="en-US" sz="160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- rifapentine</a:t>
                      </a:r>
                      <a:endParaRPr lang="en-MY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365125" indent="-365125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Increase DCV dose to 90mg once daily</a:t>
                      </a:r>
                      <a:endParaRPr lang="en-MY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26793">
                <a:tc>
                  <a:txBody>
                    <a:bodyPr/>
                    <a:lstStyle/>
                    <a:p>
                      <a:pPr marL="365125" indent="-365125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Corticosteroids - dexamethasone</a:t>
                      </a:r>
                      <a:endParaRPr lang="en-MY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MY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59472">
                <a:tc gridSpan="2">
                  <a:txBody>
                    <a:bodyPr/>
                    <a:lstStyle/>
                    <a:p>
                      <a:r>
                        <a:rPr lang="en-US" sz="18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Strong inducer of CYP3A</a:t>
                      </a:r>
                      <a:endParaRPr lang="en-MY" sz="18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MY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26793">
                <a:tc>
                  <a:txBody>
                    <a:bodyPr/>
                    <a:lstStyle/>
                    <a:p>
                      <a:pPr marL="365125" indent="-365125">
                        <a:buFont typeface="Arial" panose="020B0604020202020204" pitchFamily="34" charset="0"/>
                        <a:buChar char="•"/>
                      </a:pPr>
                      <a:r>
                        <a:rPr lang="en-US" sz="16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Anti</a:t>
                      </a:r>
                      <a:r>
                        <a:rPr lang="en-US" sz="1600" b="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mycobacterial - rifampicin</a:t>
                      </a:r>
                      <a:endParaRPr lang="en-MY" sz="16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365125" indent="-365125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Co-administration is not recommended</a:t>
                      </a:r>
                      <a:endParaRPr lang="en-MY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59472">
                <a:tc gridSpan="2">
                  <a:txBody>
                    <a:bodyPr/>
                    <a:lstStyle/>
                    <a:p>
                      <a:r>
                        <a:rPr lang="en-US" sz="18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Other medications</a:t>
                      </a:r>
                      <a:endParaRPr lang="en-MY" sz="18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MY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82081">
                <a:tc>
                  <a:txBody>
                    <a:bodyPr/>
                    <a:lstStyle/>
                    <a:p>
                      <a:pPr marL="365125" indent="-365125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Anticholesterol</a:t>
                      </a:r>
                      <a:r>
                        <a:rPr lang="en-U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- atorvastatin, pravastatin,</a:t>
                      </a:r>
                      <a:r>
                        <a:rPr lang="en-US" sz="160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rosuvastatin</a:t>
                      </a:r>
                      <a:endParaRPr lang="en-MY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65125" indent="-365125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Monitor for HMG-CoA reductase toxicity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63659">
                <a:tc>
                  <a:txBody>
                    <a:bodyPr/>
                    <a:lstStyle/>
                    <a:p>
                      <a:pPr marL="365125" indent="-365125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Opioid substitution therapy - methadone, buprenorphine</a:t>
                      </a:r>
                      <a:endParaRPr lang="en-MY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65125" indent="-365125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Monitor for OST toxicity</a:t>
                      </a:r>
                      <a:endParaRPr lang="en-MY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76225" y="1600201"/>
            <a:ext cx="11553825" cy="4525963"/>
          </a:xfrm>
        </p:spPr>
        <p:txBody>
          <a:bodyPr>
            <a:normAutofit/>
          </a:bodyPr>
          <a:lstStyle/>
          <a:p>
            <a:pPr marL="714375" indent="-714375" algn="just">
              <a:spcBef>
                <a:spcPts val="0"/>
              </a:spcBef>
              <a:buFont typeface="+mj-lt"/>
              <a:buAutoNum type="arabicPeriod"/>
            </a:pPr>
            <a:r>
              <a:rPr lang="en-MY" sz="4000" dirty="0">
                <a:latin typeface="Arial" panose="020B0604020202020204" pitchFamily="34" charset="0"/>
                <a:cs typeface="Arial" panose="020B0604020202020204" pitchFamily="34" charset="0"/>
              </a:rPr>
              <a:t>To learn on:</a:t>
            </a:r>
          </a:p>
          <a:p>
            <a:pPr marL="1430338" lvl="1" indent="-715963" algn="just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MY" sz="3600" dirty="0">
                <a:latin typeface="Arial" panose="020B0604020202020204" pitchFamily="34" charset="0"/>
                <a:cs typeface="Arial" panose="020B0604020202020204" pitchFamily="34" charset="0"/>
              </a:rPr>
              <a:t>efficacy &amp; safety of the direct-acting antivirals (DAAs) regime for HIV/HCV co-infected patients.</a:t>
            </a:r>
          </a:p>
          <a:p>
            <a:pPr marL="1430338" lvl="1" indent="-715963" algn="just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MY" sz="3600" dirty="0">
                <a:latin typeface="Arial" panose="020B0604020202020204" pitchFamily="34" charset="0"/>
                <a:cs typeface="Arial" panose="020B0604020202020204" pitchFamily="34" charset="0"/>
              </a:rPr>
              <a:t>timing to start DAAs in HIV/HCV co-infection.</a:t>
            </a:r>
          </a:p>
          <a:p>
            <a:pPr marL="1430338" lvl="1" indent="-715963" algn="just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MY" sz="3600" dirty="0">
                <a:latin typeface="Arial" panose="020B0604020202020204" pitchFamily="34" charset="0"/>
                <a:cs typeface="Arial" panose="020B0604020202020204" pitchFamily="34" charset="0"/>
              </a:rPr>
              <a:t>potential drug-drug interaction between DAAs &amp; antiretroviral therapy (ART).</a:t>
            </a:r>
          </a:p>
          <a:p>
            <a:pPr marL="365125" indent="-365125" algn="just">
              <a:spcBef>
                <a:spcPts val="0"/>
              </a:spcBef>
              <a:buFont typeface="+mj-lt"/>
              <a:buAutoNum type="arabicPeriod"/>
            </a:pPr>
            <a:endParaRPr lang="en-MY" sz="4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14350" indent="-514350" algn="just">
              <a:spcBef>
                <a:spcPts val="0"/>
              </a:spcBef>
              <a:buFont typeface="+mj-lt"/>
              <a:buAutoNum type="arabicPeriod"/>
            </a:pPr>
            <a:endParaRPr lang="en-MY" sz="4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8F374616-9663-416D-A75C-175ED6EC54FE}"/>
              </a:ext>
            </a:extLst>
          </p:cNvPr>
          <p:cNvSpPr txBox="1">
            <a:spLocks/>
          </p:cNvSpPr>
          <p:nvPr/>
        </p:nvSpPr>
        <p:spPr>
          <a:xfrm>
            <a:off x="276225" y="365126"/>
            <a:ext cx="11553825" cy="1016000"/>
          </a:xfrm>
          <a:prstGeom prst="rect">
            <a:avLst/>
          </a:prstGeom>
          <a:solidFill>
            <a:srgbClr val="990033"/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MY" sz="48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Learning Objectives</a:t>
            </a:r>
            <a:endParaRPr lang="en-MY" sz="4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7A54319-2C91-4748-B303-1B036FA6AA26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524225" y="5703522"/>
            <a:ext cx="1488805" cy="1001379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FF2FD44-2E10-4E2E-91E9-604463EA4F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630737" y="6345239"/>
            <a:ext cx="2844800" cy="365125"/>
          </a:xfrm>
        </p:spPr>
        <p:txBody>
          <a:bodyPr/>
          <a:lstStyle/>
          <a:p>
            <a:pPr algn="ctr"/>
            <a:fld id="{2F6F156D-72CF-4EB7-8633-D69D6B704CBE}" type="slidenum">
              <a:rPr lang="en-MY" sz="140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 algn="ctr"/>
              <a:t>2</a:t>
            </a:fld>
            <a:endParaRPr lang="en-MY" sz="1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5826" y="1773557"/>
            <a:ext cx="11534223" cy="3311628"/>
          </a:xfrm>
        </p:spPr>
        <p:txBody>
          <a:bodyPr>
            <a:normAutofit fontScale="92500"/>
          </a:bodyPr>
          <a:lstStyle/>
          <a:p>
            <a:pPr marL="365125" indent="-365125" algn="just">
              <a:spcBef>
                <a:spcPts val="0"/>
              </a:spcBef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DAAs is as effective &amp; safe in HIV/HCV co-infected as in mono-infected people.</a:t>
            </a:r>
          </a:p>
          <a:p>
            <a:pPr marL="0" indent="0" algn="just">
              <a:spcBef>
                <a:spcPts val="0"/>
              </a:spcBef>
              <a:buNone/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65125" indent="-365125" algn="just">
              <a:spcBef>
                <a:spcPts val="0"/>
              </a:spcBef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Treating underlying HIV before starting treatment of hepatitis C is preferable.</a:t>
            </a:r>
          </a:p>
          <a:p>
            <a:pPr marL="0" indent="0" algn="just">
              <a:spcBef>
                <a:spcPts val="0"/>
              </a:spcBef>
              <a:buNone/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65125" indent="-365125" algn="just">
              <a:spcBef>
                <a:spcPts val="0"/>
              </a:spcBef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The dose for DCV will vary according to different class of ARV.</a:t>
            </a:r>
          </a:p>
          <a:p>
            <a:pPr marL="365125" indent="-365125" algn="just">
              <a:spcBef>
                <a:spcPts val="0"/>
              </a:spcBef>
              <a:buNone/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180CC79A-DE60-43E2-A29E-BDF827C5CC3C}"/>
              </a:ext>
            </a:extLst>
          </p:cNvPr>
          <p:cNvSpPr txBox="1">
            <a:spLocks/>
          </p:cNvSpPr>
          <p:nvPr/>
        </p:nvSpPr>
        <p:spPr>
          <a:xfrm>
            <a:off x="276225" y="365126"/>
            <a:ext cx="11553825" cy="1016000"/>
          </a:xfrm>
          <a:prstGeom prst="rect">
            <a:avLst/>
          </a:prstGeom>
          <a:solidFill>
            <a:srgbClr val="990033"/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MY" sz="4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Take Home Messages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C9AC482-CB6F-47A1-9DF8-83090586D236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524225" y="5703522"/>
            <a:ext cx="1488805" cy="1001379"/>
          </a:xfrm>
          <a:prstGeom prst="rect">
            <a:avLst/>
          </a:prstGeom>
        </p:spPr>
      </p:pic>
      <p:sp>
        <p:nvSpPr>
          <p:cNvPr id="7" name="Slide Number Placeholder 1">
            <a:extLst>
              <a:ext uri="{FF2B5EF4-FFF2-40B4-BE49-F238E27FC236}">
                <a16:creationId xmlns:a16="http://schemas.microsoft.com/office/drawing/2014/main" id="{237DB140-43FE-43F7-A450-CF07242030A9}"/>
              </a:ext>
            </a:extLst>
          </p:cNvPr>
          <p:cNvSpPr txBox="1">
            <a:spLocks/>
          </p:cNvSpPr>
          <p:nvPr/>
        </p:nvSpPr>
        <p:spPr>
          <a:xfrm>
            <a:off x="4630737" y="6345239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2F6F156D-72CF-4EB7-8633-D69D6B704CBE}" type="slidenum">
              <a:rPr lang="en-MY" sz="140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 algn="ctr"/>
              <a:t>20</a:t>
            </a:fld>
            <a:endParaRPr lang="en-MY" sz="140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BBD1F090-164A-4F43-AFFA-9BE3DA0E625D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</a:blip>
          <a:stretch>
            <a:fillRect/>
          </a:stretch>
        </p:blipFill>
        <p:spPr>
          <a:xfrm>
            <a:off x="351091" y="291588"/>
            <a:ext cx="11342145" cy="6345784"/>
          </a:xfrm>
          <a:prstGeom prst="rect">
            <a:avLst/>
          </a:prstGeom>
          <a:effectLst>
            <a:softEdge rad="635000"/>
          </a:effec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31D6926-DE8F-4DC3-BC57-9B2E7B9649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9462" y="2815936"/>
            <a:ext cx="10363200" cy="1226127"/>
          </a:xfrm>
        </p:spPr>
        <p:txBody>
          <a:bodyPr>
            <a:noAutofit/>
          </a:bodyPr>
          <a:lstStyle/>
          <a:p>
            <a:r>
              <a:rPr lang="en-MY" sz="7200" dirty="0">
                <a:latin typeface="Brush Script MT" panose="03060802040406070304" pitchFamily="66" charset="0"/>
                <a:cs typeface="Arial" panose="020B0604020202020204" pitchFamily="34" charset="0"/>
              </a:rPr>
              <a:t>Thank you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93B9CDA-C455-4151-95E7-1D4611046F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6F156D-72CF-4EB7-8633-D69D6B704CBE}" type="slidenum">
              <a:rPr lang="en-MY" smtClean="0"/>
              <a:pPr/>
              <a:t>21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9863427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76225" y="1600201"/>
            <a:ext cx="11553825" cy="4103321"/>
          </a:xfrm>
        </p:spPr>
        <p:txBody>
          <a:bodyPr>
            <a:normAutofit/>
          </a:bodyPr>
          <a:lstStyle/>
          <a:p>
            <a:pPr algn="just">
              <a:spcBef>
                <a:spcPts val="0"/>
              </a:spcBef>
            </a:pPr>
            <a:r>
              <a:rPr lang="en-MY" dirty="0">
                <a:latin typeface="Arial" panose="020B0604020202020204" pitchFamily="34" charset="0"/>
                <a:cs typeface="Arial" panose="020B0604020202020204" pitchFamily="34" charset="0"/>
              </a:rPr>
              <a:t>HIV/HCV co-infected patients are at higher risk to develop liver-related morbidity &amp; mortality than HCV mono-infected patients.</a:t>
            </a:r>
          </a:p>
          <a:p>
            <a:pPr algn="just">
              <a:spcBef>
                <a:spcPts val="0"/>
              </a:spcBef>
            </a:pPr>
            <a:r>
              <a:rPr lang="en-MY" dirty="0">
                <a:latin typeface="Arial" panose="020B0604020202020204" pitchFamily="34" charset="0"/>
                <a:cs typeface="Arial" panose="020B0604020202020204" pitchFamily="34" charset="0"/>
              </a:rPr>
              <a:t>Having well-controlled HIV &amp; restored immune function while on ART reduces the risk of liver disease progression due to hepatitis C.</a:t>
            </a:r>
          </a:p>
          <a:p>
            <a:pPr algn="just">
              <a:spcBef>
                <a:spcPts val="0"/>
              </a:spcBef>
            </a:pPr>
            <a:r>
              <a:rPr lang="en-MY" dirty="0">
                <a:latin typeface="Arial" panose="020B0604020202020204" pitchFamily="34" charset="0"/>
                <a:cs typeface="Arial" panose="020B0604020202020204" pitchFamily="34" charset="0"/>
              </a:rPr>
              <a:t>Co-infection will likely accelerate liver disease progression, therefore early hepatitis C treatment is beneficial.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A1ED9997-97E8-4270-9601-FAA52DC63952}"/>
              </a:ext>
            </a:extLst>
          </p:cNvPr>
          <p:cNvSpPr txBox="1">
            <a:spLocks/>
          </p:cNvSpPr>
          <p:nvPr/>
        </p:nvSpPr>
        <p:spPr>
          <a:xfrm>
            <a:off x="276225" y="365126"/>
            <a:ext cx="11553825" cy="1016000"/>
          </a:xfrm>
          <a:prstGeom prst="rect">
            <a:avLst/>
          </a:prstGeom>
          <a:solidFill>
            <a:srgbClr val="990033"/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MY" sz="4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HIV Co-infection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5BEEF48-C25F-4B01-AFC1-FC5F5870C4FE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524225" y="5703522"/>
            <a:ext cx="1488805" cy="1001379"/>
          </a:xfrm>
          <a:prstGeom prst="rect">
            <a:avLst/>
          </a:prstGeom>
        </p:spPr>
      </p:pic>
      <p:sp>
        <p:nvSpPr>
          <p:cNvPr id="8" name="Slide Number Placeholder 1">
            <a:extLst>
              <a:ext uri="{FF2B5EF4-FFF2-40B4-BE49-F238E27FC236}">
                <a16:creationId xmlns:a16="http://schemas.microsoft.com/office/drawing/2014/main" id="{39E3778B-CDE4-4432-A280-72E291458018}"/>
              </a:ext>
            </a:extLst>
          </p:cNvPr>
          <p:cNvSpPr txBox="1">
            <a:spLocks/>
          </p:cNvSpPr>
          <p:nvPr/>
        </p:nvSpPr>
        <p:spPr>
          <a:xfrm>
            <a:off x="4630737" y="6345239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2F6F156D-72CF-4EB7-8633-D69D6B704CBE}" type="slidenum">
              <a:rPr lang="en-MY" sz="140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 algn="ctr"/>
              <a:t>3</a:t>
            </a:fld>
            <a:endParaRPr lang="en-MY" sz="140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108413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6225" y="1600201"/>
            <a:ext cx="11553825" cy="3701007"/>
          </a:xfrm>
        </p:spPr>
        <p:txBody>
          <a:bodyPr>
            <a:normAutofit/>
          </a:bodyPr>
          <a:lstStyle/>
          <a:p>
            <a:pPr marL="0" indent="0" algn="just">
              <a:spcBef>
                <a:spcPts val="0"/>
              </a:spcBef>
              <a:buNone/>
            </a:pPr>
            <a:r>
              <a:rPr lang="en-MY" dirty="0">
                <a:latin typeface="Arial" panose="020B0604020202020204" pitchFamily="34" charset="0"/>
                <a:cs typeface="Arial" panose="020B0604020202020204" pitchFamily="34" charset="0"/>
              </a:rPr>
              <a:t>Fewer HIV/HCV co-infected patients have been treated in DAAs trials; </a:t>
            </a:r>
          </a:p>
          <a:p>
            <a:pPr algn="just">
              <a:spcBef>
                <a:spcPts val="0"/>
              </a:spcBef>
            </a:pPr>
            <a:endParaRPr lang="en-MY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14375" indent="-714375" algn="just">
              <a:spcBef>
                <a:spcPts val="0"/>
              </a:spcBef>
              <a:buFont typeface="+mj-lt"/>
              <a:buAutoNum type="arabicPeriod"/>
            </a:pPr>
            <a:r>
              <a:rPr lang="en-MY" b="1" dirty="0">
                <a:latin typeface="Arial" panose="020B0604020202020204" pitchFamily="34" charset="0"/>
                <a:cs typeface="Arial" panose="020B0604020202020204" pitchFamily="34" charset="0"/>
              </a:rPr>
              <a:t>Sofosbuvir + Daclatasvir (SOF+DCV)</a:t>
            </a:r>
          </a:p>
          <a:p>
            <a:pPr marL="714375" indent="0" algn="just">
              <a:spcBef>
                <a:spcPts val="0"/>
              </a:spcBef>
              <a:buNone/>
            </a:pPr>
            <a:r>
              <a:rPr lang="en-MY" dirty="0">
                <a:latin typeface="Arial" panose="020B0604020202020204" pitchFamily="34" charset="0"/>
                <a:cs typeface="Arial" panose="020B0604020202020204" pitchFamily="34" charset="0"/>
              </a:rPr>
              <a:t>The combination of SOF+DCV once daily for 12 weeks achieved SVR12 between 91% to 98% of treatment-naïve and treatment-experienced HIV/HCV.</a:t>
            </a:r>
            <a:r>
              <a:rPr lang="en-MY" baseline="30000" dirty="0">
                <a:latin typeface="Arial" panose="020B0604020202020204" pitchFamily="34" charset="0"/>
                <a:cs typeface="Arial" panose="020B0604020202020204" pitchFamily="34" charset="0"/>
              </a:rPr>
              <a:t>48</a:t>
            </a: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43B8BE63-DE6B-4F9A-9532-060E3F60982F}"/>
              </a:ext>
            </a:extLst>
          </p:cNvPr>
          <p:cNvSpPr txBox="1">
            <a:spLocks/>
          </p:cNvSpPr>
          <p:nvPr/>
        </p:nvSpPr>
        <p:spPr>
          <a:xfrm>
            <a:off x="276225" y="365126"/>
            <a:ext cx="11553825" cy="1016000"/>
          </a:xfrm>
          <a:prstGeom prst="rect">
            <a:avLst/>
          </a:prstGeom>
          <a:solidFill>
            <a:srgbClr val="990033"/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MY" sz="4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HIV Co-infection -</a:t>
            </a:r>
            <a:r>
              <a:rPr lang="en-MY" sz="4800" baseline="-25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338DB6F-1648-4C9C-B46E-F70E5F1204EE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524225" y="5703522"/>
            <a:ext cx="1488805" cy="1001379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8A3F2EC1-602A-4E19-B0DD-54BBB0D39A52}"/>
              </a:ext>
            </a:extLst>
          </p:cNvPr>
          <p:cNvSpPr/>
          <p:nvPr/>
        </p:nvSpPr>
        <p:spPr>
          <a:xfrm>
            <a:off x="361950" y="6339776"/>
            <a:ext cx="7175715" cy="36512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>
              <a:buFont typeface="+mj-lt"/>
              <a:buAutoNum type="arabicPeriod" startAt="48"/>
            </a:pPr>
            <a:r>
              <a:rPr lang="en-US" sz="11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Wyles</a:t>
            </a:r>
            <a:r>
              <a:rPr lang="en-US" sz="11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DL et al. N </a:t>
            </a:r>
            <a:r>
              <a:rPr lang="en-US" sz="11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Engl</a:t>
            </a:r>
            <a:r>
              <a:rPr lang="en-US" sz="11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J Med. 2015;373(8):714-25.</a:t>
            </a:r>
            <a:endParaRPr lang="en-MY" sz="11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Slide Number Placeholder 1">
            <a:extLst>
              <a:ext uri="{FF2B5EF4-FFF2-40B4-BE49-F238E27FC236}">
                <a16:creationId xmlns:a16="http://schemas.microsoft.com/office/drawing/2014/main" id="{3C67C719-515D-4167-B5A7-CBB6881512B1}"/>
              </a:ext>
            </a:extLst>
          </p:cNvPr>
          <p:cNvSpPr txBox="1">
            <a:spLocks/>
          </p:cNvSpPr>
          <p:nvPr/>
        </p:nvSpPr>
        <p:spPr>
          <a:xfrm>
            <a:off x="4630737" y="6345239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2F6F156D-72CF-4EB7-8633-D69D6B704CBE}" type="slidenum">
              <a:rPr lang="en-MY" sz="140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 algn="ctr"/>
              <a:t>4</a:t>
            </a:fld>
            <a:endParaRPr lang="en-MY" sz="140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6225" y="1600201"/>
            <a:ext cx="11553825" cy="4525963"/>
          </a:xfrm>
        </p:spPr>
        <p:txBody>
          <a:bodyPr>
            <a:normAutofit/>
          </a:bodyPr>
          <a:lstStyle/>
          <a:p>
            <a:pPr marL="714375" indent="-714375" algn="just">
              <a:spcBef>
                <a:spcPts val="0"/>
              </a:spcBef>
              <a:buFont typeface="+mj-lt"/>
              <a:buAutoNum type="arabicPeriod" startAt="2"/>
            </a:pPr>
            <a:r>
              <a:rPr lang="en-MY" b="1" dirty="0">
                <a:latin typeface="Arial" panose="020B0604020202020204" pitchFamily="34" charset="0"/>
                <a:cs typeface="Arial" panose="020B0604020202020204" pitchFamily="34" charset="0"/>
              </a:rPr>
              <a:t>Sofosbuvir/Ledipasvir (SOF/LDV)</a:t>
            </a:r>
          </a:p>
          <a:p>
            <a:pPr marL="714375" indent="0" algn="just">
              <a:spcBef>
                <a:spcPts val="0"/>
              </a:spcBef>
              <a:buNone/>
            </a:pPr>
            <a:r>
              <a:rPr lang="en-MY" dirty="0">
                <a:latin typeface="Arial" panose="020B0604020202020204" pitchFamily="34" charset="0"/>
                <a:cs typeface="Arial" panose="020B0604020202020204" pitchFamily="34" charset="0"/>
              </a:rPr>
              <a:t>Studies had shown that SOF/LDV for 12 weeks were associated with high SVR12 rates of 96 - 100% in HIV/HCV co-infections.</a:t>
            </a:r>
            <a:r>
              <a:rPr lang="en-MY" baseline="30000" dirty="0">
                <a:latin typeface="Arial" panose="020B0604020202020204" pitchFamily="34" charset="0"/>
                <a:cs typeface="Arial" panose="020B0604020202020204" pitchFamily="34" charset="0"/>
              </a:rPr>
              <a:t>49 - 50</a:t>
            </a:r>
          </a:p>
          <a:p>
            <a:pPr marL="714375" indent="0" algn="just">
              <a:spcBef>
                <a:spcPts val="0"/>
              </a:spcBef>
              <a:buNone/>
            </a:pPr>
            <a:endParaRPr lang="en-MY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14375" indent="-714375" algn="just">
              <a:spcBef>
                <a:spcPts val="0"/>
              </a:spcBef>
              <a:buFont typeface="+mj-lt"/>
              <a:buAutoNum type="arabicPeriod" startAt="3"/>
            </a:pPr>
            <a:r>
              <a:rPr lang="en-MY" b="1" dirty="0">
                <a:latin typeface="Arial" panose="020B0604020202020204" pitchFamily="34" charset="0"/>
                <a:cs typeface="Arial" panose="020B0604020202020204" pitchFamily="34" charset="0"/>
              </a:rPr>
              <a:t>Sofosbuvir/</a:t>
            </a:r>
            <a:r>
              <a:rPr lang="en-MY" b="1" dirty="0" err="1">
                <a:latin typeface="Arial" panose="020B0604020202020204" pitchFamily="34" charset="0"/>
                <a:cs typeface="Arial" panose="020B0604020202020204" pitchFamily="34" charset="0"/>
              </a:rPr>
              <a:t>Velpatasvir</a:t>
            </a:r>
            <a:r>
              <a:rPr lang="en-MY" b="1" dirty="0">
                <a:latin typeface="Arial" panose="020B0604020202020204" pitchFamily="34" charset="0"/>
                <a:cs typeface="Arial" panose="020B0604020202020204" pitchFamily="34" charset="0"/>
              </a:rPr>
              <a:t> (SOF/VEL) </a:t>
            </a:r>
          </a:p>
          <a:p>
            <a:pPr marL="714375" indent="0" algn="just">
              <a:spcBef>
                <a:spcPts val="0"/>
              </a:spcBef>
              <a:buNone/>
            </a:pPr>
            <a:r>
              <a:rPr lang="en-MY" dirty="0">
                <a:latin typeface="Arial" panose="020B0604020202020204" pitchFamily="34" charset="0"/>
                <a:cs typeface="Arial" panose="020B0604020202020204" pitchFamily="34" charset="0"/>
              </a:rPr>
              <a:t>SOF/VEL for 12 weeks is safe &amp; achieves overall SVR12 of 95% including in compensated cirrhosis &amp; treatment-experienced HIV/HCV co-infections.</a:t>
            </a:r>
            <a:r>
              <a:rPr lang="en-MY" baseline="30000" dirty="0">
                <a:latin typeface="Arial" panose="020B0604020202020204" pitchFamily="34" charset="0"/>
                <a:cs typeface="Arial" panose="020B0604020202020204" pitchFamily="34" charset="0"/>
              </a:rPr>
              <a:t>55</a:t>
            </a: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D1522D37-571F-4A81-83AC-AFDC186B147E}"/>
              </a:ext>
            </a:extLst>
          </p:cNvPr>
          <p:cNvSpPr txBox="1">
            <a:spLocks/>
          </p:cNvSpPr>
          <p:nvPr/>
        </p:nvSpPr>
        <p:spPr>
          <a:xfrm>
            <a:off x="276225" y="365126"/>
            <a:ext cx="11553825" cy="1016000"/>
          </a:xfrm>
          <a:prstGeom prst="rect">
            <a:avLst/>
          </a:prstGeom>
          <a:solidFill>
            <a:srgbClr val="990033"/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MY" sz="4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HIV Co-infection -</a:t>
            </a:r>
            <a:r>
              <a:rPr lang="en-MY" sz="4800" baseline="-25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7300A6B-A82A-4D13-993D-BD9340499719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524225" y="5703522"/>
            <a:ext cx="1488805" cy="1001379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90B4C755-2AB1-4694-9A5C-11093826CE2B}"/>
              </a:ext>
            </a:extLst>
          </p:cNvPr>
          <p:cNvSpPr/>
          <p:nvPr/>
        </p:nvSpPr>
        <p:spPr>
          <a:xfrm>
            <a:off x="361950" y="6126164"/>
            <a:ext cx="7175715" cy="57873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>
              <a:buFont typeface="+mj-lt"/>
              <a:buAutoNum type="arabicPeriod" startAt="49"/>
            </a:pPr>
            <a:r>
              <a:rPr lang="en-US" sz="11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Milazzo L et al. HIV Med. 2017;18(4):284-91.</a:t>
            </a:r>
          </a:p>
          <a:p>
            <a:pPr marL="342900" indent="-342900">
              <a:buFont typeface="+mj-lt"/>
              <a:buAutoNum type="arabicPeriod" startAt="49"/>
            </a:pPr>
            <a:r>
              <a:rPr lang="en-US" sz="11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Hawkins C et al. J </a:t>
            </a:r>
            <a:r>
              <a:rPr lang="en-US" sz="11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Antimicrob</a:t>
            </a:r>
            <a:r>
              <a:rPr lang="en-US" sz="11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Chemother. 2016;71(9):2642-5.</a:t>
            </a:r>
          </a:p>
          <a:p>
            <a:pPr marL="342900" indent="-342900">
              <a:buFont typeface="+mj-lt"/>
              <a:buAutoNum type="arabicPeriod" startAt="55"/>
            </a:pPr>
            <a:r>
              <a:rPr lang="en-MY" sz="11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Wyles</a:t>
            </a:r>
            <a:r>
              <a:rPr lang="en-MY" sz="11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 et al. Clin Infect Dis. 2017;65(1):6-12.</a:t>
            </a:r>
          </a:p>
        </p:txBody>
      </p:sp>
      <p:sp>
        <p:nvSpPr>
          <p:cNvPr id="8" name="Slide Number Placeholder 1">
            <a:extLst>
              <a:ext uri="{FF2B5EF4-FFF2-40B4-BE49-F238E27FC236}">
                <a16:creationId xmlns:a16="http://schemas.microsoft.com/office/drawing/2014/main" id="{EDFB9FA7-9322-4F0E-B66E-4FD21ABFFA73}"/>
              </a:ext>
            </a:extLst>
          </p:cNvPr>
          <p:cNvSpPr txBox="1">
            <a:spLocks/>
          </p:cNvSpPr>
          <p:nvPr/>
        </p:nvSpPr>
        <p:spPr>
          <a:xfrm>
            <a:off x="4630737" y="6345239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2F6F156D-72CF-4EB7-8633-D69D6B704CBE}" type="slidenum">
              <a:rPr lang="en-MY" sz="140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 algn="ctr"/>
              <a:t>5</a:t>
            </a:fld>
            <a:endParaRPr lang="en-MY" sz="140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1004" y="2622612"/>
            <a:ext cx="11553825" cy="1612775"/>
          </a:xfrm>
        </p:spPr>
        <p:txBody>
          <a:bodyPr>
            <a:normAutofit lnSpcReduction="10000"/>
          </a:bodyPr>
          <a:lstStyle/>
          <a:p>
            <a:pPr algn="just">
              <a:spcBef>
                <a:spcPts val="0"/>
              </a:spcBef>
            </a:pPr>
            <a:r>
              <a:rPr lang="en-MY" sz="3600" dirty="0">
                <a:latin typeface="Arial" panose="020B0604020202020204" pitchFamily="34" charset="0"/>
                <a:cs typeface="Arial" panose="020B0604020202020204" pitchFamily="34" charset="0"/>
              </a:rPr>
              <a:t>The effectiveness among this group has been remarkably </a:t>
            </a:r>
            <a:r>
              <a:rPr lang="en-MY" sz="3600" b="1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similar</a:t>
            </a:r>
            <a:r>
              <a:rPr lang="en-MY" sz="3600" dirty="0">
                <a:latin typeface="Arial" panose="020B0604020202020204" pitchFamily="34" charset="0"/>
                <a:cs typeface="Arial" panose="020B0604020202020204" pitchFamily="34" charset="0"/>
              </a:rPr>
              <a:t> to the HCV mono-infected group in the evidence discussed earlier.</a:t>
            </a: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FD58F52E-DB76-4F21-BBE3-31815212FD1F}"/>
              </a:ext>
            </a:extLst>
          </p:cNvPr>
          <p:cNvSpPr txBox="1">
            <a:spLocks/>
          </p:cNvSpPr>
          <p:nvPr/>
        </p:nvSpPr>
        <p:spPr>
          <a:xfrm>
            <a:off x="276225" y="365126"/>
            <a:ext cx="11553825" cy="1016000"/>
          </a:xfrm>
          <a:prstGeom prst="rect">
            <a:avLst/>
          </a:prstGeom>
          <a:solidFill>
            <a:srgbClr val="990033"/>
          </a:solidFill>
        </p:spPr>
        <p:txBody>
          <a:bodyPr vert="horz" lIns="91440" tIns="45720" rIns="91440" bIns="45720" rtlCol="0" anchor="ctr">
            <a:normAutofit fontScale="850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MY" sz="4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DAAs Efficacy in HCV/HIV Co-infected Person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6BC9A3D-B728-4487-8368-5F6894506C36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524225" y="5703522"/>
            <a:ext cx="1488805" cy="1001379"/>
          </a:xfrm>
          <a:prstGeom prst="rect">
            <a:avLst/>
          </a:prstGeom>
        </p:spPr>
      </p:pic>
      <p:sp>
        <p:nvSpPr>
          <p:cNvPr id="9" name="Slide Number Placeholder 1">
            <a:extLst>
              <a:ext uri="{FF2B5EF4-FFF2-40B4-BE49-F238E27FC236}">
                <a16:creationId xmlns:a16="http://schemas.microsoft.com/office/drawing/2014/main" id="{4494A0E0-1D2A-466D-A61E-9202A05081F8}"/>
              </a:ext>
            </a:extLst>
          </p:cNvPr>
          <p:cNvSpPr txBox="1">
            <a:spLocks/>
          </p:cNvSpPr>
          <p:nvPr/>
        </p:nvSpPr>
        <p:spPr>
          <a:xfrm>
            <a:off x="4630737" y="6345239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2F6F156D-72CF-4EB7-8633-D69D6B704CBE}" type="slidenum">
              <a:rPr lang="en-MY" sz="140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 algn="ctr"/>
              <a:t>6</a:t>
            </a:fld>
            <a:endParaRPr lang="en-MY" sz="140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E2484A7D-0AB3-4A85-848F-6F224DA196D2}"/>
              </a:ext>
            </a:extLst>
          </p:cNvPr>
          <p:cNvSpPr txBox="1">
            <a:spLocks/>
          </p:cNvSpPr>
          <p:nvPr/>
        </p:nvSpPr>
        <p:spPr>
          <a:xfrm>
            <a:off x="276225" y="365126"/>
            <a:ext cx="11553825" cy="1016000"/>
          </a:xfrm>
          <a:prstGeom prst="rect">
            <a:avLst/>
          </a:prstGeom>
          <a:solidFill>
            <a:srgbClr val="990033"/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MY" sz="4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CPG Recommendation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DAB4553-00B5-4877-96D7-55E9250FB5E0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524225" y="5703522"/>
            <a:ext cx="1488805" cy="1001379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2E7F78ED-BEBA-4985-94D3-85C508FA297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7681" y="2307272"/>
            <a:ext cx="11256637" cy="2243455"/>
          </a:xfrm>
          <a:prstGeom prst="rect">
            <a:avLst/>
          </a:prstGeom>
        </p:spPr>
      </p:pic>
      <p:sp>
        <p:nvSpPr>
          <p:cNvPr id="11" name="Slide Number Placeholder 1">
            <a:extLst>
              <a:ext uri="{FF2B5EF4-FFF2-40B4-BE49-F238E27FC236}">
                <a16:creationId xmlns:a16="http://schemas.microsoft.com/office/drawing/2014/main" id="{BA70D2AA-82B8-4FFC-AEC2-E4D40F7947F7}"/>
              </a:ext>
            </a:extLst>
          </p:cNvPr>
          <p:cNvSpPr txBox="1">
            <a:spLocks/>
          </p:cNvSpPr>
          <p:nvPr/>
        </p:nvSpPr>
        <p:spPr>
          <a:xfrm>
            <a:off x="4630737" y="6345239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2F6F156D-72CF-4EB7-8633-D69D6B704CBE}" type="slidenum">
              <a:rPr lang="en-MY" sz="140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 algn="ctr"/>
              <a:t>7</a:t>
            </a:fld>
            <a:endParaRPr lang="en-MY" sz="140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6224" y="1612901"/>
            <a:ext cx="11553825" cy="4525963"/>
          </a:xfrm>
        </p:spPr>
        <p:txBody>
          <a:bodyPr>
            <a:noAutofit/>
          </a:bodyPr>
          <a:lstStyle/>
          <a:p>
            <a:pPr algn="just">
              <a:spcBef>
                <a:spcPts val="0"/>
              </a:spcBef>
            </a:pPr>
            <a:r>
              <a:rPr lang="en-MY" dirty="0">
                <a:latin typeface="Arial" panose="020B0604020202020204" pitchFamily="34" charset="0"/>
                <a:cs typeface="Arial" panose="020B0604020202020204" pitchFamily="34" charset="0"/>
              </a:rPr>
              <a:t>People with HIV/HCV co-infection are advised </a:t>
            </a:r>
            <a:r>
              <a:rPr lang="en-MY" b="1" dirty="0">
                <a:latin typeface="Arial" panose="020B0604020202020204" pitchFamily="34" charset="0"/>
                <a:cs typeface="Arial" panose="020B0604020202020204" pitchFamily="34" charset="0"/>
              </a:rPr>
              <a:t>to start ART </a:t>
            </a:r>
            <a:r>
              <a:rPr lang="en-MY" dirty="0">
                <a:latin typeface="Arial" panose="020B0604020202020204" pitchFamily="34" charset="0"/>
                <a:cs typeface="Arial" panose="020B0604020202020204" pitchFamily="34" charset="0"/>
              </a:rPr>
              <a:t>soon after being diagnosed with HIV (WHO 2016).</a:t>
            </a:r>
          </a:p>
          <a:p>
            <a:pPr algn="just">
              <a:spcBef>
                <a:spcPts val="0"/>
              </a:spcBef>
            </a:pPr>
            <a:r>
              <a:rPr lang="en-MY" dirty="0">
                <a:latin typeface="Arial" panose="020B0604020202020204" pitchFamily="34" charset="0"/>
                <a:cs typeface="Arial" panose="020B0604020202020204" pitchFamily="34" charset="0"/>
              </a:rPr>
              <a:t>This is especially so if CD4 cell count is below 350 cells/µL; to improve immune function. </a:t>
            </a:r>
          </a:p>
          <a:p>
            <a:pPr algn="just">
              <a:spcBef>
                <a:spcPts val="0"/>
              </a:spcBef>
            </a:pPr>
            <a:r>
              <a:rPr lang="en-MY" dirty="0">
                <a:latin typeface="Arial" panose="020B0604020202020204" pitchFamily="34" charset="0"/>
                <a:cs typeface="Arial" panose="020B0604020202020204" pitchFamily="34" charset="0"/>
              </a:rPr>
              <a:t>Treatment of these patients requires special attention due to the complexity of </a:t>
            </a:r>
            <a:r>
              <a:rPr lang="en-MY" b="1" dirty="0">
                <a:latin typeface="Arial" panose="020B0604020202020204" pitchFamily="34" charset="0"/>
                <a:cs typeface="Arial" panose="020B0604020202020204" pitchFamily="34" charset="0"/>
              </a:rPr>
              <a:t>drug-drug interactions (DDI) </a:t>
            </a:r>
            <a:r>
              <a:rPr lang="en-MY" dirty="0">
                <a:latin typeface="Arial" panose="020B0604020202020204" pitchFamily="34" charset="0"/>
                <a:cs typeface="Arial" panose="020B0604020202020204" pitchFamily="34" charset="0"/>
              </a:rPr>
              <a:t>that can occur between DAAs &amp; antiretroviral medications. </a:t>
            </a:r>
          </a:p>
          <a:p>
            <a:pPr algn="just">
              <a:spcBef>
                <a:spcPts val="0"/>
              </a:spcBef>
            </a:pPr>
            <a:r>
              <a:rPr lang="en-MY" dirty="0">
                <a:latin typeface="Arial" panose="020B0604020202020204" pitchFamily="34" charset="0"/>
                <a:cs typeface="Arial" panose="020B0604020202020204" pitchFamily="34" charset="0"/>
              </a:rPr>
              <a:t>HIV treatment should not be interrupted in order to start hepatitis C treatment. </a:t>
            </a: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876C3D9B-2EF4-4E35-902D-58A569820BDD}"/>
              </a:ext>
            </a:extLst>
          </p:cNvPr>
          <p:cNvSpPr txBox="1">
            <a:spLocks/>
          </p:cNvSpPr>
          <p:nvPr/>
        </p:nvSpPr>
        <p:spPr>
          <a:xfrm>
            <a:off x="276225" y="365126"/>
            <a:ext cx="11553825" cy="1016000"/>
          </a:xfrm>
          <a:prstGeom prst="rect">
            <a:avLst/>
          </a:prstGeom>
          <a:solidFill>
            <a:srgbClr val="990033"/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MY" sz="4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When to start DAAs?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C0118CB-F1CB-462F-8BCA-EBF053B159A8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524225" y="5703522"/>
            <a:ext cx="1488805" cy="1001379"/>
          </a:xfrm>
          <a:prstGeom prst="rect">
            <a:avLst/>
          </a:prstGeom>
        </p:spPr>
      </p:pic>
      <p:sp>
        <p:nvSpPr>
          <p:cNvPr id="7" name="Slide Number Placeholder 1">
            <a:extLst>
              <a:ext uri="{FF2B5EF4-FFF2-40B4-BE49-F238E27FC236}">
                <a16:creationId xmlns:a16="http://schemas.microsoft.com/office/drawing/2014/main" id="{B370841A-EF85-44AE-84E0-3D358646508F}"/>
              </a:ext>
            </a:extLst>
          </p:cNvPr>
          <p:cNvSpPr txBox="1">
            <a:spLocks/>
          </p:cNvSpPr>
          <p:nvPr/>
        </p:nvSpPr>
        <p:spPr>
          <a:xfrm>
            <a:off x="4630737" y="6345239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2F6F156D-72CF-4EB7-8633-D69D6B704CBE}" type="slidenum">
              <a:rPr lang="en-MY" sz="140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 algn="ctr"/>
              <a:t>8</a:t>
            </a:fld>
            <a:endParaRPr lang="en-MY" sz="140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EEFAE3C9-AA35-4CD6-864D-6B8DF5A90A6B}"/>
              </a:ext>
            </a:extLst>
          </p:cNvPr>
          <p:cNvSpPr txBox="1">
            <a:spLocks/>
          </p:cNvSpPr>
          <p:nvPr/>
        </p:nvSpPr>
        <p:spPr>
          <a:xfrm>
            <a:off x="276225" y="365126"/>
            <a:ext cx="11553825" cy="1016000"/>
          </a:xfrm>
          <a:prstGeom prst="rect">
            <a:avLst/>
          </a:prstGeom>
          <a:solidFill>
            <a:srgbClr val="990033"/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MY" sz="4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When to start DAAs? -</a:t>
            </a:r>
            <a:r>
              <a:rPr lang="en-MY" sz="4800" baseline="-25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D36D07E-DBA7-4FC7-A175-9863E2E44435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524225" y="5703522"/>
            <a:ext cx="1488805" cy="1001379"/>
          </a:xfrm>
          <a:prstGeom prst="rect">
            <a:avLst/>
          </a:prstGeom>
        </p:spPr>
      </p:pic>
      <p:sp>
        <p:nvSpPr>
          <p:cNvPr id="7" name="Slide Number Placeholder 1">
            <a:extLst>
              <a:ext uri="{FF2B5EF4-FFF2-40B4-BE49-F238E27FC236}">
                <a16:creationId xmlns:a16="http://schemas.microsoft.com/office/drawing/2014/main" id="{CCCB976A-69D4-4B39-A00A-C4EBC7B92BA6}"/>
              </a:ext>
            </a:extLst>
          </p:cNvPr>
          <p:cNvSpPr txBox="1">
            <a:spLocks/>
          </p:cNvSpPr>
          <p:nvPr/>
        </p:nvSpPr>
        <p:spPr>
          <a:xfrm>
            <a:off x="4630737" y="6345239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2F6F156D-72CF-4EB7-8633-D69D6B704CBE}" type="slidenum">
              <a:rPr lang="en-MY" sz="140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 algn="ctr"/>
              <a:t>9</a:t>
            </a:fld>
            <a:endParaRPr lang="en-MY" sz="140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37702E12-A4DE-4114-B49D-E8A145B5238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5202" y="1890397"/>
            <a:ext cx="11442945" cy="3077206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16733</TotalTime>
  <Words>985</Words>
  <Application>Microsoft Office PowerPoint</Application>
  <PresentationFormat>Widescreen</PresentationFormat>
  <Paragraphs>115</Paragraphs>
  <Slides>21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6" baseType="lpstr">
      <vt:lpstr>Arial</vt:lpstr>
      <vt:lpstr>Brush Script MT</vt:lpstr>
      <vt:lpstr>Calibri</vt:lpstr>
      <vt:lpstr>Courier New</vt:lpstr>
      <vt:lpstr>Office Theme</vt:lpstr>
      <vt:lpstr>TRAINING OF CORE TRAINERS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DDIs - Protease Inhibitors -3</vt:lpstr>
      <vt:lpstr>PowerPoint Presentation</vt:lpstr>
      <vt:lpstr>PowerPoint Presentation</vt:lpstr>
      <vt:lpstr>DCV Interactions with Commonly Used Medications Among HIV Patients</vt:lpstr>
      <vt:lpstr>PowerPoint Presentation</vt:lpstr>
      <vt:lpstr>Thank you</vt:lpstr>
    </vt:vector>
  </TitlesOfParts>
  <Company>Hewlett-Packard Company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ahmad kashfi bin hj ab rahman</dc:creator>
  <cp:lastModifiedBy>Siti Aishah Fadzilah</cp:lastModifiedBy>
  <cp:revision>410</cp:revision>
  <dcterms:created xsi:type="dcterms:W3CDTF">2021-03-08T01:14:12Z</dcterms:created>
  <dcterms:modified xsi:type="dcterms:W3CDTF">2021-11-11T05:20:25Z</dcterms:modified>
</cp:coreProperties>
</file>