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sldIdLst>
    <p:sldId id="283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84" r:id="rId11"/>
    <p:sldId id="266" r:id="rId12"/>
    <p:sldId id="267" r:id="rId13"/>
    <p:sldId id="268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87" r:id="rId22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48"/>
  </p:normalViewPr>
  <p:slideViewPr>
    <p:cSldViewPr snapToGrid="0" snapToObjects="1">
      <p:cViewPr varScale="1">
        <p:scale>
          <a:sx n="58" d="100"/>
          <a:sy n="58" d="100"/>
        </p:scale>
        <p:origin x="8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2" name="Shape 9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457200">
              <a:buSzTx/>
              <a:buFontTx/>
              <a:buNone/>
              <a:defRPr sz="2400" b="1"/>
            </a:lvl2pPr>
            <a:lvl3pPr marL="0" indent="914400">
              <a:buSzTx/>
              <a:buFontTx/>
              <a:buNone/>
              <a:defRPr sz="2400" b="1"/>
            </a:lvl3pPr>
            <a:lvl4pPr marL="0" indent="1371600">
              <a:buSzTx/>
              <a:buFontTx/>
              <a:buNone/>
              <a:defRPr sz="2400" b="1"/>
            </a:lvl4pPr>
            <a:lvl5pPr marL="0" indent="1828800"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7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Text Placeholder 3"/>
          <p:cNvSpPr>
            <a:spLocks noGrp="1"/>
          </p:cNvSpPr>
          <p:nvPr>
            <p:ph type="body" sz="quarter" idx="2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  <a:endParaRPr/>
          </a:p>
        </p:txBody>
      </p:sp>
      <p:sp>
        <p:nvSpPr>
          <p:cNvPr id="7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83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156D-72CF-4EB7-8633-D69D6B704CBE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077451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</p:sldLayoutIdLst>
  <p:transition spd="med"/>
  <p:hf hdr="0" ftr="0" dt="0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5DC0044-D2E0-4704-A8C9-464C27EE0B4C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351091" y="291588"/>
            <a:ext cx="11342145" cy="6345784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2385" y="814836"/>
            <a:ext cx="7115695" cy="878781"/>
          </a:xfrm>
          <a:solidFill>
            <a:schemeClr val="tx1"/>
          </a:solidFill>
          <a:ln w="38100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TRAINING OF CORE TRAINERS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27764C-216B-4C34-8FD4-0108636E30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3108" y="309768"/>
            <a:ext cx="4057801" cy="6256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A4CF9F5A-68D0-4DD4-813D-F165BDAEAFAD}"/>
              </a:ext>
            </a:extLst>
          </p:cNvPr>
          <p:cNvSpPr txBox="1">
            <a:spLocks/>
          </p:cNvSpPr>
          <p:nvPr/>
        </p:nvSpPr>
        <p:spPr>
          <a:xfrm>
            <a:off x="382385" y="3232386"/>
            <a:ext cx="7113738" cy="3008565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OTHER SPECIAL GROUPS</a:t>
            </a:r>
          </a:p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Dr. </a:t>
            </a:r>
            <a:r>
              <a:rPr lang="en-US" sz="3600" dirty="0" err="1">
                <a:latin typeface="Arial" panose="020B0604020202020204" pitchFamily="34" charset="0"/>
                <a:cs typeface="Arial" panose="020B0604020202020204" pitchFamily="34" charset="0"/>
              </a:rPr>
              <a:t>Hamiza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Shahar</a:t>
            </a:r>
          </a:p>
          <a:p>
            <a:r>
              <a:rPr lang="en-US" sz="3200">
                <a:latin typeface="Arial" panose="020B0604020202020204" pitchFamily="34" charset="0"/>
                <a:cs typeface="Arial" panose="020B0604020202020204" pitchFamily="34" charset="0"/>
              </a:rPr>
              <a:t>Hepatologist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E17A4C5-C266-41B1-981E-7B4E19911AF5}"/>
              </a:ext>
            </a:extLst>
          </p:cNvPr>
          <p:cNvSpPr txBox="1">
            <a:spLocks/>
          </p:cNvSpPr>
          <p:nvPr/>
        </p:nvSpPr>
        <p:spPr>
          <a:xfrm>
            <a:off x="384342" y="1706426"/>
            <a:ext cx="7113738" cy="130114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CPG Management of Chronic Hepatitis C in Adults</a:t>
            </a:r>
          </a:p>
        </p:txBody>
      </p:sp>
    </p:spTree>
    <p:extLst>
      <p:ext uri="{BB962C8B-B14F-4D97-AF65-F5344CB8AC3E}">
        <p14:creationId xmlns:p14="http://schemas.microsoft.com/office/powerpoint/2010/main" val="3832995516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8FFB2FD6-3FBB-426E-A2DA-0C6C1F117D75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CPG Recommendation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BC5EF63-4F23-444A-8203-13095C45AE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ABBEA32E-83FE-4D4F-83AD-67999F8ED239}"/>
              </a:ext>
            </a:extLst>
          </p:cNvPr>
          <p:cNvSpPr txBox="1">
            <a:spLocks/>
          </p:cNvSpPr>
          <p:nvPr/>
        </p:nvSpPr>
        <p:spPr>
          <a:xfrm>
            <a:off x="5990732" y="6424195"/>
            <a:ext cx="191717" cy="307777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888888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fld id="{86CB4B4D-7CA3-9044-876B-883B54F8677D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10</a:t>
            </a:fld>
            <a:endParaRPr lang="en-MY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6072DA1-93E1-4ACC-9475-C53166ACB5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015" y="2605775"/>
            <a:ext cx="11317969" cy="1832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419414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276225" y="1903821"/>
            <a:ext cx="11553825" cy="317546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</a:pPr>
            <a:r>
              <a:rPr sz="3600" dirty="0">
                <a:latin typeface="Arial" panose="020B0604020202020204" pitchFamily="34" charset="0"/>
                <a:cs typeface="Arial" panose="020B0604020202020204" pitchFamily="34" charset="0"/>
              </a:rPr>
              <a:t>HCV infection in CKD is associated with:</a:t>
            </a: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32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sz="3200" dirty="0" err="1">
                <a:latin typeface="Arial" panose="020B0604020202020204" pitchFamily="34" charset="0"/>
                <a:cs typeface="Arial" panose="020B0604020202020204" pitchFamily="34" charset="0"/>
              </a:rPr>
              <a:t>ncreased</a:t>
            </a:r>
            <a:r>
              <a:rPr sz="3200" dirty="0">
                <a:latin typeface="Arial" panose="020B0604020202020204" pitchFamily="34" charset="0"/>
                <a:cs typeface="Arial" panose="020B0604020202020204" pitchFamily="34" charset="0"/>
              </a:rPr>
              <a:t> liver-related morbidity </a:t>
            </a:r>
            <a:r>
              <a:rPr lang="en-MY" sz="3200" dirty="0"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  <a:r>
              <a:rPr sz="3200" dirty="0">
                <a:latin typeface="Arial" panose="020B0604020202020204" pitchFamily="34" charset="0"/>
                <a:cs typeface="Arial" panose="020B0604020202020204" pitchFamily="34" charset="0"/>
              </a:rPr>
              <a:t> mortality rates</a:t>
            </a: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32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3200" dirty="0" err="1">
                <a:latin typeface="Arial" panose="020B0604020202020204" pitchFamily="34" charset="0"/>
                <a:cs typeface="Arial" panose="020B0604020202020204" pitchFamily="34" charset="0"/>
              </a:rPr>
              <a:t>ccelerated</a:t>
            </a:r>
            <a:r>
              <a:rPr sz="3200" dirty="0">
                <a:latin typeface="Arial" panose="020B0604020202020204" pitchFamily="34" charset="0"/>
                <a:cs typeface="Arial" panose="020B0604020202020204" pitchFamily="34" charset="0"/>
              </a:rPr>
              <a:t> progression to ESRD</a:t>
            </a: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32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sz="3200" dirty="0" err="1">
                <a:latin typeface="Arial" panose="020B0604020202020204" pitchFamily="34" charset="0"/>
                <a:cs typeface="Arial" panose="020B0604020202020204" pitchFamily="34" charset="0"/>
              </a:rPr>
              <a:t>isk</a:t>
            </a:r>
            <a:r>
              <a:rPr sz="3200" dirty="0">
                <a:latin typeface="Arial" panose="020B0604020202020204" pitchFamily="34" charset="0"/>
                <a:cs typeface="Arial" panose="020B0604020202020204" pitchFamily="34" charset="0"/>
              </a:rPr>
              <a:t> of cardiovascular events</a:t>
            </a: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32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sz="3200" dirty="0" err="1">
                <a:latin typeface="Arial" panose="020B0604020202020204" pitchFamily="34" charset="0"/>
                <a:cs typeface="Arial" panose="020B0604020202020204" pitchFamily="34" charset="0"/>
              </a:rPr>
              <a:t>ncrease</a:t>
            </a:r>
            <a:r>
              <a:rPr sz="3200" dirty="0">
                <a:latin typeface="Arial" panose="020B0604020202020204" pitchFamily="34" charset="0"/>
                <a:cs typeface="Arial" panose="020B0604020202020204" pitchFamily="34" charset="0"/>
              </a:rPr>
              <a:t> the morbidity </a:t>
            </a:r>
            <a:r>
              <a:rPr lang="en-MY" sz="3200" dirty="0"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  <a:r>
              <a:rPr sz="3200" dirty="0">
                <a:latin typeface="Arial" panose="020B0604020202020204" pitchFamily="34" charset="0"/>
                <a:cs typeface="Arial" panose="020B0604020202020204" pitchFamily="34" charset="0"/>
              </a:rPr>
              <a:t> mortality rates of both dialysis </a:t>
            </a:r>
            <a:r>
              <a:rPr lang="en-MY" sz="3200" dirty="0"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  <a:r>
              <a:rPr sz="3200" dirty="0">
                <a:latin typeface="Arial" panose="020B0604020202020204" pitchFamily="34" charset="0"/>
                <a:cs typeface="Arial" panose="020B0604020202020204" pitchFamily="34" charset="0"/>
              </a:rPr>
              <a:t> kidney transplant (KT) patients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908A95E-7CE5-439F-9D35-226DCBA7AF8A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CKD/ESKD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ED41E3E-1868-400B-A9B4-EE34D32DC5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328C6A96-7387-4F99-977B-A1F90AA6D150}"/>
              </a:ext>
            </a:extLst>
          </p:cNvPr>
          <p:cNvSpPr txBox="1">
            <a:spLocks/>
          </p:cNvSpPr>
          <p:nvPr/>
        </p:nvSpPr>
        <p:spPr>
          <a:xfrm>
            <a:off x="5990732" y="6424195"/>
            <a:ext cx="191717" cy="307777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888888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fld id="{86CB4B4D-7CA3-9044-876B-883B54F8677D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11</a:t>
            </a:fld>
            <a:endParaRPr lang="en-MY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276225" y="1596044"/>
            <a:ext cx="11553825" cy="4282243"/>
          </a:xfrm>
          <a:prstGeom prst="rect">
            <a:avLst/>
          </a:prstGeom>
        </p:spPr>
        <p:txBody>
          <a:bodyPr/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Studies showed:</a:t>
            </a:r>
            <a:r>
              <a:rPr baseline="30000" dirty="0">
                <a:latin typeface="Arial" panose="020B0604020202020204" pitchFamily="34" charset="0"/>
                <a:cs typeface="Arial" panose="020B0604020202020204" pitchFamily="34" charset="0"/>
              </a:rPr>
              <a:t>63 - 64</a:t>
            </a: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dirty="0" err="1">
                <a:latin typeface="Arial" panose="020B0604020202020204" pitchFamily="34" charset="0"/>
                <a:cs typeface="Arial" panose="020B0604020202020204" pitchFamily="34" charset="0"/>
              </a:rPr>
              <a:t>nce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-daily oral regime of GZV/EBR for 12 weeks achieved high rates of SVR 97.4 - 99% </a:t>
            </a:r>
            <a:endParaRPr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an acceptable safety profile in patients with HCV genotype 1 infection 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 advanced CKD with or without dialysis</a:t>
            </a:r>
            <a:endParaRPr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 indent="457200" algn="just">
              <a:lnSpc>
                <a:spcPct val="100000"/>
              </a:lnSpc>
              <a:spcBef>
                <a:spcPts val="0"/>
              </a:spcBef>
              <a:buSzTx/>
              <a:buNone/>
            </a:pPr>
            <a:endParaRPr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Treatment with GLE/PIB for 12 weeks:</a:t>
            </a:r>
            <a:r>
              <a:rPr baseline="30000" dirty="0">
                <a:latin typeface="Arial" panose="020B0604020202020204" pitchFamily="34" charset="0"/>
                <a:cs typeface="Arial" panose="020B0604020202020204" pitchFamily="34" charset="0"/>
              </a:rPr>
              <a:t>65</a:t>
            </a: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dirty="0" err="1">
                <a:latin typeface="Arial" panose="020B0604020202020204" pitchFamily="34" charset="0"/>
                <a:cs typeface="Arial" panose="020B0604020202020204" pitchFamily="34" charset="0"/>
              </a:rPr>
              <a:t>esulted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 in an SVR of 98% (95%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5 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to 100) in patients with stage 4 or 5 CKD 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 HCV infection.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08D0990-3DBE-496C-AEA9-7E480146CF1D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CKD/ESKD -</a:t>
            </a:r>
            <a:r>
              <a:rPr lang="en-MY" sz="4800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845148D-0725-4FA7-8585-734AE2D960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99ADC09E-F254-451E-8081-28984A8A9722}"/>
              </a:ext>
            </a:extLst>
          </p:cNvPr>
          <p:cNvSpPr txBox="1">
            <a:spLocks/>
          </p:cNvSpPr>
          <p:nvPr/>
        </p:nvSpPr>
        <p:spPr>
          <a:xfrm>
            <a:off x="5990732" y="6424195"/>
            <a:ext cx="191717" cy="307777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888888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fld id="{86CB4B4D-7CA3-9044-876B-883B54F8677D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12</a:t>
            </a:fld>
            <a:endParaRPr lang="en-MY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26AFB7D-CC4A-4920-9E08-10699A687C57}"/>
              </a:ext>
            </a:extLst>
          </p:cNvPr>
          <p:cNvSpPr/>
          <p:nvPr/>
        </p:nvSpPr>
        <p:spPr>
          <a:xfrm>
            <a:off x="361950" y="6093205"/>
            <a:ext cx="7175715" cy="6116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 startAt="63"/>
            </a:pPr>
            <a:r>
              <a:rPr lang="en-US" sz="1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Bruchfeld</a:t>
            </a: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et al. Lancet Gastroenterol Hepatol 2017;2(8):585-59. </a:t>
            </a:r>
          </a:p>
          <a:p>
            <a:pPr marL="342900" indent="-342900">
              <a:buFont typeface="+mj-lt"/>
              <a:buAutoNum type="arabicPeriod" startAt="63"/>
            </a:pP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Roth D et al. Lancet. 2015;386(10003):1537-45. </a:t>
            </a:r>
          </a:p>
          <a:p>
            <a:pPr marL="342900" indent="-342900">
              <a:buFont typeface="+mj-lt"/>
              <a:buAutoNum type="arabicPeriod" startAt="63"/>
            </a:pPr>
            <a:r>
              <a:rPr lang="en-US" sz="1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Gane</a:t>
            </a: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et al. N </a:t>
            </a:r>
            <a:r>
              <a:rPr lang="en-US" sz="1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Engl</a:t>
            </a: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 Med. 2017;377(15):1448-55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276225" y="1653226"/>
            <a:ext cx="11553825" cy="2051973"/>
          </a:xfrm>
          <a:prstGeom prst="rect">
            <a:avLst/>
          </a:prstGeom>
        </p:spPr>
        <p:txBody>
          <a:bodyPr/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  <a:defRPr sz="2600"/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A meta-analysis of 21 cohort studies of moderate quality showed that:</a:t>
            </a:r>
            <a:r>
              <a:rPr baseline="30000" dirty="0">
                <a:latin typeface="Arial" panose="020B0604020202020204" pitchFamily="34" charset="0"/>
                <a:cs typeface="Arial" panose="020B0604020202020204" pitchFamily="34" charset="0"/>
              </a:rPr>
              <a:t>62</a:t>
            </a:r>
            <a:endParaRPr lang="en-MY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  <a:defRPr sz="2600"/>
            </a:pP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sz="2400" dirty="0" err="1">
                <a:latin typeface="Arial" panose="020B0604020202020204" pitchFamily="34" charset="0"/>
                <a:cs typeface="Arial" panose="020B0604020202020204" pitchFamily="34" charset="0"/>
              </a:rPr>
              <a:t>egime</a:t>
            </a:r>
            <a:r>
              <a:rPr sz="2400" dirty="0">
                <a:latin typeface="Arial" panose="020B0604020202020204" pitchFamily="34" charset="0"/>
                <a:cs typeface="Arial" panose="020B0604020202020204" pitchFamily="34" charset="0"/>
              </a:rPr>
              <a:t> including SOF could be proposed for HCV-infected CKD patients with or without HD </a:t>
            </a: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  <a:defRPr sz="2600"/>
            </a:pP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sz="2400" dirty="0">
                <a:latin typeface="Arial" panose="020B0604020202020204" pitchFamily="34" charset="0"/>
                <a:cs typeface="Arial" panose="020B0604020202020204" pitchFamily="34" charset="0"/>
              </a:rPr>
              <a:t>t should be associated with close clinical, biological, cardiovascular 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  <a:r>
              <a:rPr sz="2400" dirty="0">
                <a:latin typeface="Arial" panose="020B0604020202020204" pitchFamily="34" charset="0"/>
                <a:cs typeface="Arial" panose="020B0604020202020204" pitchFamily="34" charset="0"/>
              </a:rPr>
              <a:t> therapeutic drug monitoring.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C93EEA7-07C2-4F67-9E77-A997E76B1F16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CKD/ESKD -</a:t>
            </a:r>
            <a:r>
              <a:rPr lang="en-MY" sz="4800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95F0236-F4A2-4254-802A-A1696A9286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5016274A-C6EE-4ED7-9BE8-B1C7B384157E}"/>
              </a:ext>
            </a:extLst>
          </p:cNvPr>
          <p:cNvSpPr txBox="1">
            <a:spLocks/>
          </p:cNvSpPr>
          <p:nvPr/>
        </p:nvSpPr>
        <p:spPr>
          <a:xfrm>
            <a:off x="5990732" y="6424195"/>
            <a:ext cx="191717" cy="307777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888888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fld id="{86CB4B4D-7CA3-9044-876B-883B54F8677D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13</a:t>
            </a:fld>
            <a:endParaRPr lang="en-MY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6B2933C-7A1F-4345-9894-85424E10B72E}"/>
              </a:ext>
            </a:extLst>
          </p:cNvPr>
          <p:cNvSpPr/>
          <p:nvPr/>
        </p:nvSpPr>
        <p:spPr>
          <a:xfrm>
            <a:off x="361950" y="6397123"/>
            <a:ext cx="7175715" cy="3077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 startAt="62"/>
            </a:pP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 M et al. </a:t>
            </a:r>
            <a:r>
              <a:rPr lang="en-US" sz="1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Virol</a:t>
            </a: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J. 2019;16(1):34.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E51133A-853A-49F8-91BD-6450F43A02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215" y="3643520"/>
            <a:ext cx="10363570" cy="2532627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Content Placeholder 2"/>
          <p:cNvSpPr txBox="1">
            <a:spLocks noGrp="1"/>
          </p:cNvSpPr>
          <p:nvPr>
            <p:ph type="body" sz="quarter" idx="1"/>
          </p:nvPr>
        </p:nvSpPr>
        <p:spPr>
          <a:xfrm>
            <a:off x="276225" y="5285014"/>
            <a:ext cx="11553825" cy="88354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125" indent="-365125" algn="just">
              <a:lnSpc>
                <a:spcPct val="110000"/>
              </a:lnSpc>
              <a:spcBef>
                <a:spcPts val="0"/>
              </a:spcBef>
              <a:defRPr sz="2000"/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Treatment of hepatitis C should not be initiated until pregnancy has been excluded due to the lack of safety 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 efficacy data.</a:t>
            </a:r>
            <a:r>
              <a:rPr baseline="30000" dirty="0">
                <a:latin typeface="Arial" panose="020B0604020202020204" pitchFamily="34" charset="0"/>
                <a:cs typeface="Arial" panose="020B0604020202020204" pitchFamily="34" charset="0"/>
              </a:rPr>
              <a:t>28</a:t>
            </a:r>
          </a:p>
        </p:txBody>
      </p:sp>
      <p:pic>
        <p:nvPicPr>
          <p:cNvPr id="144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6700" y="1657086"/>
            <a:ext cx="9778599" cy="3250751"/>
          </a:xfrm>
          <a:prstGeom prst="rect">
            <a:avLst/>
          </a:prstGeom>
          <a:ln w="12700">
            <a:miter lim="400000"/>
          </a:ln>
        </p:spPr>
      </p:pic>
      <p:sp>
        <p:nvSpPr>
          <p:cNvPr id="145" name="TextBox 4"/>
          <p:cNvSpPr txBox="1"/>
          <p:nvPr/>
        </p:nvSpPr>
        <p:spPr>
          <a:xfrm>
            <a:off x="1200130" y="4940904"/>
            <a:ext cx="9798388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 algn="ctr">
              <a:defRPr sz="1600"/>
            </a:pPr>
            <a:r>
              <a:rPr sz="1100" dirty="0">
                <a:latin typeface="Arial" panose="020B0604020202020204" pitchFamily="34" charset="0"/>
                <a:cs typeface="Arial" panose="020B0604020202020204" pitchFamily="34" charset="0"/>
              </a:rPr>
              <a:t>Adapted</a:t>
            </a:r>
            <a:r>
              <a:rPr lang="en-MY" sz="11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sz="1100" dirty="0">
                <a:latin typeface="Arial" panose="020B0604020202020204" pitchFamily="34" charset="0"/>
                <a:cs typeface="Arial" panose="020B0604020202020204" pitchFamily="34" charset="0"/>
              </a:rPr>
              <a:t>Kushner et al</a:t>
            </a:r>
            <a:r>
              <a:rPr lang="en-MY" sz="11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sz="1100" dirty="0">
                <a:latin typeface="Arial" panose="020B0604020202020204" pitchFamily="34" charset="0"/>
                <a:cs typeface="Arial" panose="020B0604020202020204" pitchFamily="34" charset="0"/>
              </a:rPr>
              <a:t>Hepatology Communications</a:t>
            </a:r>
            <a:r>
              <a:rPr lang="en-MY" sz="1100" dirty="0">
                <a:latin typeface="Arial" panose="020B0604020202020204" pitchFamily="34" charset="0"/>
                <a:cs typeface="Arial" panose="020B0604020202020204" pitchFamily="34" charset="0"/>
              </a:rPr>
              <a:t>. 2019;</a:t>
            </a:r>
            <a:r>
              <a:rPr sz="11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MY" sz="1100" dirty="0">
                <a:latin typeface="Arial" panose="020B0604020202020204" pitchFamily="34" charset="0"/>
                <a:cs typeface="Arial" panose="020B0604020202020204" pitchFamily="34" charset="0"/>
              </a:rPr>
              <a:t>(1).</a:t>
            </a:r>
            <a:endParaRPr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B1BFAEF-A241-4124-83E5-29DE1B08C5A4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Pregnancy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3FED901-BBF9-4063-A3E5-B8D5D2D690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11" name="Slide Number Placeholder 1">
            <a:extLst>
              <a:ext uri="{FF2B5EF4-FFF2-40B4-BE49-F238E27FC236}">
                <a16:creationId xmlns:a16="http://schemas.microsoft.com/office/drawing/2014/main" id="{961F637C-046A-4773-B052-A70C1B5E9EC2}"/>
              </a:ext>
            </a:extLst>
          </p:cNvPr>
          <p:cNvSpPr txBox="1">
            <a:spLocks/>
          </p:cNvSpPr>
          <p:nvPr/>
        </p:nvSpPr>
        <p:spPr>
          <a:xfrm>
            <a:off x="5990732" y="6424195"/>
            <a:ext cx="191717" cy="307777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888888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fld id="{86CB4B4D-7CA3-9044-876B-883B54F8677D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14</a:t>
            </a:fld>
            <a:endParaRPr lang="en-MY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899468E-B1B6-4110-A05E-BD32896CFFA9}"/>
              </a:ext>
            </a:extLst>
          </p:cNvPr>
          <p:cNvSpPr/>
          <p:nvPr/>
        </p:nvSpPr>
        <p:spPr>
          <a:xfrm>
            <a:off x="361950" y="6397123"/>
            <a:ext cx="7175715" cy="3077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 startAt="28"/>
            </a:pP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AASLD-IDSA HCV Guidance Panel. Clin Infect Dis. 2018;67(10):1477-9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276225" y="1647258"/>
            <a:ext cx="11553825" cy="472566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  <a:defRPr sz="2500"/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Women of reproductive age with HCV should be counselled about the benefit of antiviral treatment prior to pregnancy to improve the health of the mother 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 eliminate the low risk of mother-to-child transmission (MTCT). </a:t>
            </a:r>
            <a:endParaRPr lang="en-MY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  <a:defRPr sz="2500"/>
            </a:pP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defRPr sz="2500"/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Women who become pregnant while on DAA therapy (with or without ribavirin) should discuss the risks versus benefits of continuing treatment with their physicians. </a:t>
            </a:r>
            <a:endParaRPr lang="en-MY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  <a:defRPr sz="2500"/>
            </a:pP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defRPr sz="2500"/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Ribavirin is contraindicated in pregnancy due to its known teratogenicity. In addition, the risk for teratogenicity persists for up to 6 months after ribavirin cessation 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 applies to women taking ribavirin 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 female partners of men taking ribavirin.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3C83B37-7E3B-4275-9C6E-73420ED37594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Pregnancy -</a:t>
            </a:r>
            <a:r>
              <a:rPr lang="en-MY" sz="4800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8BE5734-107B-4F8C-BD46-A59AAB1370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2CF918FA-3A0F-41F4-A9FC-A1F6DE79F7A0}"/>
              </a:ext>
            </a:extLst>
          </p:cNvPr>
          <p:cNvSpPr txBox="1">
            <a:spLocks/>
          </p:cNvSpPr>
          <p:nvPr/>
        </p:nvSpPr>
        <p:spPr>
          <a:xfrm>
            <a:off x="5990732" y="6424195"/>
            <a:ext cx="191717" cy="307777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888888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fld id="{86CB4B4D-7CA3-9044-876B-883B54F8677D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15</a:t>
            </a:fld>
            <a:endParaRPr lang="en-MY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276225" y="1629294"/>
            <a:ext cx="11553825" cy="4638501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365125" indent="-365125" algn="just">
              <a:lnSpc>
                <a:spcPct val="110000"/>
              </a:lnSpc>
              <a:spcBef>
                <a:spcPts val="0"/>
              </a:spcBef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Most patients with acute hepatitis C are asymptomatic. Spontaneous viral clearance varies from 14% to 50%. </a:t>
            </a:r>
          </a:p>
          <a:p>
            <a:pPr marL="365125" indent="-365125" algn="just">
              <a:lnSpc>
                <a:spcPct val="110000"/>
              </a:lnSpc>
              <a:spcBef>
                <a:spcPts val="0"/>
              </a:spcBef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A minimum of 6 months of monitoring for spontaneous clearance is recommended before deciding to initiate treatment .</a:t>
            </a:r>
          </a:p>
          <a:p>
            <a:pPr marL="365125" indent="-365125" algn="just">
              <a:lnSpc>
                <a:spcPct val="110000"/>
              </a:lnSpc>
              <a:spcBef>
                <a:spcPts val="0"/>
              </a:spcBef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If decision is to initiate treatment during the acute infection period, HCV RNA monitoring for at least 12 to 16 weeks before starting treatment is recommended. </a:t>
            </a:r>
          </a:p>
          <a:p>
            <a:pPr marL="365125" indent="-365125" algn="just">
              <a:lnSpc>
                <a:spcPct val="110000"/>
              </a:lnSpc>
              <a:spcBef>
                <a:spcPts val="0"/>
              </a:spcBef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Patients who spontaneously clear after acute hepatitis C, antiviral treatment is not recommended.</a:t>
            </a:r>
            <a:endParaRPr lang="en-MY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10000"/>
              </a:lnSpc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Treatment recommendation is as described for chronic hepatitis C treatment.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28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99CA5D2-893D-4079-ABE8-AF3A1F433F39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Acute Hepatitis C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85244B9-1150-4A2A-B443-161AA3944F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281647A0-F110-42C9-8D3E-F1EB13590437}"/>
              </a:ext>
            </a:extLst>
          </p:cNvPr>
          <p:cNvSpPr txBox="1">
            <a:spLocks/>
          </p:cNvSpPr>
          <p:nvPr/>
        </p:nvSpPr>
        <p:spPr>
          <a:xfrm>
            <a:off x="5990732" y="6424195"/>
            <a:ext cx="191717" cy="307777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888888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fld id="{86CB4B4D-7CA3-9044-876B-883B54F8677D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16</a:t>
            </a:fld>
            <a:endParaRPr lang="en-MY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55308773-B8A3-43D3-A194-F6CD5BBE1556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CPG Recommendation</a:t>
            </a:r>
            <a:endParaRPr lang="en-MY" sz="4800" baseline="-25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74837D2-5E9F-4C68-ACA0-4C9F91A17A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AF020D65-30B6-432F-AF80-A2021E4CAC83}"/>
              </a:ext>
            </a:extLst>
          </p:cNvPr>
          <p:cNvSpPr txBox="1">
            <a:spLocks/>
          </p:cNvSpPr>
          <p:nvPr/>
        </p:nvSpPr>
        <p:spPr>
          <a:xfrm>
            <a:off x="5990732" y="6424195"/>
            <a:ext cx="191717" cy="307777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888888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fld id="{86CB4B4D-7CA3-9044-876B-883B54F8677D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17</a:t>
            </a:fld>
            <a:endParaRPr lang="en-MY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9FAAA5E-AB09-43DD-B371-71CD1CB222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706" y="2052497"/>
            <a:ext cx="11476588" cy="275300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276225" y="1645920"/>
            <a:ext cx="11553825" cy="4405745"/>
          </a:xfrm>
          <a:prstGeom prst="rect">
            <a:avLst/>
          </a:prstGeom>
        </p:spPr>
        <p:txBody>
          <a:bodyPr/>
          <a:lstStyle/>
          <a:p>
            <a:pPr marL="365125" indent="-365125" algn="just" defTabSz="905255">
              <a:lnSpc>
                <a:spcPct val="100000"/>
              </a:lnSpc>
              <a:spcBef>
                <a:spcPts val="0"/>
              </a:spcBef>
              <a:defRPr sz="2178"/>
            </a:pPr>
            <a:r>
              <a:rPr sz="2400" dirty="0">
                <a:latin typeface="Arial" panose="020B0604020202020204" pitchFamily="34" charset="0"/>
                <a:cs typeface="Arial" panose="020B0604020202020204" pitchFamily="34" charset="0"/>
              </a:rPr>
              <a:t>The United Nations Convention on the Rights of the Child defines a child as an individual below the age of 18 years; WHO defines an adolescent as a person between the ages of 10 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&amp; </a:t>
            </a:r>
            <a:r>
              <a:rPr sz="2400" dirty="0">
                <a:latin typeface="Arial" panose="020B0604020202020204" pitchFamily="34" charset="0"/>
                <a:cs typeface="Arial" panose="020B0604020202020204" pitchFamily="34" charset="0"/>
              </a:rPr>
              <a:t>19. </a:t>
            </a:r>
          </a:p>
          <a:p>
            <a:pPr marL="365125" indent="-365125" algn="just" defTabSz="905255">
              <a:lnSpc>
                <a:spcPct val="100000"/>
              </a:lnSpc>
              <a:spcBef>
                <a:spcPts val="0"/>
              </a:spcBef>
              <a:defRPr sz="2178"/>
            </a:pPr>
            <a:r>
              <a:rPr sz="2400" dirty="0">
                <a:latin typeface="Arial" panose="020B0604020202020204" pitchFamily="34" charset="0"/>
                <a:cs typeface="Arial" panose="020B0604020202020204" pitchFamily="34" charset="0"/>
              </a:rPr>
              <a:t>Major route of infection in:</a:t>
            </a:r>
          </a:p>
          <a:p>
            <a:pPr marL="714375" lvl="1" indent="-349250" algn="just" defTabSz="905255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  <a:defRPr sz="2178"/>
            </a:pPr>
            <a:r>
              <a:rPr lang="en-MY" sz="2000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sz="2000" dirty="0">
                <a:latin typeface="Arial" panose="020B0604020202020204" pitchFamily="34" charset="0"/>
                <a:cs typeface="Arial" panose="020B0604020202020204" pitchFamily="34" charset="0"/>
              </a:rPr>
              <a:t>other-to-infant transmission in children </a:t>
            </a:r>
          </a:p>
          <a:p>
            <a:pPr marL="714375" lvl="1" indent="-349250" algn="just" defTabSz="905255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  <a:defRPr sz="2178"/>
            </a:pPr>
            <a:r>
              <a:rPr sz="2000" dirty="0">
                <a:latin typeface="Arial" panose="020B0604020202020204" pitchFamily="34" charset="0"/>
                <a:cs typeface="Arial" panose="020B0604020202020204" pitchFamily="34" charset="0"/>
              </a:rPr>
              <a:t>adolescents are at risk of infection via injecting drug use. </a:t>
            </a:r>
          </a:p>
          <a:p>
            <a:pPr marL="365125" indent="-365125" algn="just" defTabSz="905255">
              <a:lnSpc>
                <a:spcPct val="100000"/>
              </a:lnSpc>
              <a:spcBef>
                <a:spcPts val="0"/>
              </a:spcBef>
              <a:defRPr sz="2178"/>
            </a:pPr>
            <a:r>
              <a:rPr sz="2400" dirty="0">
                <a:latin typeface="Arial" panose="020B0604020202020204" pitchFamily="34" charset="0"/>
                <a:cs typeface="Arial" panose="020B0604020202020204" pitchFamily="34" charset="0"/>
              </a:rPr>
              <a:t>Numerous trials of PEG-IFN 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  <a:r>
              <a:rPr sz="2400" dirty="0">
                <a:latin typeface="Arial" panose="020B0604020202020204" pitchFamily="34" charset="0"/>
                <a:cs typeface="Arial" panose="020B0604020202020204" pitchFamily="34" charset="0"/>
              </a:rPr>
              <a:t> RBV in children but current treatment options with DAAs are limited. </a:t>
            </a:r>
          </a:p>
          <a:p>
            <a:pPr marL="365125" indent="-365125" algn="just" defTabSz="905255">
              <a:lnSpc>
                <a:spcPct val="100000"/>
              </a:lnSpc>
              <a:spcBef>
                <a:spcPts val="0"/>
              </a:spcBef>
              <a:defRPr sz="2178"/>
            </a:pPr>
            <a:r>
              <a:rPr sz="2400" dirty="0">
                <a:latin typeface="Arial" panose="020B0604020202020204" pitchFamily="34" charset="0"/>
                <a:cs typeface="Arial" panose="020B0604020202020204" pitchFamily="34" charset="0"/>
              </a:rPr>
              <a:t>The use of SOF/LDV for 12 weeks in children ages 12 - 17, weighing greater than 35 kg (genotype 1, 4, 5 and 6) have resulted in SVR rate of 98%.</a:t>
            </a:r>
            <a:r>
              <a:rPr sz="2400" baseline="29979" dirty="0">
                <a:latin typeface="Arial" panose="020B0604020202020204" pitchFamily="34" charset="0"/>
                <a:cs typeface="Arial" panose="020B0604020202020204" pitchFamily="34" charset="0"/>
              </a:rPr>
              <a:t>11,14</a:t>
            </a:r>
          </a:p>
          <a:p>
            <a:pPr marL="365125" indent="-365125" algn="just" defTabSz="905255">
              <a:lnSpc>
                <a:spcPct val="100000"/>
              </a:lnSpc>
              <a:spcBef>
                <a:spcPts val="0"/>
              </a:spcBef>
              <a:defRPr sz="2178"/>
            </a:pPr>
            <a:r>
              <a:rPr sz="2400" dirty="0">
                <a:latin typeface="Arial" panose="020B0604020202020204" pitchFamily="34" charset="0"/>
                <a:cs typeface="Arial" panose="020B0604020202020204" pitchFamily="34" charset="0"/>
              </a:rPr>
              <a:t>Combination of SOF 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  <a:r>
              <a:rPr sz="2400" dirty="0">
                <a:latin typeface="Arial" panose="020B0604020202020204" pitchFamily="34" charset="0"/>
                <a:cs typeface="Arial" panose="020B0604020202020204" pitchFamily="34" charset="0"/>
              </a:rPr>
              <a:t> RBV has also been proposed for genotypes 2 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  <a:r>
              <a:rPr sz="2400" dirty="0">
                <a:latin typeface="Arial" panose="020B0604020202020204" pitchFamily="34" charset="0"/>
                <a:cs typeface="Arial" panose="020B0604020202020204" pitchFamily="34" charset="0"/>
              </a:rPr>
              <a:t> 3 for adolescents.</a:t>
            </a:r>
            <a:r>
              <a:rPr sz="2400" baseline="29979" dirty="0">
                <a:latin typeface="Arial" panose="020B0604020202020204" pitchFamily="34" charset="0"/>
                <a:cs typeface="Arial" panose="020B0604020202020204" pitchFamily="34" charset="0"/>
              </a:rPr>
              <a:t>11,14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71B8A8E-4BE3-41D8-958F-16ECD825207D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Hepatitis C in Children &amp; Adolescents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CDDBA91-CDDF-42C9-AA10-0FD8481350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EBF06DFF-95AE-42D5-A03C-595A6F060644}"/>
              </a:ext>
            </a:extLst>
          </p:cNvPr>
          <p:cNvSpPr txBox="1">
            <a:spLocks/>
          </p:cNvSpPr>
          <p:nvPr/>
        </p:nvSpPr>
        <p:spPr>
          <a:xfrm>
            <a:off x="5990732" y="6424195"/>
            <a:ext cx="191717" cy="307777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888888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fld id="{86CB4B4D-7CA3-9044-876B-883B54F8677D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18</a:t>
            </a:fld>
            <a:endParaRPr lang="en-MY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A6141E9-C290-412F-ADAB-EEA4F0C1B1C2}"/>
              </a:ext>
            </a:extLst>
          </p:cNvPr>
          <p:cNvSpPr/>
          <p:nvPr/>
        </p:nvSpPr>
        <p:spPr>
          <a:xfrm>
            <a:off x="361950" y="6397123"/>
            <a:ext cx="7175715" cy="3077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 startAt="11"/>
            </a:pP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World Health Organization. Geneva: WHO; 2018. </a:t>
            </a:r>
          </a:p>
          <a:p>
            <a:pPr marL="342900" indent="-342900">
              <a:buFont typeface="+mj-lt"/>
              <a:buAutoNum type="arabicPeriod" startAt="14"/>
            </a:pP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European Association for the Study of the Liver. J Hepatol. 2018;69(2):461-511.</a:t>
            </a: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276225" y="1695797"/>
            <a:ext cx="11553825" cy="432454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125" indent="-365125" algn="just">
              <a:lnSpc>
                <a:spcPct val="110000"/>
              </a:lnSpc>
              <a:spcBef>
                <a:spcPts val="0"/>
              </a:spcBef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Adolescents aged ≥12 years, infected with genotype 2 or 3, who are </a:t>
            </a:r>
            <a:r>
              <a:rPr dirty="0" err="1">
                <a:latin typeface="Arial" panose="020B0604020202020204" pitchFamily="34" charset="0"/>
                <a:cs typeface="Arial" panose="020B0604020202020204" pitchFamily="34" charset="0"/>
              </a:rPr>
              <a:t>treatment-naïve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 or treatment-experienced, without cirrhosis or with compensated cirrhosis (CPS A*) can be treated with other regimens approved for adults, with caution pending on more safety data in this population.</a:t>
            </a:r>
            <a:r>
              <a:rPr baseline="30000" dirty="0">
                <a:latin typeface="Arial" panose="020B0604020202020204" pitchFamily="34" charset="0"/>
                <a:cs typeface="Arial" panose="020B0604020202020204" pitchFamily="34" charset="0"/>
              </a:rPr>
              <a:t>11,14</a:t>
            </a:r>
          </a:p>
          <a:p>
            <a:pPr marL="365125" indent="-365125" algn="just">
              <a:lnSpc>
                <a:spcPct val="110000"/>
              </a:lnSpc>
              <a:spcBef>
                <a:spcPts val="0"/>
              </a:spcBef>
              <a:defRPr sz="2400"/>
            </a:pP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10000"/>
              </a:lnSpc>
              <a:spcBef>
                <a:spcPts val="0"/>
              </a:spcBef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In children younger than 12 years, treatment should be deferred until DAAs, including pan-genotypic regimens, are approved for this age group.</a:t>
            </a:r>
            <a:r>
              <a:rPr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11,14</a:t>
            </a:r>
          </a:p>
        </p:txBody>
      </p:sp>
      <p:sp>
        <p:nvSpPr>
          <p:cNvPr id="164" name="TextBox 3"/>
          <p:cNvSpPr txBox="1"/>
          <p:nvPr/>
        </p:nvSpPr>
        <p:spPr>
          <a:xfrm>
            <a:off x="276225" y="6049436"/>
            <a:ext cx="3027429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 algn="r">
              <a:defRPr sz="2400"/>
            </a:lvl1pPr>
          </a:lstStyle>
          <a:p>
            <a:r>
              <a:rPr sz="2000" dirty="0">
                <a:latin typeface="Arial" panose="020B0604020202020204" pitchFamily="34" charset="0"/>
                <a:cs typeface="Arial" panose="020B0604020202020204" pitchFamily="34" charset="0"/>
              </a:rPr>
              <a:t>*CPS A: Page 10 in CPG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A1FDA1D-6C28-43C0-9668-29DBF050D133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Hepatitis C in Children &amp; Adolescents -</a:t>
            </a:r>
            <a:r>
              <a:rPr lang="en-MY" sz="4800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1616C97-DF35-485C-BA4D-6F825ECDCF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11830046-A520-40AD-B965-0C3FA5F411E1}"/>
              </a:ext>
            </a:extLst>
          </p:cNvPr>
          <p:cNvSpPr txBox="1">
            <a:spLocks/>
          </p:cNvSpPr>
          <p:nvPr/>
        </p:nvSpPr>
        <p:spPr>
          <a:xfrm>
            <a:off x="5990732" y="6424195"/>
            <a:ext cx="191717" cy="307777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888888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fld id="{86CB4B4D-7CA3-9044-876B-883B54F8677D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19</a:t>
            </a:fld>
            <a:endParaRPr lang="en-MY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276225" y="2092363"/>
            <a:ext cx="11553825" cy="133663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125" indent="-365125">
              <a:lnSpc>
                <a:spcPct val="100000"/>
              </a:lnSpc>
              <a:spcBef>
                <a:spcPts val="0"/>
              </a:spcBef>
            </a:pPr>
            <a:r>
              <a:rPr sz="3200" dirty="0">
                <a:latin typeface="Arial" panose="020B0604020202020204" pitchFamily="34" charset="0"/>
                <a:cs typeface="Arial" panose="020B0604020202020204" pitchFamily="34" charset="0"/>
              </a:rPr>
              <a:t>To learn about  management of chronic HCV infection in adult special group</a:t>
            </a:r>
            <a:r>
              <a:rPr lang="en-MY" sz="3200" dirty="0">
                <a:latin typeface="Arial" panose="020B0604020202020204" pitchFamily="34" charset="0"/>
                <a:cs typeface="Arial" panose="020B0604020202020204" pitchFamily="34" charset="0"/>
              </a:rPr>
              <a:t>s.</a:t>
            </a:r>
            <a:endParaRPr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42D519B-9CDF-4380-BA5A-CB8E6EE13F38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Learning Objectives</a:t>
            </a:r>
            <a:endParaRPr lang="en-MY" sz="4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0C92088-F84E-42D3-AF6F-9AAAFD5158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62AD324-C3DE-4510-A16F-75B761394752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5990732" y="6424195"/>
            <a:ext cx="191717" cy="307777"/>
          </a:xfrm>
        </p:spPr>
        <p:txBody>
          <a:bodyPr/>
          <a:lstStyle/>
          <a:p>
            <a:pPr algn="ctr"/>
            <a:fld id="{86CB4B4D-7CA3-9044-876B-883B54F8677D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2</a:t>
            </a:fld>
            <a:endParaRPr lang="en-MY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HBV/HCV co-infection is more common among PWID and increases risk for HCC by 13.3%…"/>
          <p:cNvSpPr txBox="1">
            <a:spLocks noGrp="1"/>
          </p:cNvSpPr>
          <p:nvPr>
            <p:ph type="body" idx="1"/>
          </p:nvPr>
        </p:nvSpPr>
        <p:spPr>
          <a:xfrm>
            <a:off x="276225" y="1629295"/>
            <a:ext cx="11553825" cy="454766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  <a:defRPr sz="2000"/>
            </a:pPr>
            <a:r>
              <a:rPr sz="2400" dirty="0">
                <a:latin typeface="Arial" panose="020B0604020202020204" pitchFamily="34" charset="0"/>
                <a:cs typeface="Arial" panose="020B0604020202020204" pitchFamily="34" charset="0"/>
              </a:rPr>
              <a:t>HBV/HCV co-infection is more common among PWID 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  <a:r>
              <a:rPr sz="2400" dirty="0">
                <a:latin typeface="Arial" panose="020B0604020202020204" pitchFamily="34" charset="0"/>
                <a:cs typeface="Arial" panose="020B0604020202020204" pitchFamily="34" charset="0"/>
              </a:rPr>
              <a:t> increases risk for HCC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defRPr sz="2000"/>
            </a:pPr>
            <a:r>
              <a:rPr sz="2400" dirty="0">
                <a:latin typeface="Arial" panose="020B0604020202020204" pitchFamily="34" charset="0"/>
                <a:cs typeface="Arial" panose="020B0604020202020204" pitchFamily="34" charset="0"/>
              </a:rPr>
              <a:t>DAAs are safe in HCV-related mixed cryoglobulinemia with mild adverse events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defRPr sz="2000"/>
            </a:pP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In CKD stage 4 &amp; 5,</a:t>
            </a:r>
            <a:r>
              <a:rPr sz="2400" dirty="0">
                <a:latin typeface="Arial" panose="020B0604020202020204" pitchFamily="34" charset="0"/>
                <a:cs typeface="Arial" panose="020B0604020202020204" pitchFamily="34" charset="0"/>
              </a:rPr>
              <a:t> SOF-free 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regime </a:t>
            </a:r>
            <a:r>
              <a:rPr sz="2400" dirty="0">
                <a:latin typeface="Arial" panose="020B0604020202020204" pitchFamily="34" charset="0"/>
                <a:cs typeface="Arial" panose="020B0604020202020204" pitchFamily="34" charset="0"/>
              </a:rPr>
              <a:t>should be prefer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sz="2400" dirty="0">
                <a:latin typeface="Arial" panose="020B0604020202020204" pitchFamily="34" charset="0"/>
                <a:cs typeface="Arial" panose="020B0604020202020204" pitchFamily="34" charset="0"/>
              </a:rPr>
              <a:t>ed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sz="2400" dirty="0">
                <a:latin typeface="Arial" panose="020B0604020202020204" pitchFamily="34" charset="0"/>
                <a:cs typeface="Arial" panose="020B0604020202020204" pitchFamily="34" charset="0"/>
              </a:rPr>
              <a:t>however SOF may be used with close monitoring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defRPr sz="2000"/>
            </a:pPr>
            <a:r>
              <a:rPr sz="2400" dirty="0">
                <a:latin typeface="Arial" panose="020B0604020202020204" pitchFamily="34" charset="0"/>
                <a:cs typeface="Arial" panose="020B0604020202020204" pitchFamily="34" charset="0"/>
              </a:rPr>
              <a:t>Treatment of hepatitis C should not be initiated until pregnancy has been excluded due to the lack of safety 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  <a:r>
              <a:rPr sz="2400" dirty="0">
                <a:latin typeface="Arial" panose="020B0604020202020204" pitchFamily="34" charset="0"/>
                <a:cs typeface="Arial" panose="020B0604020202020204" pitchFamily="34" charset="0"/>
              </a:rPr>
              <a:t> efficacy data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defRPr sz="2000"/>
            </a:pPr>
            <a:r>
              <a:rPr sz="2400" dirty="0">
                <a:latin typeface="Arial" panose="020B0604020202020204" pitchFamily="34" charset="0"/>
                <a:cs typeface="Arial" panose="020B0604020202020204" pitchFamily="34" charset="0"/>
              </a:rPr>
              <a:t>A minimum of 6 months of monitoring for spontaneous clearance 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in acute hepatitis C infection </a:t>
            </a:r>
            <a:r>
              <a:rPr sz="2400" dirty="0">
                <a:latin typeface="Arial" panose="020B0604020202020204" pitchFamily="34" charset="0"/>
                <a:cs typeface="Arial" panose="020B0604020202020204" pitchFamily="34" charset="0"/>
              </a:rPr>
              <a:t>is recommended before 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star</a:t>
            </a:r>
            <a:r>
              <a:rPr sz="240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ing </a:t>
            </a:r>
            <a:r>
              <a:rPr sz="2400" dirty="0">
                <a:latin typeface="Arial" panose="020B0604020202020204" pitchFamily="34" charset="0"/>
                <a:cs typeface="Arial" panose="020B0604020202020204" pitchFamily="34" charset="0"/>
              </a:rPr>
              <a:t>treatment as per chronic hepatitis C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defRPr sz="2000"/>
            </a:pPr>
            <a:r>
              <a:rPr sz="2400" dirty="0">
                <a:latin typeface="Arial" panose="020B0604020202020204" pitchFamily="34" charset="0"/>
                <a:cs typeface="Arial" panose="020B0604020202020204" pitchFamily="34" charset="0"/>
              </a:rPr>
              <a:t>Adolescents aged ≥12 years can be treated with other regimens approved for adults, with caution pending on more safety data in this population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defRPr sz="2000"/>
            </a:pP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For c</a:t>
            </a:r>
            <a:r>
              <a:rPr sz="2400" dirty="0" err="1">
                <a:latin typeface="Arial" panose="020B0604020202020204" pitchFamily="34" charset="0"/>
                <a:cs typeface="Arial" panose="020B0604020202020204" pitchFamily="34" charset="0"/>
              </a:rPr>
              <a:t>hildren</a:t>
            </a:r>
            <a:r>
              <a:rPr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sz="2400" dirty="0">
                <a:latin typeface="Arial" panose="020B0604020202020204" pitchFamily="34" charset="0"/>
                <a:cs typeface="Arial" panose="020B0604020202020204" pitchFamily="34" charset="0"/>
              </a:rPr>
              <a:t>12 years, treatment should be deferred until DAAs, including pan-genotypic regimens, are approved for this age group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81E76F7-736B-499D-8335-9A9D9074FBDA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Take Home Messages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54CF74A-DF17-4C72-98F4-31548D757B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7464332-18F0-43E9-8D0A-2D0D2951653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MY" smtClean="0"/>
              <a:t>20</a:t>
            </a:fld>
            <a:endParaRPr lang="en-MY"/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DD144364-A189-457B-AE52-AF751B453A04}"/>
              </a:ext>
            </a:extLst>
          </p:cNvPr>
          <p:cNvSpPr txBox="1">
            <a:spLocks/>
          </p:cNvSpPr>
          <p:nvPr/>
        </p:nvSpPr>
        <p:spPr>
          <a:xfrm>
            <a:off x="5990732" y="6424195"/>
            <a:ext cx="191717" cy="307777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888888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fld id="{86CB4B4D-7CA3-9044-876B-883B54F8677D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20</a:t>
            </a:fld>
            <a:endParaRPr lang="en-MY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BD1F090-164A-4F43-AFFA-9BE3DA0E625D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351091" y="291588"/>
            <a:ext cx="11342145" cy="6345784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31D6926-DE8F-4DC3-BC57-9B2E7B9649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462" y="2815936"/>
            <a:ext cx="10363200" cy="1226127"/>
          </a:xfrm>
        </p:spPr>
        <p:txBody>
          <a:bodyPr>
            <a:noAutofit/>
          </a:bodyPr>
          <a:lstStyle/>
          <a:p>
            <a:r>
              <a:rPr lang="en-MY" sz="7200" dirty="0">
                <a:latin typeface="Brush Script MT" panose="03060802040406070304" pitchFamily="66" charset="0"/>
                <a:cs typeface="Arial" panose="020B0604020202020204" pitchFamily="34" charset="0"/>
              </a:rPr>
              <a:t>Thank you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93B9CDA-C455-4151-95E7-1D4611046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156D-72CF-4EB7-8633-D69D6B704CBE}" type="slidenum">
              <a:rPr lang="en-MY" smtClean="0"/>
              <a:pPr/>
              <a:t>21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986342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276224" y="1825625"/>
            <a:ext cx="11553825" cy="4093037"/>
          </a:xfrm>
          <a:prstGeom prst="rect">
            <a:avLst/>
          </a:prstGeom>
        </p:spPr>
        <p:txBody>
          <a:bodyPr>
            <a:noAutofit/>
          </a:bodyPr>
          <a:lstStyle/>
          <a:p>
            <a:pPr marL="365125" indent="-365125">
              <a:lnSpc>
                <a:spcPct val="100000"/>
              </a:lnSpc>
              <a:spcBef>
                <a:spcPts val="0"/>
              </a:spcBef>
              <a:buSzTx/>
              <a:buFont typeface="Arial" panose="020B0604020202020204" pitchFamily="34" charset="0"/>
              <a:buChar char="•"/>
            </a:pPr>
            <a:r>
              <a:rPr sz="3000" dirty="0">
                <a:latin typeface="Arial" panose="020B0604020202020204" pitchFamily="34" charset="0"/>
                <a:cs typeface="Arial" panose="020B0604020202020204" pitchFamily="34" charset="0"/>
              </a:rPr>
              <a:t>Hepatitis B Co</a:t>
            </a:r>
            <a:r>
              <a:rPr lang="en-MY" sz="3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sz="3000" dirty="0" err="1">
                <a:latin typeface="Arial" panose="020B0604020202020204" pitchFamily="34" charset="0"/>
                <a:cs typeface="Arial" panose="020B0604020202020204" pitchFamily="34" charset="0"/>
              </a:rPr>
              <a:t>infec</a:t>
            </a:r>
            <a:r>
              <a:rPr lang="en-MY" sz="3000" dirty="0" err="1">
                <a:latin typeface="Arial" panose="020B0604020202020204" pitchFamily="34" charset="0"/>
                <a:cs typeface="Arial" panose="020B0604020202020204" pitchFamily="34" charset="0"/>
              </a:rPr>
              <a:t>tion</a:t>
            </a:r>
            <a:endParaRPr lang="en-MY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>
              <a:lnSpc>
                <a:spcPct val="100000"/>
              </a:lnSpc>
              <a:spcBef>
                <a:spcPts val="0"/>
              </a:spcBef>
              <a:buSzTx/>
              <a:buFont typeface="Arial" panose="020B0604020202020204" pitchFamily="34" charset="0"/>
              <a:buChar char="•"/>
            </a:pPr>
            <a:r>
              <a:rPr lang="en-MY" sz="3000" dirty="0">
                <a:latin typeface="Arial" panose="020B0604020202020204" pitchFamily="34" charset="0"/>
                <a:cs typeface="Arial" panose="020B0604020202020204" pitchFamily="34" charset="0"/>
              </a:rPr>
              <a:t>HIV Co-infection (</a:t>
            </a:r>
            <a:r>
              <a:rPr lang="en-MY" sz="3000" b="1" dirty="0">
                <a:latin typeface="Arial" panose="020B0604020202020204" pitchFamily="34" charset="0"/>
                <a:cs typeface="Arial" panose="020B0604020202020204" pitchFamily="34" charset="0"/>
              </a:rPr>
              <a:t>Lecture 4</a:t>
            </a:r>
            <a:r>
              <a:rPr lang="en-MY" sz="3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365125" indent="-365125">
              <a:lnSpc>
                <a:spcPct val="100000"/>
              </a:lnSpc>
              <a:spcBef>
                <a:spcPts val="0"/>
              </a:spcBef>
              <a:buSzTx/>
              <a:buFont typeface="Arial" panose="020B0604020202020204" pitchFamily="34" charset="0"/>
              <a:buChar char="•"/>
            </a:pPr>
            <a:r>
              <a:rPr sz="3000" dirty="0">
                <a:latin typeface="Arial" panose="020B0604020202020204" pitchFamily="34" charset="0"/>
                <a:cs typeface="Arial" panose="020B0604020202020204" pitchFamily="34" charset="0"/>
              </a:rPr>
              <a:t>Haemoglobinopathy</a:t>
            </a:r>
          </a:p>
          <a:p>
            <a:pPr marL="365125" indent="-365125">
              <a:lnSpc>
                <a:spcPct val="100000"/>
              </a:lnSpc>
              <a:spcBef>
                <a:spcPts val="0"/>
              </a:spcBef>
              <a:buSzTx/>
              <a:buFont typeface="Arial" panose="020B0604020202020204" pitchFamily="34" charset="0"/>
              <a:buChar char="•"/>
            </a:pPr>
            <a:r>
              <a:rPr sz="3000" dirty="0">
                <a:latin typeface="Arial" panose="020B0604020202020204" pitchFamily="34" charset="0"/>
                <a:cs typeface="Arial" panose="020B0604020202020204" pitchFamily="34" charset="0"/>
              </a:rPr>
              <a:t>Immune</a:t>
            </a:r>
            <a:r>
              <a:rPr lang="en-MY" sz="3000" dirty="0">
                <a:latin typeface="Arial" panose="020B0604020202020204" pitchFamily="34" charset="0"/>
                <a:cs typeface="Arial" panose="020B0604020202020204" pitchFamily="34" charset="0"/>
              </a:rPr>
              <a:t>-c</a:t>
            </a:r>
            <a:r>
              <a:rPr sz="3000" dirty="0" err="1">
                <a:latin typeface="Arial" panose="020B0604020202020204" pitchFamily="34" charset="0"/>
                <a:cs typeface="Arial" panose="020B0604020202020204" pitchFamily="34" charset="0"/>
              </a:rPr>
              <a:t>omplex</a:t>
            </a:r>
            <a:r>
              <a:rPr sz="3000" dirty="0">
                <a:latin typeface="Arial" panose="020B0604020202020204" pitchFamily="34" charset="0"/>
                <a:cs typeface="Arial" panose="020B0604020202020204" pitchFamily="34" charset="0"/>
              </a:rPr>
              <a:t> mediated manifestations</a:t>
            </a:r>
          </a:p>
          <a:p>
            <a:pPr marL="365125" indent="-365125">
              <a:lnSpc>
                <a:spcPct val="100000"/>
              </a:lnSpc>
              <a:spcBef>
                <a:spcPts val="0"/>
              </a:spcBef>
              <a:buSzTx/>
              <a:buFont typeface="Arial" panose="020B0604020202020204" pitchFamily="34" charset="0"/>
              <a:buChar char="•"/>
            </a:pP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Chronic Kidney Disease/End-Stage Renal Disease (</a:t>
            </a:r>
            <a:r>
              <a:rPr sz="3000" dirty="0">
                <a:latin typeface="Arial" panose="020B0604020202020204" pitchFamily="34" charset="0"/>
                <a:cs typeface="Arial" panose="020B0604020202020204" pitchFamily="34" charset="0"/>
              </a:rPr>
              <a:t>CKD/ESKD</a:t>
            </a:r>
            <a:r>
              <a:rPr lang="en-MY" sz="3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>
              <a:lnSpc>
                <a:spcPct val="100000"/>
              </a:lnSpc>
              <a:spcBef>
                <a:spcPts val="0"/>
              </a:spcBef>
              <a:buSzTx/>
              <a:buFont typeface="Arial" panose="020B0604020202020204" pitchFamily="34" charset="0"/>
              <a:buChar char="•"/>
            </a:pPr>
            <a:r>
              <a:rPr sz="3000" dirty="0">
                <a:latin typeface="Arial" panose="020B0604020202020204" pitchFamily="34" charset="0"/>
                <a:cs typeface="Arial" panose="020B0604020202020204" pitchFamily="34" charset="0"/>
              </a:rPr>
              <a:t>Pregnancy</a:t>
            </a:r>
          </a:p>
          <a:p>
            <a:pPr marL="365125" indent="-365125">
              <a:lnSpc>
                <a:spcPct val="100000"/>
              </a:lnSpc>
              <a:spcBef>
                <a:spcPts val="0"/>
              </a:spcBef>
              <a:buSzTx/>
              <a:buFont typeface="Arial" panose="020B0604020202020204" pitchFamily="34" charset="0"/>
              <a:buChar char="•"/>
            </a:pPr>
            <a:r>
              <a:rPr sz="3000" dirty="0">
                <a:latin typeface="Arial" panose="020B0604020202020204" pitchFamily="34" charset="0"/>
                <a:cs typeface="Arial" panose="020B0604020202020204" pitchFamily="34" charset="0"/>
              </a:rPr>
              <a:t>Acute hepatitis C</a:t>
            </a:r>
          </a:p>
          <a:p>
            <a:pPr marL="365125" indent="-365125">
              <a:lnSpc>
                <a:spcPct val="100000"/>
              </a:lnSpc>
              <a:spcBef>
                <a:spcPts val="0"/>
              </a:spcBef>
              <a:buSzTx/>
              <a:buFont typeface="Arial" panose="020B0604020202020204" pitchFamily="34" charset="0"/>
              <a:buChar char="•"/>
            </a:pPr>
            <a:r>
              <a:rPr sz="3000" dirty="0">
                <a:latin typeface="Arial" panose="020B0604020202020204" pitchFamily="34" charset="0"/>
                <a:cs typeface="Arial" panose="020B0604020202020204" pitchFamily="34" charset="0"/>
              </a:rPr>
              <a:t>Hepatitis C in children </a:t>
            </a:r>
            <a:r>
              <a:rPr lang="en-MY" sz="3000" dirty="0"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  <a:r>
              <a:rPr sz="3000" dirty="0">
                <a:latin typeface="Arial" panose="020B0604020202020204" pitchFamily="34" charset="0"/>
                <a:cs typeface="Arial" panose="020B0604020202020204" pitchFamily="34" charset="0"/>
              </a:rPr>
              <a:t> adolescents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047F2EE-2C59-44DB-AA38-091226749190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Introduction: Special Groups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0A9547B-AADA-44C9-8112-124931126A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E5C26296-49C7-4E8F-BECA-E0F101A77197}"/>
              </a:ext>
            </a:extLst>
          </p:cNvPr>
          <p:cNvSpPr txBox="1">
            <a:spLocks/>
          </p:cNvSpPr>
          <p:nvPr/>
        </p:nvSpPr>
        <p:spPr>
          <a:xfrm>
            <a:off x="5990732" y="6424195"/>
            <a:ext cx="191717" cy="307777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888888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fld id="{86CB4B4D-7CA3-9044-876B-883B54F8677D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3</a:t>
            </a:fld>
            <a:endParaRPr lang="en-MY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276225" y="1629295"/>
            <a:ext cx="11553825" cy="387373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  <a:defRPr sz="3200"/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HBV/HCV co-infection is more common among 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people who inject drugs (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PWID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or in areas where these 2 viruses are endemic.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defRPr sz="3200"/>
            </a:pP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defRPr sz="3200"/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Co-infection of HBV/HCV increases risk for HCC by 13.3%.</a:t>
            </a:r>
            <a:r>
              <a:rPr baseline="30000" dirty="0">
                <a:latin typeface="Arial" panose="020B0604020202020204" pitchFamily="34" charset="0"/>
                <a:cs typeface="Arial" panose="020B0604020202020204" pitchFamily="34" charset="0"/>
              </a:rPr>
              <a:t>46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defRPr sz="3200"/>
            </a:pPr>
            <a:endParaRPr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defRPr sz="3200"/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HBV/HCV co-infected patients should be treated similar to HCV mono-infected once HBV status has been assessed.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786C010-877A-43CF-A3E2-E02E59A2F2F0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Hepatitis B (HBV) Co-infection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DDAFFFE-4CBD-465F-B6FA-5F8559CD3F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50D5DBD-B9F3-484B-80B1-1B27AB6FFDDD}"/>
              </a:ext>
            </a:extLst>
          </p:cNvPr>
          <p:cNvSpPr/>
          <p:nvPr/>
        </p:nvSpPr>
        <p:spPr>
          <a:xfrm>
            <a:off x="361950" y="6339776"/>
            <a:ext cx="7175715" cy="3651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 startAt="46"/>
            </a:pP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Tsai JF et al. Br J Cancer. 1997;76(7):968-74.</a:t>
            </a:r>
            <a:endParaRPr lang="en-MY" sz="1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Slide Number Placeholder 1">
            <a:extLst>
              <a:ext uri="{FF2B5EF4-FFF2-40B4-BE49-F238E27FC236}">
                <a16:creationId xmlns:a16="http://schemas.microsoft.com/office/drawing/2014/main" id="{C27173F2-ED27-496F-B799-B4BF949BFAD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5990732" y="6424195"/>
            <a:ext cx="191717" cy="307777"/>
          </a:xfrm>
        </p:spPr>
        <p:txBody>
          <a:bodyPr/>
          <a:lstStyle/>
          <a:p>
            <a:pPr algn="ctr"/>
            <a:fld id="{86CB4B4D-7CA3-9044-876B-883B54F8677D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4</a:t>
            </a:fld>
            <a:endParaRPr lang="en-MY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276225" y="2142055"/>
            <a:ext cx="11553824" cy="3344345"/>
          </a:xfrm>
          <a:prstGeom prst="rect">
            <a:avLst/>
          </a:prstGeom>
        </p:spPr>
        <p:txBody>
          <a:bodyPr/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SzTx/>
              <a:buNone/>
              <a:defRPr sz="2300"/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Meta-analysis of 17 cohort studies on HBV/HCV co-infection:</a:t>
            </a:r>
            <a:r>
              <a:rPr baseline="30000" dirty="0">
                <a:latin typeface="Arial" panose="020B0604020202020204" pitchFamily="34" charset="0"/>
                <a:cs typeface="Arial" panose="020B0604020202020204" pitchFamily="34" charset="0"/>
              </a:rPr>
              <a:t>47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defRPr sz="2300"/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When receiving DAAs treatment, </a:t>
            </a:r>
            <a:r>
              <a:rPr b="1" dirty="0">
                <a:latin typeface="Arial" panose="020B0604020202020204" pitchFamily="34" charset="0"/>
                <a:cs typeface="Arial" panose="020B0604020202020204" pitchFamily="34" charset="0"/>
              </a:rPr>
              <a:t>HBV reactivation 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occurred more frequently in patients with </a:t>
            </a:r>
            <a:r>
              <a:rPr b="1" dirty="0">
                <a:latin typeface="Arial" panose="020B0604020202020204" pitchFamily="34" charset="0"/>
                <a:cs typeface="Arial" panose="020B0604020202020204" pitchFamily="34" charset="0"/>
              </a:rPr>
              <a:t>chronic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 24% [hepatitis B surface antigen (HBsAg)] than resolved 1.4%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[HBsAg-negative/hepatitis B core antibody (</a:t>
            </a:r>
            <a:r>
              <a:rPr dirty="0" err="1">
                <a:latin typeface="Arial" panose="020B0604020202020204" pitchFamily="34" charset="0"/>
                <a:cs typeface="Arial" panose="020B0604020202020204" pitchFamily="34" charset="0"/>
              </a:rPr>
              <a:t>HBcAb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)-positive] infection. 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defRPr sz="2300"/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In chronic HBV infection, </a:t>
            </a:r>
            <a:r>
              <a:rPr b="1" dirty="0">
                <a:latin typeface="Arial" panose="020B0604020202020204" pitchFamily="34" charset="0"/>
                <a:cs typeface="Arial" panose="020B0604020202020204" pitchFamily="34" charset="0"/>
              </a:rPr>
              <a:t>the risk of HBV-reactivation-related hepatitis 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was significantly </a:t>
            </a:r>
            <a:r>
              <a:rPr b="1" dirty="0">
                <a:latin typeface="Arial" panose="020B0604020202020204" pitchFamily="34" charset="0"/>
                <a:cs typeface="Arial" panose="020B0604020202020204" pitchFamily="34" charset="0"/>
              </a:rPr>
              <a:t>lower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 in patients with </a:t>
            </a:r>
            <a:r>
              <a:rPr b="1" dirty="0">
                <a:latin typeface="Arial" panose="020B0604020202020204" pitchFamily="34" charset="0"/>
                <a:cs typeface="Arial" panose="020B0604020202020204" pitchFamily="34" charset="0"/>
              </a:rPr>
              <a:t>HBV DNA below the lower limit 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of quantification at baseline than in those with quantifiable HBV DNA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(RR=0.17, 95% CI 0.06 to 0.50). 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defRPr sz="2300"/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Thus,  the use of antiviral prophylaxis might be warranted in HBsAg positive patients, particularly those with quantifiable HBV deoxyribonucleic acid (DNA)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Title 1"/>
          <p:cNvSpPr txBox="1">
            <a:spLocks noGrp="1"/>
          </p:cNvSpPr>
          <p:nvPr>
            <p:ph type="title"/>
          </p:nvPr>
        </p:nvSpPr>
        <p:spPr>
          <a:xfrm>
            <a:off x="276224" y="1573940"/>
            <a:ext cx="11553825" cy="444499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sz="3200" b="1" dirty="0">
                <a:latin typeface="Arial" panose="020B0604020202020204" pitchFamily="34" charset="0"/>
                <a:cs typeface="Arial" panose="020B0604020202020204" pitchFamily="34" charset="0"/>
              </a:rPr>
              <a:t>Why Need to Treat</a:t>
            </a:r>
            <a:r>
              <a:rPr lang="en-MY" sz="3200" b="1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BB13358-1986-4B5A-92C7-5ADB625B3DA1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Hepatitis B (HBV) Co-infection -</a:t>
            </a:r>
            <a:r>
              <a:rPr lang="en-MY" sz="4800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720A486-4166-4E4B-8892-B85D1F06F9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8ACA3601-DD2F-4551-B715-50ABDAB14AB3}"/>
              </a:ext>
            </a:extLst>
          </p:cNvPr>
          <p:cNvSpPr txBox="1">
            <a:spLocks/>
          </p:cNvSpPr>
          <p:nvPr/>
        </p:nvSpPr>
        <p:spPr>
          <a:xfrm>
            <a:off x="5990732" y="6424195"/>
            <a:ext cx="191717" cy="307777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888888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fld id="{86CB4B4D-7CA3-9044-876B-883B54F8677D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5</a:t>
            </a:fld>
            <a:endParaRPr lang="en-MY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AE34A4D-BD28-4C4A-A81C-7BB44D3232D3}"/>
              </a:ext>
            </a:extLst>
          </p:cNvPr>
          <p:cNvSpPr/>
          <p:nvPr/>
        </p:nvSpPr>
        <p:spPr>
          <a:xfrm>
            <a:off x="361950" y="6339776"/>
            <a:ext cx="7175715" cy="3651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 startAt="47"/>
            </a:pPr>
            <a:r>
              <a:rPr lang="en-US" sz="1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Mücke</a:t>
            </a: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MM et al. Lancet Gastroenterol Hepatol. 2018;3(3):172-80.</a:t>
            </a:r>
            <a:endParaRPr lang="en-MY" sz="1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Rectangle 5"/>
          <p:cNvSpPr txBox="1"/>
          <p:nvPr/>
        </p:nvSpPr>
        <p:spPr>
          <a:xfrm>
            <a:off x="-634897" y="6362069"/>
            <a:ext cx="9161094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 algn="ctr"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rPr lang="en-MY" sz="1100" dirty="0"/>
              <a:t>Source: </a:t>
            </a:r>
            <a:r>
              <a:rPr sz="1100" dirty="0" err="1"/>
              <a:t>Centres</a:t>
            </a:r>
            <a:r>
              <a:rPr sz="1100" dirty="0"/>
              <a:t> for Disease Control and Prevention. Available at: </a:t>
            </a:r>
            <a:r>
              <a:rPr sz="1100" dirty="0">
                <a:solidFill>
                  <a:srgbClr val="0033FF"/>
                </a:solidFill>
              </a:rPr>
              <a:t>https://www.cdc.gov/hepatitis/hbv/hbvfaq.htm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6B35D17-C137-44DC-9105-883B0315F42C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Hepatitis B (HBV) Co-infection -</a:t>
            </a:r>
            <a:r>
              <a:rPr lang="en-MY" sz="4800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00EC5C1-EC6C-4745-A709-A817452AE8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3658B16-DB04-4F4B-B8CE-7116F124F2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9261" y="1455492"/>
            <a:ext cx="7653477" cy="4849150"/>
          </a:xfrm>
          <a:prstGeom prst="rect">
            <a:avLst/>
          </a:prstGeom>
        </p:spPr>
      </p:pic>
      <p:sp>
        <p:nvSpPr>
          <p:cNvPr id="10" name="Slide Number Placeholder 1">
            <a:extLst>
              <a:ext uri="{FF2B5EF4-FFF2-40B4-BE49-F238E27FC236}">
                <a16:creationId xmlns:a16="http://schemas.microsoft.com/office/drawing/2014/main" id="{3828CE75-2509-4C8C-B38D-74E3BC22F183}"/>
              </a:ext>
            </a:extLst>
          </p:cNvPr>
          <p:cNvSpPr txBox="1">
            <a:spLocks/>
          </p:cNvSpPr>
          <p:nvPr/>
        </p:nvSpPr>
        <p:spPr>
          <a:xfrm>
            <a:off x="5990732" y="6540570"/>
            <a:ext cx="191717" cy="307777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888888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fld id="{86CB4B4D-7CA3-9044-876B-883B54F8677D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6</a:t>
            </a:fld>
            <a:endParaRPr lang="en-MY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276224" y="1649842"/>
            <a:ext cx="11553825" cy="455145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10311" indent="-210311" algn="just" defTabSz="841247">
              <a:lnSpc>
                <a:spcPct val="100000"/>
              </a:lnSpc>
              <a:spcBef>
                <a:spcPts val="0"/>
              </a:spcBef>
              <a:defRPr sz="2576"/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The prevalence of chronic HCV infection among thalassemia patients varies widely and can reach up to 85%.</a:t>
            </a:r>
            <a:r>
              <a:rPr baseline="29826" dirty="0">
                <a:latin typeface="Arial" panose="020B0604020202020204" pitchFamily="34" charset="0"/>
                <a:cs typeface="Arial" panose="020B0604020202020204" pitchFamily="34" charset="0"/>
              </a:rPr>
              <a:t>56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10311" indent="-210311" algn="just" defTabSz="841247">
              <a:lnSpc>
                <a:spcPct val="100000"/>
              </a:lnSpc>
              <a:spcBef>
                <a:spcPts val="0"/>
              </a:spcBef>
              <a:defRPr sz="2576"/>
            </a:pP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0311" indent="-210311" algn="just" defTabSz="841247">
              <a:lnSpc>
                <a:spcPct val="100000"/>
              </a:lnSpc>
              <a:spcBef>
                <a:spcPts val="0"/>
              </a:spcBef>
              <a:defRPr sz="2576"/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Mainly transmitted through blood transfusion before screening of blood donors was introduced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baseline="30000" dirty="0">
                <a:latin typeface="Arial" panose="020B0604020202020204" pitchFamily="34" charset="0"/>
                <a:cs typeface="Arial" panose="020B0604020202020204" pitchFamily="34" charset="0"/>
              </a:rPr>
              <a:t>57</a:t>
            </a:r>
            <a:endParaRPr lang="en-MY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0311" indent="-210311" algn="just" defTabSz="841247">
              <a:lnSpc>
                <a:spcPct val="100000"/>
              </a:lnSpc>
              <a:spcBef>
                <a:spcPts val="0"/>
              </a:spcBef>
              <a:defRPr sz="2576"/>
            </a:pP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0311" indent="-210311" algn="just" defTabSz="841247">
              <a:lnSpc>
                <a:spcPct val="100000"/>
              </a:lnSpc>
              <a:spcBef>
                <a:spcPts val="0"/>
              </a:spcBef>
              <a:defRPr sz="2576"/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Among various hemoglobinopathies (mainly thalassemia major, HCV GT1b with previous PEG-IFN + RBV treatment failure 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 cirrhosis) using DAAs including SOF-based regimes mainly SOF + DCV 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 SOF + LDV ± RBV, high SVR12 of 93.5% had been reported, similar to patients without hemoglobinopathies.</a:t>
            </a:r>
            <a:r>
              <a:rPr baseline="29826" dirty="0">
                <a:latin typeface="Arial" panose="020B0604020202020204" pitchFamily="34" charset="0"/>
                <a:cs typeface="Arial" panose="020B0604020202020204" pitchFamily="34" charset="0"/>
              </a:rPr>
              <a:t>57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D8C57AE-6B2C-47DE-8335-8B11FD4757F5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Haemoglobinopathy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2D2FBAA-B865-4BDB-846A-2501F69742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4BBEA02-14B2-4B04-B3B3-41323A74BB8D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MY" smtClean="0"/>
              <a:t>7</a:t>
            </a:fld>
            <a:endParaRPr lang="en-MY"/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C5880729-6C1C-4889-8994-C30CB98B8B4B}"/>
              </a:ext>
            </a:extLst>
          </p:cNvPr>
          <p:cNvSpPr txBox="1">
            <a:spLocks/>
          </p:cNvSpPr>
          <p:nvPr/>
        </p:nvSpPr>
        <p:spPr>
          <a:xfrm>
            <a:off x="5990732" y="6424195"/>
            <a:ext cx="191717" cy="307777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888888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fld id="{86CB4B4D-7CA3-9044-876B-883B54F8677D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7</a:t>
            </a:fld>
            <a:endParaRPr lang="en-MY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2231D8A-D6CC-4635-8D25-93204F16EEF0}"/>
              </a:ext>
            </a:extLst>
          </p:cNvPr>
          <p:cNvSpPr/>
          <p:nvPr/>
        </p:nvSpPr>
        <p:spPr>
          <a:xfrm>
            <a:off x="361950" y="6339776"/>
            <a:ext cx="7175715" cy="3651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 startAt="56"/>
            </a:pPr>
            <a:r>
              <a:rPr lang="en-US" sz="1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Prati</a:t>
            </a: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 et al. Blood. 1998;92(9):3460-4. </a:t>
            </a:r>
          </a:p>
          <a:p>
            <a:pPr marL="342900" indent="-342900">
              <a:buFont typeface="+mj-lt"/>
              <a:buAutoNum type="arabicPeriod" startAt="56"/>
            </a:pPr>
            <a:r>
              <a:rPr lang="en-US" sz="1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Origa</a:t>
            </a: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 et al. Am J </a:t>
            </a:r>
            <a:r>
              <a:rPr lang="en-US" sz="1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Hematol</a:t>
            </a: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2017;92(`12):1349-55. 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276225" y="1612669"/>
            <a:ext cx="11553825" cy="3541222"/>
          </a:xfrm>
          <a:prstGeom prst="rect">
            <a:avLst/>
          </a:prstGeom>
        </p:spPr>
        <p:txBody>
          <a:bodyPr/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</a:pP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HCV patients are at risk of developing extrahepatic manifestations that include cryoglobulinaemic vasculitis (CV). 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</a:pP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Mixed </a:t>
            </a:r>
            <a:r>
              <a:rPr lang="en-MY" dirty="0" err="1">
                <a:latin typeface="Arial" panose="020B0604020202020204" pitchFamily="34" charset="0"/>
                <a:cs typeface="Arial" panose="020B0604020202020204" pitchFamily="34" charset="0"/>
              </a:rPr>
              <a:t>cryoglobulinaemia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 (MC) is a clonal disorder of B cells with a strong association to HCV infection. 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</a:pP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HCV can lead to systemic vasculitis with immune complex formation and deposition. 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</a:pP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Current therapeutic approaches are aimed at elimination of HCV infection, removal of cryoglobulins and expansion of B-cell clonal.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1D3D9FC-8EF9-457B-9D06-E90B2713E729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Immune-complex Mediated Manifestations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CB24FFA-3A2A-446B-99B8-F208715BCB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3AC43BD-1521-4D94-9D21-13C97C0C9B04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MY" smtClean="0"/>
              <a:t>8</a:t>
            </a:fld>
            <a:endParaRPr lang="en-MY"/>
          </a:p>
        </p:txBody>
      </p:sp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CE9F0834-E302-4018-9D17-6DB8CF89BFB7}"/>
              </a:ext>
            </a:extLst>
          </p:cNvPr>
          <p:cNvSpPr txBox="1">
            <a:spLocks/>
          </p:cNvSpPr>
          <p:nvPr/>
        </p:nvSpPr>
        <p:spPr>
          <a:xfrm>
            <a:off x="5990732" y="6424195"/>
            <a:ext cx="191717" cy="307777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888888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fld id="{86CB4B4D-7CA3-9044-876B-883B54F8677D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8</a:t>
            </a:fld>
            <a:endParaRPr lang="en-MY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8FFB2FD6-3FBB-426E-A2DA-0C6C1F117D75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Immune-complex Mediated Manifestations -</a:t>
            </a:r>
            <a:r>
              <a:rPr lang="en-MY" sz="4800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BC5EF63-4F23-444A-8203-13095C45AE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6292492D-DCA5-48C8-B263-FE93C7ACF66E}"/>
              </a:ext>
            </a:extLst>
          </p:cNvPr>
          <p:cNvSpPr txBox="1">
            <a:spLocks/>
          </p:cNvSpPr>
          <p:nvPr/>
        </p:nvSpPr>
        <p:spPr>
          <a:xfrm>
            <a:off x="5990732" y="6424195"/>
            <a:ext cx="191717" cy="307777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888888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fld id="{86CB4B4D-7CA3-9044-876B-883B54F8677D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9</a:t>
            </a:fld>
            <a:endParaRPr lang="en-MY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C7FE81D-F5FD-4EA1-8B44-00269D67134C}"/>
              </a:ext>
            </a:extLst>
          </p:cNvPr>
          <p:cNvSpPr/>
          <p:nvPr/>
        </p:nvSpPr>
        <p:spPr>
          <a:xfrm>
            <a:off x="361950" y="5985164"/>
            <a:ext cx="7175715" cy="7197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 startAt="58"/>
            </a:pPr>
            <a:r>
              <a:rPr lang="en-US" sz="1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Lauletta</a:t>
            </a: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 et al. Arthritis Res </a:t>
            </a:r>
            <a:r>
              <a:rPr lang="en-US" sz="1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</a:t>
            </a: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2017;19(1):74.</a:t>
            </a:r>
          </a:p>
          <a:p>
            <a:pPr marL="342900" indent="-342900">
              <a:buFont typeface="+mj-lt"/>
              <a:buAutoNum type="arabicPeriod" startAt="58"/>
            </a:pPr>
            <a:r>
              <a:rPr lang="en-US" sz="1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Gragnani</a:t>
            </a: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 et al. Hepatology. 2016;64(5):1473-82. </a:t>
            </a:r>
          </a:p>
          <a:p>
            <a:pPr marL="342900" indent="-342900">
              <a:buFont typeface="+mj-lt"/>
              <a:buAutoNum type="arabicPeriod" startAt="58"/>
            </a:pP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Bonacci M et al. Clin Gastroenterol Hepatol. 2017;15(4):575- 83.e1. </a:t>
            </a:r>
          </a:p>
          <a:p>
            <a:pPr marL="342900" indent="-342900">
              <a:buFont typeface="+mj-lt"/>
              <a:buAutoNum type="arabicPeriod" startAt="58"/>
            </a:pP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Emery JS et al. Am J Gastroenterol. 2017;112(8):1298-308. 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2A712A97-D7A6-46C1-ACCA-FD48E606798C}"/>
              </a:ext>
            </a:extLst>
          </p:cNvPr>
          <p:cNvSpPr txBox="1">
            <a:spLocks/>
          </p:cNvSpPr>
          <p:nvPr/>
        </p:nvSpPr>
        <p:spPr>
          <a:xfrm>
            <a:off x="276224" y="1612669"/>
            <a:ext cx="11553825" cy="37241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 lnSpcReduction="10000"/>
          </a:bodyPr>
          <a:lstStyle>
            <a:lvl1pPr marL="228600" marR="0" indent="-228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234439" marR="0" indent="-320039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365125" indent="-365125" algn="just" hangingPunct="1">
              <a:lnSpc>
                <a:spcPct val="100000"/>
              </a:lnSpc>
              <a:spcBef>
                <a:spcPts val="0"/>
              </a:spcBef>
            </a:pP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Patients with HCV-associated cryoglobulinemia treated with DAAs show significant improvement in: </a:t>
            </a:r>
          </a:p>
          <a:p>
            <a:pPr marL="714375" lvl="1" indent="-349250" algn="just" hangingPunct="1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virological response</a:t>
            </a:r>
            <a:r>
              <a:rPr lang="en-MY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58</a:t>
            </a:r>
          </a:p>
          <a:p>
            <a:pPr marL="714375" lvl="1" indent="-349250" algn="just" hangingPunct="1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biochemical response</a:t>
            </a:r>
            <a:r>
              <a:rPr lang="en-MY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58 - 61</a:t>
            </a:r>
          </a:p>
          <a:p>
            <a:pPr marL="714375" lvl="1" indent="-349250" algn="just" hangingPunct="1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clinical response</a:t>
            </a:r>
            <a:r>
              <a:rPr lang="en-MY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59 - 60</a:t>
            </a:r>
          </a:p>
          <a:p>
            <a:pPr marL="714375" lvl="1" indent="-349250" algn="just" hangingPunct="1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immune response</a:t>
            </a:r>
            <a:r>
              <a:rPr lang="en-MY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58 - 61</a:t>
            </a:r>
          </a:p>
          <a:p>
            <a:pPr marL="714375" lvl="1" indent="-349250" algn="just" hangingPunct="1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complete response</a:t>
            </a:r>
            <a:r>
              <a:rPr lang="en-MY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58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714375" lvl="1" indent="-349250" algn="just" hangingPunct="1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model for end-stage liver disease (MELD) score</a:t>
            </a:r>
            <a:r>
              <a:rPr lang="en-MY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59</a:t>
            </a:r>
          </a:p>
          <a:p>
            <a:pPr marL="365125" indent="-365125" algn="just" hangingPunct="1">
              <a:lnSpc>
                <a:spcPct val="100000"/>
              </a:lnSpc>
              <a:spcBef>
                <a:spcPts val="0"/>
              </a:spcBef>
            </a:pP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DAAs are safe in HCV-related mixed cryoglobulinemia with mild adverse events.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670</TotalTime>
  <Words>1562</Words>
  <Application>Microsoft Office PowerPoint</Application>
  <PresentationFormat>Widescreen</PresentationFormat>
  <Paragraphs>144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Brush Script MT</vt:lpstr>
      <vt:lpstr>Calibri</vt:lpstr>
      <vt:lpstr>Calibri Light</vt:lpstr>
      <vt:lpstr>Courier New</vt:lpstr>
      <vt:lpstr>Office Theme</vt:lpstr>
      <vt:lpstr>TRAINING OF CORE TRAINERS</vt:lpstr>
      <vt:lpstr>PowerPoint Presentation</vt:lpstr>
      <vt:lpstr>PowerPoint Presentation</vt:lpstr>
      <vt:lpstr>PowerPoint Presentation</vt:lpstr>
      <vt:lpstr>Why Need to Treat?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Management of Chronic Hepatitis C in Adults: Special Groups</dc:title>
  <dc:creator>Siti Aishah Fadzilah</dc:creator>
  <cp:lastModifiedBy>Siti Aishah Fadzilah</cp:lastModifiedBy>
  <cp:revision>25</cp:revision>
  <dcterms:modified xsi:type="dcterms:W3CDTF">2021-11-18T05:21:11Z</dcterms:modified>
</cp:coreProperties>
</file>