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72" r:id="rId2"/>
    <p:sldId id="331" r:id="rId3"/>
    <p:sldId id="393" r:id="rId4"/>
    <p:sldId id="394" r:id="rId5"/>
    <p:sldId id="395" r:id="rId6"/>
    <p:sldId id="396" r:id="rId7"/>
    <p:sldId id="397" r:id="rId8"/>
    <p:sldId id="398" r:id="rId9"/>
    <p:sldId id="399" r:id="rId10"/>
    <p:sldId id="400" r:id="rId11"/>
    <p:sldId id="401" r:id="rId12"/>
    <p:sldId id="403" r:id="rId13"/>
    <p:sldId id="405" r:id="rId14"/>
    <p:sldId id="28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3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08408-89D4-4C86-A5DE-5B64E7487CEC}" type="datetimeFigureOut">
              <a:rPr lang="en-MY" smtClean="0"/>
              <a:pPr/>
              <a:t>9/10/2017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4F6D0-1ED1-4E38-8AB9-F8C0977837C6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42170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29432-5576-40C3-8B1B-5309427AD5DB}" type="datetime1">
              <a:rPr lang="en-MY" smtClean="0"/>
              <a:t>9/10/2017</a:t>
            </a:fld>
            <a:endParaRPr lang="en-MY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4F39FD-1C8E-4A13-A330-33CA1083E6E7}" type="datetime1">
              <a:rPr lang="en-MY" smtClean="0"/>
              <a:t>9/10/2017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E0DD71-3DE4-4E42-BFEA-969B01B7B9B9}" type="datetime1">
              <a:rPr lang="en-MY" smtClean="0"/>
              <a:t>9/10/2017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6A09E-B43D-4A17-B384-45485B977F73}" type="datetime1">
              <a:rPr lang="en-MY" smtClean="0"/>
              <a:t>9/10/2017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F9314C-184A-4735-BE73-CD3DE8A55A98}" type="datetime1">
              <a:rPr lang="en-MY" smtClean="0"/>
              <a:t>9/10/2017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C3D98F-2F52-47F5-91CE-2A0371788A0B}" type="datetime1">
              <a:rPr lang="en-MY" smtClean="0"/>
              <a:t>9/10/2017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8921F1-7F01-43BD-9D1D-41460156A776}" type="datetime1">
              <a:rPr lang="en-MY" smtClean="0"/>
              <a:t>9/10/2017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628EB4-BC38-4FEA-82F2-512FAFD20413}" type="datetime1">
              <a:rPr lang="en-MY" smtClean="0"/>
              <a:t>9/10/2017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D52D2-FCA4-4B3C-B44D-0D07E7C144B0}" type="datetime1">
              <a:rPr lang="en-MY" smtClean="0"/>
              <a:t>9/10/2017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665874-48D7-4E48-913A-C78017770E11}" type="datetime1">
              <a:rPr lang="en-MY" smtClean="0"/>
              <a:t>9/10/2017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4C6669-52CB-4F01-8ECC-F79CA42F52FF}" type="datetime1">
              <a:rPr lang="en-MY" smtClean="0"/>
              <a:t>9/10/2017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B8A5505-B78B-4F50-9D29-C515C8A20EBD}" type="datetime1">
              <a:rPr lang="en-MY" smtClean="0"/>
              <a:t>9/10/2017</a:t>
            </a:fld>
            <a:endParaRPr lang="en-M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MY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4"/>
            <a:ext cx="6400800" cy="341947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effectLst/>
              </a:rPr>
              <a:t>CASE DISCUSSION 2</a:t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sz="2200" dirty="0" smtClean="0">
                <a:effectLst/>
              </a:rPr>
              <a:t>by</a:t>
            </a:r>
            <a:br>
              <a:rPr lang="en-US" sz="2200" dirty="0" smtClean="0">
                <a:effectLst/>
              </a:rPr>
            </a:br>
            <a:r>
              <a:rPr lang="en-US" sz="2200" dirty="0" smtClean="0">
                <a:effectLst/>
              </a:rPr>
              <a:t/>
            </a:r>
            <a:br>
              <a:rPr lang="en-US" sz="2200" dirty="0" smtClean="0">
                <a:effectLst/>
              </a:rPr>
            </a:br>
            <a:r>
              <a:rPr lang="en-US" sz="2200" dirty="0" smtClean="0"/>
              <a:t>DR. ROSLI MOHD. NOOR</a:t>
            </a:r>
            <a:br>
              <a:rPr lang="en-US" sz="2200" dirty="0" smtClean="0"/>
            </a:br>
            <a:r>
              <a:rPr lang="en-US" sz="2200" dirty="0" smtClean="0"/>
              <a:t>CONSULTANT OTORHINOLARYNGOLOGIST</a:t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Dr. </a:t>
            </a:r>
            <a:r>
              <a:rPr lang="en-US" sz="2200" dirty="0" err="1" smtClean="0"/>
              <a:t>LAILATUl</a:t>
            </a:r>
            <a:r>
              <a:rPr lang="en-US" sz="2200" dirty="0" smtClean="0"/>
              <a:t> </a:t>
            </a:r>
            <a:r>
              <a:rPr lang="en-US" sz="2200" dirty="0" err="1" smtClean="0"/>
              <a:t>Akmar</a:t>
            </a:r>
            <a:r>
              <a:rPr lang="en-US" sz="2200" dirty="0" smtClean="0"/>
              <a:t> MAT NOR</a:t>
            </a:r>
            <a:br>
              <a:rPr lang="en-US" sz="2200" dirty="0" smtClean="0"/>
            </a:br>
            <a:r>
              <a:rPr lang="en-US" sz="2200" dirty="0" smtClean="0"/>
              <a:t>CLINICAL MICROBIOLOGIST</a:t>
            </a:r>
            <a:endParaRPr lang="en-MY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b="1" dirty="0" smtClean="0"/>
              <a:t>Training Module CPG Management of Rhinosinusitis in Adolescents &amp; Adults</a:t>
            </a:r>
            <a:endParaRPr lang="en-MY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943300"/>
            <a:ext cx="2088231" cy="325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586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rgbClr val="FF0000"/>
                </a:solidFill>
              </a:rPr>
              <a:t>Question 4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7403592" cy="4800600"/>
          </a:xfrm>
        </p:spPr>
        <p:txBody>
          <a:bodyPr/>
          <a:lstStyle/>
          <a:p>
            <a:r>
              <a:rPr lang="en-MY" dirty="0"/>
              <a:t>What is your next step of </a:t>
            </a:r>
            <a:r>
              <a:rPr lang="en-MY" dirty="0" smtClean="0"/>
              <a:t>management?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6982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rgbClr val="FF0000"/>
                </a:solidFill>
              </a:rPr>
              <a:t>Answer 4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/>
          <a:lstStyle/>
          <a:p>
            <a:r>
              <a:rPr lang="en-MY" b="1" dirty="0"/>
              <a:t>URGENT referral to ORL</a:t>
            </a:r>
          </a:p>
          <a:p>
            <a:pPr marL="639763" lvl="1" indent="-282575"/>
            <a:r>
              <a:rPr lang="en-MY" dirty="0"/>
              <a:t>Need to exclude </a:t>
            </a:r>
            <a:r>
              <a:rPr lang="en-MY" dirty="0" err="1" smtClean="0"/>
              <a:t>intraorbital</a:t>
            </a:r>
            <a:r>
              <a:rPr lang="en-MY" dirty="0" smtClean="0"/>
              <a:t>/intracranial </a:t>
            </a:r>
            <a:r>
              <a:rPr lang="en-MY" dirty="0"/>
              <a:t>complications (</a:t>
            </a:r>
            <a:r>
              <a:rPr lang="en-MY" dirty="0" smtClean="0"/>
              <a:t>e.g. </a:t>
            </a:r>
            <a:r>
              <a:rPr lang="en-MY" dirty="0"/>
              <a:t>right orbital cellulitis, periorbital abscess, orbital abscess, </a:t>
            </a:r>
            <a:r>
              <a:rPr lang="en-MY" dirty="0" smtClean="0"/>
              <a:t>extradural abscess)</a:t>
            </a:r>
            <a:endParaRPr lang="en-MY" dirty="0"/>
          </a:p>
          <a:p>
            <a:pPr marL="639763" lvl="1" indent="-282575"/>
            <a:r>
              <a:rPr lang="en-MY" dirty="0"/>
              <a:t>Urgent CT scan of paranasal sinuses to confirm diagnosis </a:t>
            </a:r>
            <a:r>
              <a:rPr lang="en-MY" dirty="0" smtClean="0"/>
              <a:t>&amp; </a:t>
            </a:r>
            <a:r>
              <a:rPr lang="en-MY" dirty="0"/>
              <a:t>for any subsequent surgical </a:t>
            </a:r>
            <a:r>
              <a:rPr lang="en-MY" dirty="0" smtClean="0"/>
              <a:t>intervention</a:t>
            </a:r>
            <a:endParaRPr lang="en-MY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6756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rgbClr val="FF0000"/>
                </a:solidFill>
                <a:effectLst/>
              </a:rPr>
              <a:t>NES - purulent discharge</a:t>
            </a:r>
            <a:endParaRPr lang="en-MY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12</a:t>
            </a:fld>
            <a:endParaRPr lang="en-MY"/>
          </a:p>
        </p:txBody>
      </p:sp>
      <p:pic>
        <p:nvPicPr>
          <p:cNvPr id="4" name="Picture 2" descr="E:\mm mucop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459" y="1434266"/>
            <a:ext cx="4444341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505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98120"/>
            <a:ext cx="7498080" cy="792480"/>
          </a:xfrm>
        </p:spPr>
        <p:txBody>
          <a:bodyPr>
            <a:normAutofit fontScale="90000"/>
          </a:bodyPr>
          <a:lstStyle/>
          <a:p>
            <a:r>
              <a:rPr lang="en-MY" b="1" dirty="0">
                <a:solidFill>
                  <a:srgbClr val="FF0000"/>
                </a:solidFill>
              </a:rPr>
              <a:t>CT scan of ARSS with orbital </a:t>
            </a:r>
            <a:r>
              <a:rPr lang="en-MY" b="1" dirty="0" smtClean="0">
                <a:solidFill>
                  <a:srgbClr val="FF0000"/>
                </a:solidFill>
              </a:rPr>
              <a:t>complication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13</a:t>
            </a:fld>
            <a:endParaRPr lang="en-MY"/>
          </a:p>
        </p:txBody>
      </p:sp>
      <p:pic>
        <p:nvPicPr>
          <p:cNvPr id="4" name="Picture 2" descr="E:\orbital cpx 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025" y="1219200"/>
            <a:ext cx="5364375" cy="256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E:\orbital cpx ct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569" y="3868320"/>
            <a:ext cx="2551417" cy="291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629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smtClean="0"/>
              <a:t>Thank You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14</a:t>
            </a:fld>
            <a:endParaRPr lang="en-MY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943300"/>
            <a:ext cx="2088231" cy="325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603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/>
              <a:t>Case 1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30362"/>
            <a:ext cx="7403592" cy="4800600"/>
          </a:xfrm>
        </p:spPr>
        <p:txBody>
          <a:bodyPr>
            <a:normAutofit fontScale="85000" lnSpcReduction="20000"/>
          </a:bodyPr>
          <a:lstStyle/>
          <a:p>
            <a:r>
              <a:rPr lang="en-MY" dirty="0" smtClean="0"/>
              <a:t>Mr. </a:t>
            </a:r>
            <a:r>
              <a:rPr lang="en-MY" dirty="0"/>
              <a:t>R, </a:t>
            </a:r>
            <a:r>
              <a:rPr lang="en-MY" dirty="0" smtClean="0"/>
              <a:t>17-year-old boy, </a:t>
            </a:r>
            <a:r>
              <a:rPr lang="en-MY" dirty="0"/>
              <a:t>chronic smoker, </a:t>
            </a:r>
            <a:r>
              <a:rPr lang="en-MY" dirty="0" smtClean="0"/>
              <a:t>presents at </a:t>
            </a:r>
            <a:r>
              <a:rPr lang="en-MY" dirty="0" err="1" smtClean="0"/>
              <a:t>Klinik</a:t>
            </a:r>
            <a:r>
              <a:rPr lang="en-MY" dirty="0" smtClean="0"/>
              <a:t> </a:t>
            </a:r>
            <a:r>
              <a:rPr lang="en-MY" dirty="0" err="1" smtClean="0"/>
              <a:t>Kesihatan</a:t>
            </a:r>
            <a:r>
              <a:rPr lang="en-MY" dirty="0" smtClean="0"/>
              <a:t> with 2-week </a:t>
            </a:r>
            <a:r>
              <a:rPr lang="en-MY" dirty="0"/>
              <a:t>history </a:t>
            </a:r>
            <a:r>
              <a:rPr lang="en-MY" dirty="0" smtClean="0"/>
              <a:t>of fever, right-sided </a:t>
            </a:r>
            <a:r>
              <a:rPr lang="en-MY" dirty="0"/>
              <a:t>nasal blockage, nasal discharge </a:t>
            </a:r>
            <a:r>
              <a:rPr lang="en-MY" dirty="0" smtClean="0"/>
              <a:t>&amp; </a:t>
            </a:r>
            <a:r>
              <a:rPr lang="en-MY" dirty="0"/>
              <a:t>facial pain. Anterior </a:t>
            </a:r>
            <a:r>
              <a:rPr lang="en-MY" dirty="0" err="1"/>
              <a:t>rhinoscopy</a:t>
            </a:r>
            <a:r>
              <a:rPr lang="en-MY" dirty="0"/>
              <a:t> </a:t>
            </a:r>
            <a:r>
              <a:rPr lang="en-MY" dirty="0" smtClean="0"/>
              <a:t>is normal.</a:t>
            </a:r>
          </a:p>
          <a:p>
            <a:endParaRPr lang="en-MY" sz="2400" dirty="0"/>
          </a:p>
          <a:p>
            <a:r>
              <a:rPr lang="en-MY" dirty="0"/>
              <a:t>He </a:t>
            </a:r>
            <a:r>
              <a:rPr lang="en-MY" dirty="0" smtClean="0"/>
              <a:t>is </a:t>
            </a:r>
            <a:r>
              <a:rPr lang="en-MY" dirty="0"/>
              <a:t>treated with intranasal saline irrigation, intranasal </a:t>
            </a:r>
            <a:r>
              <a:rPr lang="en-MY" dirty="0" smtClean="0"/>
              <a:t>corticosteroids </a:t>
            </a:r>
            <a:r>
              <a:rPr lang="en-MY" dirty="0"/>
              <a:t>spray, </a:t>
            </a:r>
            <a:r>
              <a:rPr lang="en-MY" dirty="0" smtClean="0"/>
              <a:t>antibiotics &amp;, </a:t>
            </a:r>
            <a:r>
              <a:rPr lang="en-MY" dirty="0"/>
              <a:t>both oral </a:t>
            </a:r>
            <a:r>
              <a:rPr lang="en-MY" dirty="0" smtClean="0"/>
              <a:t>&amp; </a:t>
            </a:r>
            <a:r>
              <a:rPr lang="en-MY" dirty="0"/>
              <a:t>intranasal decongestants</a:t>
            </a:r>
            <a:r>
              <a:rPr lang="en-MY" dirty="0" smtClean="0"/>
              <a:t>.</a:t>
            </a:r>
          </a:p>
          <a:p>
            <a:endParaRPr lang="en-MY" sz="2400" dirty="0"/>
          </a:p>
          <a:p>
            <a:r>
              <a:rPr lang="en-MY" dirty="0"/>
              <a:t>The symptoms </a:t>
            </a:r>
            <a:r>
              <a:rPr lang="en-MY" dirty="0" smtClean="0"/>
              <a:t>persist despite </a:t>
            </a:r>
            <a:r>
              <a:rPr lang="en-MY" dirty="0"/>
              <a:t>2 weeks of treatment. </a:t>
            </a:r>
          </a:p>
          <a:p>
            <a:endParaRPr lang="en-MY" dirty="0"/>
          </a:p>
          <a:p>
            <a:pPr marL="82296" indent="0">
              <a:buNone/>
            </a:pPr>
            <a:r>
              <a:rPr lang="en-MY" dirty="0" smtClean="0"/>
              <a:t>  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8703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rgbClr val="FF0000"/>
                </a:solidFill>
              </a:rPr>
              <a:t>Question 1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/>
          <a:lstStyle/>
          <a:p>
            <a:r>
              <a:rPr lang="en-MY" dirty="0"/>
              <a:t>What is the best management option at this point</a:t>
            </a:r>
            <a:r>
              <a:rPr lang="en-MY" dirty="0" smtClean="0"/>
              <a:t>?</a:t>
            </a:r>
          </a:p>
          <a:p>
            <a:pPr marL="542925" indent="-461963">
              <a:buFont typeface="+mj-lt"/>
              <a:buAutoNum type="alphaUcPeriod"/>
            </a:pPr>
            <a:r>
              <a:rPr lang="en-MY" dirty="0" smtClean="0"/>
              <a:t>Take </a:t>
            </a:r>
            <a:r>
              <a:rPr lang="en-MY" dirty="0"/>
              <a:t>a nasal swab for culture &amp; sensitivity testing</a:t>
            </a:r>
          </a:p>
          <a:p>
            <a:pPr marL="542925" indent="-461963">
              <a:buFont typeface="+mj-lt"/>
              <a:buAutoNum type="alphaUcPeriod"/>
            </a:pPr>
            <a:r>
              <a:rPr lang="en-MY" dirty="0" smtClean="0"/>
              <a:t>Change treatment to </a:t>
            </a:r>
            <a:r>
              <a:rPr lang="en-MY" dirty="0"/>
              <a:t>broad spectrum antibiotics</a:t>
            </a:r>
          </a:p>
          <a:p>
            <a:pPr marL="542925" indent="-461963">
              <a:buFont typeface="+mj-lt"/>
              <a:buAutoNum type="alphaUcPeriod"/>
            </a:pPr>
            <a:r>
              <a:rPr lang="en-MY" dirty="0" smtClean="0"/>
              <a:t>Arrange </a:t>
            </a:r>
            <a:r>
              <a:rPr lang="en-MY" dirty="0"/>
              <a:t>for plain radiography of paranasal </a:t>
            </a:r>
            <a:r>
              <a:rPr lang="en-MY" dirty="0" smtClean="0"/>
              <a:t>sinuses</a:t>
            </a:r>
            <a:endParaRPr lang="en-MY" dirty="0"/>
          </a:p>
          <a:p>
            <a:pPr marL="542925" indent="-461963">
              <a:buFont typeface="+mj-lt"/>
              <a:buAutoNum type="alphaUcPeriod"/>
            </a:pPr>
            <a:r>
              <a:rPr lang="en-MY" dirty="0" smtClean="0"/>
              <a:t>Refer </a:t>
            </a:r>
            <a:r>
              <a:rPr lang="en-MY" dirty="0"/>
              <a:t>for full ENT assessment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8633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rgbClr val="FF0000"/>
                </a:solidFill>
              </a:rPr>
              <a:t>Answer 1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>
            <a:normAutofit fontScale="85000" lnSpcReduction="20000"/>
          </a:bodyPr>
          <a:lstStyle/>
          <a:p>
            <a:pPr marL="357188" indent="-357188">
              <a:buFont typeface="+mj-lt"/>
              <a:buAutoNum type="alphaUcPeriod"/>
            </a:pPr>
            <a:r>
              <a:rPr lang="en-MY" dirty="0" smtClean="0"/>
              <a:t>Nasal </a:t>
            </a:r>
            <a:r>
              <a:rPr lang="en-MY" dirty="0"/>
              <a:t>swab should not be performed in </a:t>
            </a:r>
            <a:r>
              <a:rPr lang="en-MY" dirty="0" smtClean="0"/>
              <a:t>RS.  </a:t>
            </a:r>
          </a:p>
          <a:p>
            <a:pPr marL="542925" lvl="1" indent="-269875">
              <a:buFont typeface="Arial" panose="020B0604020202020204" pitchFamily="34" charset="0"/>
              <a:buChar char="•"/>
            </a:pPr>
            <a:r>
              <a:rPr lang="en-MY" dirty="0" smtClean="0"/>
              <a:t>Nasal </a:t>
            </a:r>
            <a:r>
              <a:rPr lang="en-MY" dirty="0"/>
              <a:t>swab cultures are of little predictive value in diagnosing ABRS </a:t>
            </a:r>
            <a:r>
              <a:rPr lang="en-MY" dirty="0" smtClean="0"/>
              <a:t>&amp; CRS. </a:t>
            </a:r>
          </a:p>
          <a:p>
            <a:pPr marL="542925" lvl="1" indent="-269875">
              <a:buFont typeface="Arial" panose="020B0604020202020204" pitchFamily="34" charset="0"/>
              <a:buChar char="•"/>
            </a:pPr>
            <a:r>
              <a:rPr lang="en-MY" dirty="0" smtClean="0"/>
              <a:t>When </a:t>
            </a:r>
            <a:r>
              <a:rPr lang="en-MY" dirty="0"/>
              <a:t>necessary, bacterial cultures in CRS should be performed either via endoscopic culture of the middle meatus or maxillary </a:t>
            </a:r>
            <a:r>
              <a:rPr lang="en-MY" dirty="0" smtClean="0"/>
              <a:t>tap, </a:t>
            </a:r>
            <a:r>
              <a:rPr lang="en-MY" dirty="0"/>
              <a:t>but not by simple nasal </a:t>
            </a:r>
            <a:r>
              <a:rPr lang="en-MY" dirty="0" smtClean="0"/>
              <a:t>swab.</a:t>
            </a:r>
            <a:endParaRPr lang="en-MY" dirty="0"/>
          </a:p>
          <a:p>
            <a:pPr marL="357188" indent="-357188">
              <a:buFont typeface="+mj-lt"/>
              <a:buAutoNum type="alphaUcPeriod"/>
            </a:pPr>
            <a:r>
              <a:rPr lang="en-MY" dirty="0" smtClean="0"/>
              <a:t>Proper </a:t>
            </a:r>
            <a:r>
              <a:rPr lang="en-MY" dirty="0"/>
              <a:t>C&amp;S result is required before change/add another </a:t>
            </a:r>
            <a:r>
              <a:rPr lang="en-MY" dirty="0" smtClean="0"/>
              <a:t>antibiotics.</a:t>
            </a:r>
            <a:endParaRPr lang="en-MY" dirty="0"/>
          </a:p>
          <a:p>
            <a:pPr marL="357188" indent="-357188">
              <a:buFont typeface="+mj-lt"/>
              <a:buAutoNum type="alphaUcPeriod"/>
            </a:pPr>
            <a:r>
              <a:rPr lang="en-MY" dirty="0" smtClean="0"/>
              <a:t>Plain </a:t>
            </a:r>
            <a:r>
              <a:rPr lang="en-MY" dirty="0"/>
              <a:t>radiograph MAY BE helpful only in </a:t>
            </a:r>
            <a:r>
              <a:rPr lang="en-MY" dirty="0" smtClean="0"/>
              <a:t>ARS.</a:t>
            </a:r>
            <a:endParaRPr lang="en-MY" dirty="0"/>
          </a:p>
          <a:p>
            <a:pPr marL="357188" indent="-357188">
              <a:buFont typeface="+mj-lt"/>
              <a:buAutoNum type="alphaUcPeriod"/>
            </a:pPr>
            <a:r>
              <a:rPr lang="en-MY" b="1" dirty="0" smtClean="0"/>
              <a:t>ORL </a:t>
            </a:r>
            <a:r>
              <a:rPr lang="en-MY" b="1" dirty="0"/>
              <a:t>referral should be done at this point for nasal endoscopy </a:t>
            </a:r>
            <a:r>
              <a:rPr lang="en-MY" b="1" dirty="0" smtClean="0"/>
              <a:t>&amp; </a:t>
            </a:r>
            <a:r>
              <a:rPr lang="en-MY" b="1" dirty="0"/>
              <a:t>middle meatal swab for </a:t>
            </a:r>
            <a:r>
              <a:rPr lang="en-MY" b="1" dirty="0" smtClean="0"/>
              <a:t>C&amp;S.</a:t>
            </a:r>
            <a:endParaRPr lang="en-MY" b="1" dirty="0"/>
          </a:p>
          <a:p>
            <a:endParaRPr lang="en-MY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3826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/>
              <a:t>Case 1 (cont.)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327392" cy="4800600"/>
          </a:xfrm>
        </p:spPr>
        <p:txBody>
          <a:bodyPr/>
          <a:lstStyle/>
          <a:p>
            <a:r>
              <a:rPr lang="en-MY" dirty="0" smtClean="0"/>
              <a:t>Patient agrees </a:t>
            </a:r>
            <a:r>
              <a:rPr lang="en-MY" dirty="0"/>
              <a:t>for  further assessment at ORL clinic</a:t>
            </a:r>
            <a:r>
              <a:rPr lang="en-MY" dirty="0" smtClean="0"/>
              <a:t>.</a:t>
            </a:r>
          </a:p>
          <a:p>
            <a:endParaRPr lang="en-MY" sz="2000" dirty="0"/>
          </a:p>
          <a:p>
            <a:r>
              <a:rPr lang="en-MY" dirty="0"/>
              <a:t>Nasal endoscopic findings: </a:t>
            </a:r>
            <a:endParaRPr lang="en-MY" dirty="0" smtClean="0"/>
          </a:p>
          <a:p>
            <a:pPr lvl="1"/>
            <a:r>
              <a:rPr lang="en-MY" dirty="0" smtClean="0"/>
              <a:t>Purulent </a:t>
            </a:r>
            <a:r>
              <a:rPr lang="en-MY" dirty="0"/>
              <a:t>discharge in the right middle meatus with oedematous </a:t>
            </a:r>
            <a:r>
              <a:rPr lang="en-MY" dirty="0" smtClean="0"/>
              <a:t>&amp; </a:t>
            </a:r>
            <a:r>
              <a:rPr lang="en-MY" dirty="0"/>
              <a:t>hyperaemic mucosa.</a:t>
            </a:r>
          </a:p>
          <a:p>
            <a:pPr marL="82296" indent="0">
              <a:buNone/>
            </a:pPr>
            <a:endParaRPr lang="en-MY" sz="2000" dirty="0" smtClean="0"/>
          </a:p>
          <a:p>
            <a:pPr marL="82296" indent="0">
              <a:buNone/>
            </a:pPr>
            <a:r>
              <a:rPr lang="en-MY" dirty="0"/>
              <a:t> </a:t>
            </a:r>
            <a:r>
              <a:rPr lang="en-MY" b="1" dirty="0" smtClean="0">
                <a:solidFill>
                  <a:srgbClr val="FF0000"/>
                </a:solidFill>
              </a:rPr>
              <a:t>Q2.  What </a:t>
            </a:r>
            <a:r>
              <a:rPr lang="en-MY" b="1" dirty="0">
                <a:solidFill>
                  <a:srgbClr val="FF0000"/>
                </a:solidFill>
              </a:rPr>
              <a:t>is the diagnosis? 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8892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rgbClr val="FF0000"/>
                </a:solidFill>
              </a:rPr>
              <a:t>Answer 2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/>
          <a:lstStyle/>
          <a:p>
            <a:pPr lvl="0"/>
            <a:r>
              <a:rPr lang="en-US" dirty="0">
                <a:solidFill>
                  <a:prstClr val="black"/>
                </a:solidFill>
              </a:rPr>
              <a:t>Right Acute Bacterial </a:t>
            </a:r>
            <a:r>
              <a:rPr lang="en-US" dirty="0" smtClean="0">
                <a:solidFill>
                  <a:prstClr val="black"/>
                </a:solidFill>
              </a:rPr>
              <a:t>Rhinosinusitis (ABRS)</a:t>
            </a:r>
            <a:endParaRPr lang="en-GB" dirty="0">
              <a:solidFill>
                <a:prstClr val="black"/>
              </a:solidFill>
            </a:endParaRP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6200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/>
              <a:t>Case 1 (cont.)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327392" cy="4800600"/>
          </a:xfrm>
        </p:spPr>
        <p:txBody>
          <a:bodyPr>
            <a:normAutofit lnSpcReduction="10000"/>
          </a:bodyPr>
          <a:lstStyle/>
          <a:p>
            <a:r>
              <a:rPr lang="en-MY" dirty="0"/>
              <a:t>C&amp;S </a:t>
            </a:r>
            <a:r>
              <a:rPr lang="en-MY" dirty="0" smtClean="0"/>
              <a:t>taken </a:t>
            </a:r>
            <a:r>
              <a:rPr lang="en-MY" dirty="0"/>
              <a:t>endoscopically from the middle </a:t>
            </a:r>
            <a:r>
              <a:rPr lang="en-MY" dirty="0" smtClean="0"/>
              <a:t>meatus</a:t>
            </a:r>
          </a:p>
          <a:p>
            <a:endParaRPr lang="en-MY" sz="2000" dirty="0"/>
          </a:p>
          <a:p>
            <a:r>
              <a:rPr lang="en-MY" dirty="0"/>
              <a:t>Patient </a:t>
            </a:r>
            <a:r>
              <a:rPr lang="en-MY" dirty="0" smtClean="0"/>
              <a:t>is admitted </a:t>
            </a:r>
            <a:r>
              <a:rPr lang="en-MY" dirty="0"/>
              <a:t>as he </a:t>
            </a:r>
            <a:r>
              <a:rPr lang="en-MY" dirty="0" smtClean="0"/>
              <a:t>has </a:t>
            </a:r>
            <a:r>
              <a:rPr lang="en-MY" dirty="0"/>
              <a:t>fever </a:t>
            </a:r>
            <a:r>
              <a:rPr lang="en-MY" dirty="0" smtClean="0"/>
              <a:t>&amp; </a:t>
            </a:r>
            <a:r>
              <a:rPr lang="en-MY" dirty="0"/>
              <a:t>mildly dehydrated.</a:t>
            </a:r>
          </a:p>
          <a:p>
            <a:pPr marL="639763" lvl="1" indent="-282575"/>
            <a:r>
              <a:rPr lang="en-MY" dirty="0" smtClean="0"/>
              <a:t>Responds </a:t>
            </a:r>
            <a:r>
              <a:rPr lang="en-MY" dirty="0"/>
              <a:t>to intravenous </a:t>
            </a:r>
            <a:r>
              <a:rPr lang="en-MY" dirty="0" smtClean="0"/>
              <a:t>antibiotics</a:t>
            </a:r>
            <a:endParaRPr lang="en-MY" dirty="0"/>
          </a:p>
          <a:p>
            <a:pPr marL="639763" lvl="1" indent="-282575"/>
            <a:r>
              <a:rPr lang="en-MY" dirty="0" smtClean="0"/>
              <a:t>Discharged </a:t>
            </a:r>
            <a:r>
              <a:rPr lang="en-MY" dirty="0"/>
              <a:t>on day 3 of admission with a 7 day course of  oral </a:t>
            </a:r>
            <a:r>
              <a:rPr lang="en-MY" dirty="0" smtClean="0"/>
              <a:t>antibiotics</a:t>
            </a:r>
            <a:endParaRPr lang="en-MY" dirty="0"/>
          </a:p>
          <a:p>
            <a:pPr marL="82296" indent="0">
              <a:buNone/>
            </a:pPr>
            <a:endParaRPr lang="en-MY" sz="2000" dirty="0" smtClean="0"/>
          </a:p>
          <a:p>
            <a:pPr marL="82296" indent="0">
              <a:buNone/>
            </a:pPr>
            <a:r>
              <a:rPr lang="en-MY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461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/>
              <a:t>Case 1 (cont.)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327392" cy="4800600"/>
          </a:xfrm>
        </p:spPr>
        <p:txBody>
          <a:bodyPr>
            <a:normAutofit fontScale="85000" lnSpcReduction="10000"/>
          </a:bodyPr>
          <a:lstStyle/>
          <a:p>
            <a:r>
              <a:rPr lang="en-MY" dirty="0"/>
              <a:t>2 weeks after discharge, </a:t>
            </a:r>
            <a:r>
              <a:rPr lang="en-MY" dirty="0" smtClean="0"/>
              <a:t>patient presents </a:t>
            </a:r>
            <a:r>
              <a:rPr lang="en-MY" dirty="0"/>
              <a:t>again at </a:t>
            </a:r>
            <a:r>
              <a:rPr lang="en-MY" dirty="0" smtClean="0"/>
              <a:t>KK </a:t>
            </a:r>
            <a:r>
              <a:rPr lang="en-MY" dirty="0"/>
              <a:t>with fever </a:t>
            </a:r>
            <a:r>
              <a:rPr lang="en-MY" dirty="0" smtClean="0"/>
              <a:t>&amp; right-sided </a:t>
            </a:r>
            <a:r>
              <a:rPr lang="en-MY" dirty="0"/>
              <a:t>purulent nasal discharge with orbital pain </a:t>
            </a:r>
            <a:r>
              <a:rPr lang="en-MY" dirty="0" smtClean="0"/>
              <a:t>&amp; </a:t>
            </a:r>
            <a:r>
              <a:rPr lang="en-MY" dirty="0"/>
              <a:t>diplopia</a:t>
            </a:r>
            <a:r>
              <a:rPr lang="en-MY" dirty="0" smtClean="0"/>
              <a:t>.</a:t>
            </a:r>
          </a:p>
          <a:p>
            <a:endParaRPr lang="en-MY" sz="2400" dirty="0"/>
          </a:p>
          <a:p>
            <a:r>
              <a:rPr lang="en-MY" dirty="0" smtClean="0"/>
              <a:t>He does not </a:t>
            </a:r>
            <a:r>
              <a:rPr lang="en-MY" dirty="0"/>
              <a:t>complete the oral </a:t>
            </a:r>
            <a:r>
              <a:rPr lang="en-MY" dirty="0" smtClean="0"/>
              <a:t>antibiotics following discharge from the hospital.</a:t>
            </a:r>
          </a:p>
          <a:p>
            <a:endParaRPr lang="en-MY" sz="2400" dirty="0"/>
          </a:p>
          <a:p>
            <a:r>
              <a:rPr lang="en-MY" dirty="0"/>
              <a:t>On </a:t>
            </a:r>
            <a:r>
              <a:rPr lang="en-MY" dirty="0" smtClean="0"/>
              <a:t>examination: </a:t>
            </a:r>
          </a:p>
          <a:p>
            <a:pPr lvl="1"/>
            <a:r>
              <a:rPr lang="en-MY" dirty="0" smtClean="0"/>
              <a:t>lethargic </a:t>
            </a:r>
            <a:r>
              <a:rPr lang="en-MY" dirty="0"/>
              <a:t>looking, febrile, right periorbital redness </a:t>
            </a:r>
            <a:r>
              <a:rPr lang="en-MY" dirty="0" smtClean="0"/>
              <a:t>&amp; swelling</a:t>
            </a:r>
            <a:endParaRPr lang="en-MY" dirty="0"/>
          </a:p>
          <a:p>
            <a:pPr marL="82296" indent="0">
              <a:buNone/>
            </a:pPr>
            <a:endParaRPr lang="en-MY" sz="2400" dirty="0" smtClean="0"/>
          </a:p>
          <a:p>
            <a:pPr marL="82296" lvl="0" indent="0">
              <a:buNone/>
            </a:pPr>
            <a:r>
              <a:rPr lang="en-MY" dirty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Q3. </a:t>
            </a:r>
            <a:r>
              <a:rPr lang="en-US" b="1" dirty="0">
                <a:solidFill>
                  <a:srgbClr val="FF0000"/>
                </a:solidFill>
              </a:rPr>
              <a:t>What is the possible diagnosis</a:t>
            </a:r>
            <a:endParaRPr lang="en-GB" b="1" dirty="0">
              <a:solidFill>
                <a:srgbClr val="FF0000"/>
              </a:solidFill>
            </a:endParaRPr>
          </a:p>
          <a:p>
            <a:pPr marL="82296" indent="0">
              <a:buNone/>
            </a:pP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2896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rgbClr val="FF0000"/>
                </a:solidFill>
              </a:rPr>
              <a:t>Answer 3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7403592" cy="4800600"/>
          </a:xfrm>
        </p:spPr>
        <p:txBody>
          <a:bodyPr/>
          <a:lstStyle/>
          <a:p>
            <a:pPr lvl="0"/>
            <a:r>
              <a:rPr lang="en-US" dirty="0">
                <a:solidFill>
                  <a:prstClr val="black"/>
                </a:solidFill>
              </a:rPr>
              <a:t>Recurrent ABRS with orbital complication </a:t>
            </a:r>
            <a:endParaRPr lang="en-GB" dirty="0">
              <a:solidFill>
                <a:prstClr val="black"/>
              </a:solidFill>
            </a:endParaRP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056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1235</TotalTime>
  <Words>448</Words>
  <Application>Microsoft Office PowerPoint</Application>
  <PresentationFormat>On-screen Show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Solstice</vt:lpstr>
      <vt:lpstr>CASE DISCUSSION 2  by  DR. ROSLI MOHD. NOOR CONSULTANT OTORHINOLARYNGOLOGIST  Dr. LAILATUl Akmar MAT NOR CLINICAL MICROBIOLOGIST</vt:lpstr>
      <vt:lpstr>Case 1</vt:lpstr>
      <vt:lpstr>Question 1</vt:lpstr>
      <vt:lpstr>Answer 1</vt:lpstr>
      <vt:lpstr>Case 1 (cont.)</vt:lpstr>
      <vt:lpstr>Answer 2</vt:lpstr>
      <vt:lpstr>Case 1 (cont.)</vt:lpstr>
      <vt:lpstr>Case 1 (cont.)</vt:lpstr>
      <vt:lpstr>Answer 3</vt:lpstr>
      <vt:lpstr>Question 4</vt:lpstr>
      <vt:lpstr>Answer 4</vt:lpstr>
      <vt:lpstr>NES - purulent discharge</vt:lpstr>
      <vt:lpstr>CT scan of ARSS with orbital complication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DrAmin</dc:creator>
  <cp:lastModifiedBy>Chin Eu</cp:lastModifiedBy>
  <cp:revision>67</cp:revision>
  <dcterms:created xsi:type="dcterms:W3CDTF">2014-04-15T22:12:47Z</dcterms:created>
  <dcterms:modified xsi:type="dcterms:W3CDTF">2017-10-09T04:48:26Z</dcterms:modified>
</cp:coreProperties>
</file>