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72" r:id="rId2"/>
    <p:sldId id="331" r:id="rId3"/>
    <p:sldId id="359" r:id="rId4"/>
    <p:sldId id="360" r:id="rId5"/>
    <p:sldId id="361" r:id="rId6"/>
    <p:sldId id="362" r:id="rId7"/>
    <p:sldId id="364" r:id="rId8"/>
    <p:sldId id="28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6/10/2017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9432-5576-40C3-8B1B-5309427AD5DB}" type="datetime1">
              <a:rPr lang="en-MY" smtClean="0"/>
              <a:t>6/10/2017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4F39FD-1C8E-4A13-A330-33CA1083E6E7}" type="datetime1">
              <a:rPr lang="en-MY" smtClean="0"/>
              <a:t>6/10/2017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E0DD71-3DE4-4E42-BFEA-969B01B7B9B9}" type="datetime1">
              <a:rPr lang="en-MY" smtClean="0"/>
              <a:t>6/10/2017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46A09E-B43D-4A17-B384-45485B977F73}" type="datetime1">
              <a:rPr lang="en-MY" smtClean="0"/>
              <a:t>6/10/2017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F9314C-184A-4735-BE73-CD3DE8A55A98}" type="datetime1">
              <a:rPr lang="en-MY" smtClean="0"/>
              <a:t>6/10/2017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C3D98F-2F52-47F5-91CE-2A0371788A0B}" type="datetime1">
              <a:rPr lang="en-MY" smtClean="0"/>
              <a:t>6/10/2017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8921F1-7F01-43BD-9D1D-41460156A776}" type="datetime1">
              <a:rPr lang="en-MY" smtClean="0"/>
              <a:t>6/10/2017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28EB4-BC38-4FEA-82F2-512FAFD20413}" type="datetime1">
              <a:rPr lang="en-MY" smtClean="0"/>
              <a:t>6/10/2017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D52D2-FCA4-4B3C-B44D-0D07E7C144B0}" type="datetime1">
              <a:rPr lang="en-MY" smtClean="0"/>
              <a:t>6/10/2017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665874-48D7-4E48-913A-C78017770E11}" type="datetime1">
              <a:rPr lang="en-MY" smtClean="0"/>
              <a:t>6/10/2017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4C6669-52CB-4F01-8ECC-F79CA42F52FF}" type="datetime1">
              <a:rPr lang="en-MY" smtClean="0"/>
              <a:t>6/10/2017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6/10/2017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effectLst/>
              </a:rPr>
              <a:t>CASE DISCUSSION 1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200" dirty="0" smtClean="0">
                <a:effectLst/>
              </a:rPr>
              <a:t>by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/>
              <a:t>DR. ROSDI RAMLI</a:t>
            </a:r>
            <a:br>
              <a:rPr lang="en-US" sz="2200" dirty="0" smtClean="0"/>
            </a:br>
            <a:r>
              <a:rPr lang="en-US" sz="2200" dirty="0" smtClean="0"/>
              <a:t>CONSULTANT OTORHINOLARYNGOLOGIST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Dr. SITI AISHAH JOHARI</a:t>
            </a:r>
            <a:br>
              <a:rPr lang="en-US" sz="2200" dirty="0" smtClean="0"/>
            </a:br>
            <a:r>
              <a:rPr lang="en-US" sz="2200" dirty="0" smtClean="0"/>
              <a:t>FAMILY MEDICINE SPECIALIST</a:t>
            </a: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1" dirty="0" smtClean="0"/>
              <a:t>Training Module CPG Management of Rhinosinusitis in Adolescents &amp; Adults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 lnSpcReduction="10000"/>
          </a:bodyPr>
          <a:lstStyle/>
          <a:p>
            <a:r>
              <a:rPr lang="en-MY" dirty="0"/>
              <a:t>A 30-year-old female </a:t>
            </a:r>
            <a:r>
              <a:rPr lang="en-MY" dirty="0" smtClean="0"/>
              <a:t>presents </a:t>
            </a:r>
            <a:r>
              <a:rPr lang="en-MY" dirty="0"/>
              <a:t>to </a:t>
            </a:r>
            <a:r>
              <a:rPr lang="en-MY" dirty="0" err="1"/>
              <a:t>klinik</a:t>
            </a:r>
            <a:r>
              <a:rPr lang="en-MY" dirty="0"/>
              <a:t> </a:t>
            </a:r>
            <a:r>
              <a:rPr lang="en-MY" dirty="0" err="1"/>
              <a:t>kesihatan</a:t>
            </a:r>
            <a:r>
              <a:rPr lang="en-MY" dirty="0"/>
              <a:t> </a:t>
            </a:r>
            <a:r>
              <a:rPr lang="en-MY" dirty="0" smtClean="0"/>
              <a:t>with complaints </a:t>
            </a:r>
            <a:r>
              <a:rPr lang="en-MY" dirty="0"/>
              <a:t>of low grade fever, nasal congestion with clear nasal discharge, watery eyes,  mild persistent facial pain </a:t>
            </a:r>
            <a:r>
              <a:rPr lang="en-MY" dirty="0" smtClean="0"/>
              <a:t>&amp; </a:t>
            </a:r>
            <a:r>
              <a:rPr lang="en-MY" dirty="0"/>
              <a:t>muscle aches for </a:t>
            </a:r>
            <a:r>
              <a:rPr lang="en-MY" dirty="0" smtClean="0"/>
              <a:t>3 </a:t>
            </a:r>
            <a:r>
              <a:rPr lang="en-MY" dirty="0"/>
              <a:t>days. </a:t>
            </a:r>
            <a:r>
              <a:rPr lang="en-MY" dirty="0" smtClean="0"/>
              <a:t> </a:t>
            </a:r>
          </a:p>
          <a:p>
            <a:endParaRPr lang="en-MY" sz="2000" dirty="0" smtClean="0"/>
          </a:p>
          <a:p>
            <a:r>
              <a:rPr lang="en-MY" dirty="0" smtClean="0"/>
              <a:t>She requests </a:t>
            </a:r>
            <a:r>
              <a:rPr lang="en-MY" dirty="0"/>
              <a:t>a course of medications </a:t>
            </a:r>
            <a:r>
              <a:rPr lang="en-MY" dirty="0" smtClean="0"/>
              <a:t>including </a:t>
            </a:r>
            <a:r>
              <a:rPr lang="en-MY" dirty="0"/>
              <a:t>antibiotics.</a:t>
            </a:r>
          </a:p>
          <a:p>
            <a:endParaRPr lang="en-MY" dirty="0"/>
          </a:p>
          <a:p>
            <a:pPr marL="82296" indent="0">
              <a:buNone/>
            </a:pPr>
            <a:r>
              <a:rPr lang="en-MY" dirty="0" smtClean="0"/>
              <a:t>  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 smtClean="0">
                <a:solidFill>
                  <a:srgbClr val="FF0000"/>
                </a:solidFill>
              </a:rPr>
              <a:t/>
            </a:r>
            <a:br>
              <a:rPr lang="en-MY" b="1" dirty="0" smtClean="0">
                <a:solidFill>
                  <a:srgbClr val="FF0000"/>
                </a:solidFill>
              </a:rPr>
            </a:br>
            <a:r>
              <a:rPr lang="en-MY" b="1" dirty="0" smtClean="0">
                <a:solidFill>
                  <a:srgbClr val="FF0000"/>
                </a:solidFill>
              </a:rPr>
              <a:t>Q1</a:t>
            </a:r>
            <a:r>
              <a:rPr lang="en-MY" b="1" dirty="0">
                <a:solidFill>
                  <a:srgbClr val="FF0000"/>
                </a:solidFill>
              </a:rPr>
              <a:t>. What is the possible </a:t>
            </a:r>
            <a:r>
              <a:rPr lang="en-MY" b="1" dirty="0" smtClean="0">
                <a:solidFill>
                  <a:srgbClr val="FF0000"/>
                </a:solidFill>
              </a:rPr>
              <a:t/>
            </a:r>
            <a:br>
              <a:rPr lang="en-MY" b="1" dirty="0" smtClean="0">
                <a:solidFill>
                  <a:srgbClr val="FF0000"/>
                </a:solidFill>
              </a:rPr>
            </a:br>
            <a:r>
              <a:rPr lang="en-MY" b="1" dirty="0">
                <a:solidFill>
                  <a:srgbClr val="FF0000"/>
                </a:solidFill>
              </a:rPr>
              <a:t> </a:t>
            </a:r>
            <a:r>
              <a:rPr lang="en-MY" b="1" dirty="0" smtClean="0">
                <a:solidFill>
                  <a:srgbClr val="FF0000"/>
                </a:solidFill>
              </a:rPr>
              <a:t>     diagnosis</a:t>
            </a:r>
            <a:r>
              <a:rPr lang="en-MY" b="1" dirty="0">
                <a:solidFill>
                  <a:srgbClr val="FF0000"/>
                </a:solidFill>
              </a:rPr>
              <a:t>?</a:t>
            </a:r>
            <a:br>
              <a:rPr lang="en-MY" b="1" dirty="0">
                <a:solidFill>
                  <a:srgbClr val="FF0000"/>
                </a:solidFill>
              </a:rPr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03592" cy="4800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Acute </a:t>
            </a:r>
            <a:r>
              <a:rPr lang="en-MY" dirty="0"/>
              <a:t>viral rhinosinusitis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Acute </a:t>
            </a:r>
            <a:r>
              <a:rPr lang="en-MY" dirty="0"/>
              <a:t>bacterial rhinosinusitis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Chronic </a:t>
            </a:r>
            <a:r>
              <a:rPr lang="en-MY" dirty="0"/>
              <a:t>rhinosinusitis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Allergic </a:t>
            </a:r>
            <a:r>
              <a:rPr lang="en-MY" dirty="0"/>
              <a:t>rhinitis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99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1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 fontScale="70000" lnSpcReduction="20000"/>
          </a:bodyPr>
          <a:lstStyle/>
          <a:p>
            <a:r>
              <a:rPr lang="en-MY" dirty="0"/>
              <a:t>In </a:t>
            </a:r>
            <a:r>
              <a:rPr lang="en-MY" dirty="0" smtClean="0"/>
              <a:t>ARS, </a:t>
            </a:r>
            <a:r>
              <a:rPr lang="en-MY" dirty="0"/>
              <a:t>the duration is </a:t>
            </a:r>
            <a:r>
              <a:rPr lang="en-MY" dirty="0" smtClean="0"/>
              <a:t>&lt;12 weeks. </a:t>
            </a:r>
            <a:endParaRPr lang="en-MY" dirty="0"/>
          </a:p>
          <a:p>
            <a:r>
              <a:rPr lang="en-MY" dirty="0"/>
              <a:t>In </a:t>
            </a:r>
            <a:r>
              <a:rPr lang="en-MY" dirty="0" smtClean="0"/>
              <a:t>CRS, </a:t>
            </a:r>
            <a:r>
              <a:rPr lang="en-MY" dirty="0"/>
              <a:t>the duration is </a:t>
            </a:r>
            <a:r>
              <a:rPr lang="en-MY" dirty="0" smtClean="0"/>
              <a:t>&gt;12 </a:t>
            </a:r>
            <a:r>
              <a:rPr lang="en-MY" dirty="0"/>
              <a:t>weeks with no resolution of </a:t>
            </a:r>
            <a:r>
              <a:rPr lang="en-MY" dirty="0" smtClean="0"/>
              <a:t>symptoms.</a:t>
            </a:r>
            <a:endParaRPr lang="en-MY" dirty="0"/>
          </a:p>
          <a:p>
            <a:r>
              <a:rPr lang="en-MY" dirty="0" smtClean="0"/>
              <a:t>Differentiation </a:t>
            </a:r>
            <a:r>
              <a:rPr lang="en-MY" dirty="0"/>
              <a:t>between AVRS or ABRS are based on </a:t>
            </a:r>
            <a:r>
              <a:rPr lang="en-MY" dirty="0" smtClean="0"/>
              <a:t>symptoms. ABRS </a:t>
            </a:r>
            <a:r>
              <a:rPr lang="en-MY" dirty="0"/>
              <a:t>is suggested when there are at least </a:t>
            </a:r>
            <a:r>
              <a:rPr lang="en-MY" dirty="0" smtClean="0"/>
              <a:t>3 </a:t>
            </a:r>
            <a:r>
              <a:rPr lang="en-MY" dirty="0"/>
              <a:t>symptoms or </a:t>
            </a:r>
            <a:r>
              <a:rPr lang="en-MY" dirty="0" smtClean="0"/>
              <a:t>signs:</a:t>
            </a:r>
            <a:endParaRPr lang="en-MY" dirty="0"/>
          </a:p>
          <a:p>
            <a:pPr lvl="1"/>
            <a:r>
              <a:rPr lang="en-MY" dirty="0"/>
              <a:t>discoloured discharge (with unilateral predominance) </a:t>
            </a:r>
            <a:r>
              <a:rPr lang="en-MY" dirty="0" smtClean="0"/>
              <a:t>&amp; </a:t>
            </a:r>
            <a:r>
              <a:rPr lang="en-MY" dirty="0"/>
              <a:t>purulent secretion in the nasal cavity</a:t>
            </a:r>
          </a:p>
          <a:p>
            <a:pPr lvl="1"/>
            <a:r>
              <a:rPr lang="en-MY" dirty="0"/>
              <a:t>severe local pain (with unilateral predominance)</a:t>
            </a:r>
          </a:p>
          <a:p>
            <a:pPr lvl="1"/>
            <a:r>
              <a:rPr lang="en-MY" dirty="0" smtClean="0"/>
              <a:t>fever </a:t>
            </a:r>
            <a:r>
              <a:rPr lang="en-MY" dirty="0"/>
              <a:t>(</a:t>
            </a:r>
            <a:r>
              <a:rPr lang="en-MY" dirty="0" smtClean="0"/>
              <a:t>38</a:t>
            </a:r>
            <a:r>
              <a:rPr lang="en-MY" baseline="30000" dirty="0" smtClean="0"/>
              <a:t>o</a:t>
            </a:r>
            <a:r>
              <a:rPr lang="en-MY" dirty="0" smtClean="0"/>
              <a:t>C)</a:t>
            </a:r>
            <a:endParaRPr lang="en-MY" dirty="0"/>
          </a:p>
          <a:p>
            <a:pPr lvl="1"/>
            <a:r>
              <a:rPr lang="en-MY" dirty="0">
                <a:solidFill>
                  <a:srgbClr val="FF0000"/>
                </a:solidFill>
              </a:rPr>
              <a:t>elevated ESR, C-reactive protein</a:t>
            </a:r>
          </a:p>
          <a:p>
            <a:pPr lvl="1"/>
            <a:r>
              <a:rPr lang="en-MY" dirty="0">
                <a:solidFill>
                  <a:srgbClr val="FF0000"/>
                </a:solidFill>
              </a:rPr>
              <a:t>deterioration of symptoms </a:t>
            </a:r>
            <a:r>
              <a:rPr lang="en-MY" dirty="0" smtClean="0">
                <a:solidFill>
                  <a:srgbClr val="FF0000"/>
                </a:solidFill>
              </a:rPr>
              <a:t>&amp; </a:t>
            </a:r>
            <a:r>
              <a:rPr lang="en-MY" dirty="0">
                <a:solidFill>
                  <a:srgbClr val="FF0000"/>
                </a:solidFill>
              </a:rPr>
              <a:t>signs (double sickness)</a:t>
            </a:r>
          </a:p>
          <a:p>
            <a:r>
              <a:rPr lang="en-MY" dirty="0"/>
              <a:t>Allergic rhinitis is </a:t>
            </a:r>
            <a:r>
              <a:rPr lang="en-MY" dirty="0">
                <a:solidFill>
                  <a:srgbClr val="FF0000"/>
                </a:solidFill>
              </a:rPr>
              <a:t>defined </a:t>
            </a:r>
            <a:r>
              <a:rPr lang="en-MY" dirty="0" smtClean="0">
                <a:solidFill>
                  <a:srgbClr val="FF0000"/>
                </a:solidFill>
              </a:rPr>
              <a:t>as</a:t>
            </a:r>
            <a:r>
              <a:rPr lang="en-MY" dirty="0" smtClean="0"/>
              <a:t> the </a:t>
            </a:r>
            <a:r>
              <a:rPr lang="en-MY" dirty="0"/>
              <a:t>presence of nasal obstruction/</a:t>
            </a:r>
            <a:r>
              <a:rPr lang="en-MY" dirty="0" err="1"/>
              <a:t>rhinorrhea</a:t>
            </a:r>
            <a:r>
              <a:rPr lang="en-MY" dirty="0"/>
              <a:t>, itchiness of nose </a:t>
            </a:r>
            <a:r>
              <a:rPr lang="en-MY" dirty="0" smtClean="0"/>
              <a:t>&amp; eyes, &amp; </a:t>
            </a:r>
            <a:r>
              <a:rPr lang="en-MY" dirty="0"/>
              <a:t>sneezing.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079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/>
              <a:t>Case 1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 fontScale="77500" lnSpcReduction="20000"/>
          </a:bodyPr>
          <a:lstStyle/>
          <a:p>
            <a:r>
              <a:rPr lang="en-MY" dirty="0"/>
              <a:t>Patient </a:t>
            </a:r>
            <a:r>
              <a:rPr lang="en-MY" dirty="0" smtClean="0"/>
              <a:t>describes </a:t>
            </a:r>
            <a:r>
              <a:rPr lang="en-MY" dirty="0"/>
              <a:t>mild right facial discomfort for which analgesics </a:t>
            </a:r>
            <a:r>
              <a:rPr lang="en-MY" dirty="0" smtClean="0"/>
              <a:t>provides </a:t>
            </a:r>
            <a:r>
              <a:rPr lang="en-MY" dirty="0"/>
              <a:t>minimal relief. She </a:t>
            </a:r>
            <a:r>
              <a:rPr lang="en-MY" dirty="0" smtClean="0"/>
              <a:t>has </a:t>
            </a:r>
            <a:r>
              <a:rPr lang="en-MY" dirty="0"/>
              <a:t>no toothache. </a:t>
            </a:r>
          </a:p>
          <a:p>
            <a:r>
              <a:rPr lang="en-MY" dirty="0" smtClean="0"/>
              <a:t>She works </a:t>
            </a:r>
            <a:r>
              <a:rPr lang="en-MY" dirty="0"/>
              <a:t>as a </a:t>
            </a:r>
            <a:r>
              <a:rPr lang="en-MY" dirty="0" smtClean="0"/>
              <a:t>storekeeper &amp; her </a:t>
            </a:r>
            <a:r>
              <a:rPr lang="en-MY" dirty="0"/>
              <a:t>husband </a:t>
            </a:r>
            <a:r>
              <a:rPr lang="en-MY" dirty="0" smtClean="0"/>
              <a:t>smokes </a:t>
            </a:r>
            <a:r>
              <a:rPr lang="en-MY" dirty="0"/>
              <a:t>one pack </a:t>
            </a:r>
            <a:r>
              <a:rPr lang="en-MY" dirty="0" smtClean="0"/>
              <a:t>of cigarettes </a:t>
            </a:r>
            <a:r>
              <a:rPr lang="en-MY" dirty="0"/>
              <a:t>a day. </a:t>
            </a:r>
          </a:p>
          <a:p>
            <a:r>
              <a:rPr lang="en-MY" dirty="0"/>
              <a:t>She </a:t>
            </a:r>
            <a:r>
              <a:rPr lang="en-MY" dirty="0" smtClean="0"/>
              <a:t>is </a:t>
            </a:r>
            <a:r>
              <a:rPr lang="en-MY" dirty="0"/>
              <a:t>not on any other medications except inhalers for her asthma.</a:t>
            </a:r>
          </a:p>
          <a:p>
            <a:r>
              <a:rPr lang="en-MY" dirty="0"/>
              <a:t>She </a:t>
            </a:r>
            <a:r>
              <a:rPr lang="en-MY" dirty="0" smtClean="0"/>
              <a:t>was </a:t>
            </a:r>
            <a:r>
              <a:rPr lang="en-MY" dirty="0"/>
              <a:t>under ENT </a:t>
            </a:r>
            <a:r>
              <a:rPr lang="en-MY" dirty="0" smtClean="0"/>
              <a:t>follow-up </a:t>
            </a:r>
            <a:r>
              <a:rPr lang="en-MY" dirty="0"/>
              <a:t>for her </a:t>
            </a:r>
            <a:r>
              <a:rPr lang="en-MY" dirty="0" smtClean="0"/>
              <a:t>allergic rhinitis &amp; was </a:t>
            </a:r>
            <a:r>
              <a:rPr lang="en-MY" dirty="0"/>
              <a:t>found to have deviated nasal septum </a:t>
            </a:r>
            <a:r>
              <a:rPr lang="en-MY" dirty="0" smtClean="0"/>
              <a:t>&amp; </a:t>
            </a:r>
            <a:r>
              <a:rPr lang="en-MY" dirty="0"/>
              <a:t>inferior turbinate hypertrophy</a:t>
            </a:r>
            <a:r>
              <a:rPr lang="en-MY" dirty="0" smtClean="0"/>
              <a:t>.</a:t>
            </a:r>
          </a:p>
          <a:p>
            <a:endParaRPr lang="en-MY" sz="2900" dirty="0" smtClean="0"/>
          </a:p>
          <a:p>
            <a:pPr marL="82296" indent="0">
              <a:buNone/>
            </a:pPr>
            <a:r>
              <a:rPr lang="en-MY" b="1" dirty="0" smtClean="0">
                <a:solidFill>
                  <a:srgbClr val="FF0000"/>
                </a:solidFill>
              </a:rPr>
              <a:t>Q2. </a:t>
            </a:r>
            <a:r>
              <a:rPr lang="en-US" b="1" dirty="0">
                <a:solidFill>
                  <a:srgbClr val="FF0000"/>
                </a:solidFill>
              </a:rPr>
              <a:t>List the risks factors </a:t>
            </a:r>
            <a:r>
              <a:rPr lang="en-US" b="1" dirty="0" smtClean="0">
                <a:solidFill>
                  <a:srgbClr val="FF0000"/>
                </a:solidFill>
              </a:rPr>
              <a:t>&amp; </a:t>
            </a:r>
            <a:r>
              <a:rPr lang="en-US" b="1" dirty="0">
                <a:solidFill>
                  <a:srgbClr val="FF0000"/>
                </a:solidFill>
              </a:rPr>
              <a:t>explain the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pathophysiologic </a:t>
            </a:r>
            <a:r>
              <a:rPr lang="en-US" b="1" dirty="0">
                <a:solidFill>
                  <a:srgbClr val="FF0000"/>
                </a:solidFill>
              </a:rPr>
              <a:t>factors giving rise to </a:t>
            </a:r>
          </a:p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  ARS?</a:t>
            </a:r>
            <a:endParaRPr lang="en-MY" b="1" dirty="0">
              <a:solidFill>
                <a:srgbClr val="FF0000"/>
              </a:solidFill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05227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2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r>
              <a:rPr lang="en-MY" dirty="0"/>
              <a:t>Passive smoker</a:t>
            </a:r>
          </a:p>
          <a:p>
            <a:r>
              <a:rPr lang="en-MY" dirty="0"/>
              <a:t>Dust exposure</a:t>
            </a:r>
          </a:p>
          <a:p>
            <a:r>
              <a:rPr lang="en-MY" dirty="0"/>
              <a:t>Bronchial asthma</a:t>
            </a:r>
          </a:p>
          <a:p>
            <a:r>
              <a:rPr lang="en-MY" dirty="0"/>
              <a:t>Allergic </a:t>
            </a:r>
            <a:r>
              <a:rPr lang="en-MY" dirty="0" smtClean="0"/>
              <a:t>rhinitis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9120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 smtClean="0">
                <a:solidFill>
                  <a:srgbClr val="FF0000"/>
                </a:solidFill>
              </a:rPr>
              <a:t>Answer 2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 fontScale="92500" lnSpcReduction="20000"/>
          </a:bodyPr>
          <a:lstStyle/>
          <a:p>
            <a:r>
              <a:rPr lang="en-MY" dirty="0" smtClean="0"/>
              <a:t>Environmental </a:t>
            </a:r>
            <a:r>
              <a:rPr lang="en-MY" dirty="0"/>
              <a:t>pollutants or allergens </a:t>
            </a:r>
            <a:r>
              <a:rPr lang="en-MY" dirty="0" smtClean="0"/>
              <a:t>(</a:t>
            </a:r>
            <a:r>
              <a:rPr lang="en-MY" dirty="0"/>
              <a:t>cigarette smoke </a:t>
            </a:r>
            <a:r>
              <a:rPr lang="en-MY" dirty="0" smtClean="0"/>
              <a:t>&amp; </a:t>
            </a:r>
            <a:r>
              <a:rPr lang="en-MY" dirty="0"/>
              <a:t>dust) </a:t>
            </a:r>
            <a:r>
              <a:rPr lang="en-MY" dirty="0" smtClean="0"/>
              <a:t>&amp; allergic </a:t>
            </a:r>
            <a:r>
              <a:rPr lang="en-MY" dirty="0"/>
              <a:t>rhinitis can lead to changes in </a:t>
            </a:r>
            <a:r>
              <a:rPr lang="en-MY" dirty="0" err="1" smtClean="0"/>
              <a:t>mucociliary</a:t>
            </a:r>
            <a:r>
              <a:rPr lang="en-MY" dirty="0" smtClean="0"/>
              <a:t> </a:t>
            </a:r>
            <a:r>
              <a:rPr lang="en-MY" dirty="0"/>
              <a:t>action or initiate </a:t>
            </a:r>
            <a:r>
              <a:rPr lang="en-MY" dirty="0" smtClean="0"/>
              <a:t>inflammation</a:t>
            </a:r>
            <a:r>
              <a:rPr lang="en-MY" dirty="0"/>
              <a:t>, thus leading to thickened mucous secretions </a:t>
            </a:r>
            <a:r>
              <a:rPr lang="en-MY" dirty="0" smtClean="0"/>
              <a:t>&amp; establishing </a:t>
            </a:r>
            <a:r>
              <a:rPr lang="en-MY" dirty="0"/>
              <a:t>a proliferation of viruses </a:t>
            </a:r>
            <a:r>
              <a:rPr lang="en-MY" dirty="0" smtClean="0"/>
              <a:t>&amp;/or </a:t>
            </a:r>
            <a:r>
              <a:rPr lang="en-MY" dirty="0"/>
              <a:t>bacteria. </a:t>
            </a:r>
          </a:p>
          <a:p>
            <a:r>
              <a:rPr lang="en-MY" dirty="0"/>
              <a:t>Asthma </a:t>
            </a:r>
            <a:r>
              <a:rPr lang="en-MY" dirty="0" smtClean="0"/>
              <a:t>&amp; RS </a:t>
            </a:r>
            <a:r>
              <a:rPr lang="en-MY" dirty="0"/>
              <a:t>often </a:t>
            </a:r>
            <a:r>
              <a:rPr lang="en-MY" dirty="0" smtClean="0"/>
              <a:t>coexist, &amp; </a:t>
            </a:r>
            <a:r>
              <a:rPr lang="en-MY" dirty="0"/>
              <a:t>may represent a spectrum of </a:t>
            </a:r>
            <a:r>
              <a:rPr lang="en-MY" dirty="0" smtClean="0"/>
              <a:t>the </a:t>
            </a:r>
            <a:r>
              <a:rPr lang="en-MY" dirty="0"/>
              <a:t>same disease entity (one airway hypothesis).</a:t>
            </a:r>
          </a:p>
          <a:p>
            <a:pPr marL="82296" indent="0">
              <a:buNone/>
            </a:pPr>
            <a:r>
              <a:rPr lang="en-MY" dirty="0" smtClean="0"/>
              <a:t>  *</a:t>
            </a:r>
            <a:r>
              <a:rPr lang="en-MY" dirty="0"/>
              <a:t>Anatomical variation e.g. deviated nasal </a:t>
            </a:r>
            <a:r>
              <a:rPr lang="en-MY" dirty="0" smtClean="0"/>
              <a:t> </a:t>
            </a:r>
          </a:p>
          <a:p>
            <a:pPr marL="82296" indent="0">
              <a:buNone/>
            </a:pPr>
            <a:r>
              <a:rPr lang="en-MY" dirty="0"/>
              <a:t> </a:t>
            </a:r>
            <a:r>
              <a:rPr lang="en-MY" dirty="0" smtClean="0"/>
              <a:t>  septum </a:t>
            </a:r>
            <a:r>
              <a:rPr lang="en-MY" dirty="0"/>
              <a:t>is not a risk factor </a:t>
            </a:r>
            <a:r>
              <a:rPr lang="en-MY" dirty="0" smtClean="0"/>
              <a:t>for RS</a:t>
            </a:r>
            <a:r>
              <a:rPr lang="en-MY" dirty="0"/>
              <a:t>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154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Thank You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943300"/>
            <a:ext cx="2088231" cy="325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0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1280</TotalTime>
  <Words>373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CASE DISCUSSION 1  by  DR. ROSDI RAMLI CONSULTANT OTORHINOLARYNGOLOGIST  Dr. SITI AISHAH JOHARI FAMILY MEDICINE SPECIALIST </vt:lpstr>
      <vt:lpstr>Case 1</vt:lpstr>
      <vt:lpstr> Q1. What is the possible        diagnosis? </vt:lpstr>
      <vt:lpstr>Answer 1</vt:lpstr>
      <vt:lpstr>Case 1 (cont.)</vt:lpstr>
      <vt:lpstr>Answer 2</vt:lpstr>
      <vt:lpstr>Answer 2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DrAmin</cp:lastModifiedBy>
  <cp:revision>59</cp:revision>
  <dcterms:created xsi:type="dcterms:W3CDTF">2014-04-15T22:12:47Z</dcterms:created>
  <dcterms:modified xsi:type="dcterms:W3CDTF">2017-10-06T04:18:49Z</dcterms:modified>
</cp:coreProperties>
</file>