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72" r:id="rId2"/>
    <p:sldId id="287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1" r:id="rId11"/>
    <p:sldId id="282" r:id="rId12"/>
    <p:sldId id="283" r:id="rId13"/>
    <p:sldId id="284" r:id="rId14"/>
    <p:sldId id="285" r:id="rId15"/>
    <p:sldId id="286" r:id="rId16"/>
    <p:sldId id="288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9/5/2017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Based on clinical symptoms supported by diagnostic imaging or nasal endoscopy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4F6D0-1ED1-4E38-8AB9-F8C0977837C6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398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2A7495-DB22-4BBC-8E70-E759E0DA05DC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6745B9-D2F7-4977-A6EA-970F737581C0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62AFB-B441-4DB2-8748-04B7A3BD9C6E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BE0F84-4C90-45C1-BB80-0164C2DFD8B8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888CD-2B58-46D8-B14D-F4C531C6E3CB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55B6AA-B642-4F79-82C1-DFEA5DA6BACF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47FB1-740A-4F4B-9ABD-46CF37F95868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A6A06-36C5-4563-BB8C-A951CC0ED63C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253A8-9CA4-4875-8125-35B1C0323C2B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C863F-3E99-47AA-8B83-610EAF303E0A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B4F9B-BD20-4B87-A9DD-09B3BEC952C5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913851-091A-4A47-8F2E-B7EAE84B6DAF}" type="datetime1">
              <a:rPr lang="en-MY" smtClean="0"/>
              <a:pPr/>
              <a:t>9/5/2017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2988916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Diagnosis &amp; Risk </a:t>
            </a:r>
            <a:r>
              <a:rPr lang="en-US" dirty="0" smtClean="0">
                <a:effectLst/>
              </a:rPr>
              <a:t>Factors</a:t>
            </a:r>
            <a:br>
              <a:rPr lang="en-US" dirty="0" smtClean="0">
                <a:effectLst/>
              </a:rPr>
            </a:br>
            <a:r>
              <a:rPr lang="en-US" sz="2200" dirty="0" smtClean="0">
                <a:effectLst/>
              </a:rPr>
              <a:t>by</a:t>
            </a:r>
            <a:br>
              <a:rPr lang="en-US" sz="2200" dirty="0" smtClean="0">
                <a:effectLst/>
              </a:rPr>
            </a:br>
            <a:r>
              <a:rPr lang="en-US" sz="2200" dirty="0" smtClean="0"/>
              <a:t>Dr.  </a:t>
            </a:r>
            <a:r>
              <a:rPr lang="en-US" sz="2200" dirty="0" err="1"/>
              <a:t>Amilia</a:t>
            </a:r>
            <a:r>
              <a:rPr lang="en-US" sz="2200" dirty="0"/>
              <a:t> </a:t>
            </a:r>
            <a:r>
              <a:rPr lang="en-US" sz="2200" dirty="0" err="1"/>
              <a:t>Hazreena</a:t>
            </a:r>
            <a:r>
              <a:rPr lang="en-US" sz="2200" dirty="0"/>
              <a:t> </a:t>
            </a:r>
            <a:r>
              <a:rPr lang="en-US" sz="2200" dirty="0" err="1"/>
              <a:t>Hamidon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Family Medicine Specialist</a:t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b="1" dirty="0" smtClean="0"/>
              <a:t>Training Module CPG Management of Rhinosinusitis in Adolescents &amp; Adults</a:t>
            </a:r>
            <a:endParaRPr lang="en-MY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Definition of </a:t>
            </a:r>
            <a:r>
              <a:rPr lang="en-US" b="1" dirty="0" smtClean="0"/>
              <a:t>ARS</a:t>
            </a:r>
            <a:endParaRPr lang="en-MY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480" y="1357461"/>
            <a:ext cx="76200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1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US" b="1" dirty="0" smtClean="0"/>
              <a:t>Definition</a:t>
            </a:r>
            <a:r>
              <a:rPr lang="en-US" sz="2000" b="1" dirty="0" smtClean="0"/>
              <a:t>-2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US" dirty="0"/>
              <a:t>In </a:t>
            </a:r>
            <a:r>
              <a:rPr lang="en-US" dirty="0" smtClean="0"/>
              <a:t>ARS:</a:t>
            </a:r>
            <a:r>
              <a:rPr lang="en-US" baseline="30000" dirty="0" smtClean="0"/>
              <a:t>1</a:t>
            </a:r>
          </a:p>
          <a:p>
            <a:pPr lvl="1"/>
            <a:r>
              <a:rPr lang="en-US" dirty="0"/>
              <a:t>The duration is &lt;12 weeks with complete resolution of </a:t>
            </a:r>
            <a:r>
              <a:rPr lang="en-US" dirty="0" smtClean="0"/>
              <a:t>symptoms.</a:t>
            </a:r>
          </a:p>
          <a:p>
            <a:pPr lvl="1"/>
            <a:endParaRPr lang="en-US" dirty="0" smtClean="0"/>
          </a:p>
          <a:p>
            <a:r>
              <a:rPr lang="en-MY" dirty="0" smtClean="0"/>
              <a:t>In CRS:</a:t>
            </a:r>
            <a:r>
              <a:rPr lang="en-MY" baseline="30000" dirty="0" smtClean="0"/>
              <a:t>1</a:t>
            </a:r>
          </a:p>
          <a:p>
            <a:pPr lvl="1"/>
            <a:r>
              <a:rPr lang="en-US" dirty="0"/>
              <a:t>The duration is ≥12 weeks without complete resolution of </a:t>
            </a:r>
            <a:r>
              <a:rPr lang="en-US" dirty="0" smtClean="0"/>
              <a:t>symptoms.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413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Clinical Diagnosis</a:t>
            </a:r>
            <a:endParaRPr lang="en-MY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66" y="1381844"/>
            <a:ext cx="64579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726432" y="2204936"/>
            <a:ext cx="2133600" cy="14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483768" y="2476560"/>
            <a:ext cx="482453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45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Diagnosis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US" dirty="0"/>
              <a:t>Nasal endoscopy or computed tomography </a:t>
            </a:r>
            <a:r>
              <a:rPr lang="en-US" dirty="0" smtClean="0"/>
              <a:t>scan </a:t>
            </a:r>
            <a:r>
              <a:rPr lang="en-US" dirty="0"/>
              <a:t>is one the requirement to diagnose </a:t>
            </a:r>
            <a:r>
              <a:rPr lang="en-US" dirty="0" smtClean="0"/>
              <a:t>RS. </a:t>
            </a:r>
            <a:endParaRPr lang="en-US" dirty="0"/>
          </a:p>
          <a:p>
            <a:r>
              <a:rPr lang="en-US" dirty="0"/>
              <a:t>Both tests are not readily available in Primary Health </a:t>
            </a:r>
            <a:r>
              <a:rPr lang="en-US" dirty="0" err="1"/>
              <a:t>Centres</a:t>
            </a:r>
            <a:r>
              <a:rPr lang="en-US" dirty="0"/>
              <a:t> (PHC)</a:t>
            </a:r>
          </a:p>
          <a:p>
            <a:r>
              <a:rPr lang="en-US" b="1" dirty="0"/>
              <a:t>Past medical history of CRS </a:t>
            </a:r>
            <a:r>
              <a:rPr lang="en-US" dirty="0"/>
              <a:t>is therefore sufficient to make a diagnosis in RS in PHC.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399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Diagnosis</a:t>
            </a:r>
            <a:r>
              <a:rPr lang="en-MY" sz="2000" b="1" dirty="0" smtClean="0"/>
              <a:t>-2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US" dirty="0" smtClean="0"/>
              <a:t>Viral </a:t>
            </a:r>
            <a:r>
              <a:rPr lang="en-US" dirty="0"/>
              <a:t>vs </a:t>
            </a:r>
            <a:r>
              <a:rPr lang="en-US" dirty="0" smtClean="0"/>
              <a:t>Bacterial</a:t>
            </a:r>
          </a:p>
          <a:p>
            <a:pPr lvl="1"/>
            <a:r>
              <a:rPr lang="en-US" dirty="0"/>
              <a:t>Majority of ARS cases are viral in </a:t>
            </a:r>
            <a:r>
              <a:rPr lang="en-US" dirty="0" smtClean="0"/>
              <a:t>origin.</a:t>
            </a:r>
            <a:r>
              <a:rPr lang="en-US" baseline="30000" dirty="0" smtClean="0"/>
              <a:t>1</a:t>
            </a:r>
            <a:endParaRPr lang="en-US" baseline="30000" dirty="0"/>
          </a:p>
          <a:p>
            <a:pPr lvl="2"/>
            <a:r>
              <a:rPr lang="en-US" dirty="0" smtClean="0"/>
              <a:t>Only </a:t>
            </a:r>
            <a:r>
              <a:rPr lang="en-US" dirty="0"/>
              <a:t>0.5 - 2.0%  are complicated by bacterial infections</a:t>
            </a:r>
          </a:p>
          <a:p>
            <a:pPr lvl="1"/>
            <a:r>
              <a:rPr lang="en-US" dirty="0"/>
              <a:t>Clinically it is difficult to differentiate whether RS is bacterial or viral in </a:t>
            </a:r>
            <a:r>
              <a:rPr lang="en-US" dirty="0" smtClean="0"/>
              <a:t>origin.</a:t>
            </a:r>
            <a:endParaRPr lang="en-US" dirty="0"/>
          </a:p>
          <a:p>
            <a:pPr lvl="1"/>
            <a:r>
              <a:rPr lang="en-US" dirty="0"/>
              <a:t>This may lead to unnecessary antibiotic use for patients </a:t>
            </a:r>
            <a:r>
              <a:rPr lang="en-US" dirty="0" smtClean="0"/>
              <a:t>&amp; </a:t>
            </a:r>
            <a:r>
              <a:rPr lang="en-US" dirty="0"/>
              <a:t>increase the incidence of antibiotic resistance.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5702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Diagnosis</a:t>
            </a:r>
            <a:r>
              <a:rPr lang="en-MY" sz="2000" b="1" dirty="0" smtClean="0"/>
              <a:t>-3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en-US" dirty="0"/>
              <a:t>Acute bacterial </a:t>
            </a:r>
            <a:r>
              <a:rPr lang="en-US" dirty="0" smtClean="0"/>
              <a:t>RS </a:t>
            </a:r>
            <a:r>
              <a:rPr lang="en-US" dirty="0"/>
              <a:t>is suggested when there are </a:t>
            </a:r>
            <a:r>
              <a:rPr lang="en-US" b="1" dirty="0">
                <a:solidFill>
                  <a:srgbClr val="FF0000"/>
                </a:solidFill>
              </a:rPr>
              <a:t>at least </a:t>
            </a:r>
            <a:r>
              <a:rPr lang="en-US" b="1" dirty="0" smtClean="0">
                <a:solidFill>
                  <a:srgbClr val="FF0000"/>
                </a:solidFill>
              </a:rPr>
              <a:t>3 </a:t>
            </a:r>
            <a:r>
              <a:rPr lang="en-US" b="1" dirty="0">
                <a:solidFill>
                  <a:srgbClr val="FF0000"/>
                </a:solidFill>
              </a:rPr>
              <a:t>symptoms/signs </a:t>
            </a:r>
            <a:r>
              <a:rPr lang="en-US" dirty="0" smtClean="0"/>
              <a:t>of:</a:t>
            </a:r>
          </a:p>
          <a:p>
            <a:pPr lvl="1"/>
            <a:r>
              <a:rPr lang="en-US" dirty="0" err="1" smtClean="0"/>
              <a:t>discoloured</a:t>
            </a:r>
            <a:r>
              <a:rPr lang="en-US" dirty="0" smtClean="0"/>
              <a:t> </a:t>
            </a:r>
            <a:r>
              <a:rPr lang="en-US" dirty="0"/>
              <a:t>discharge (with unilateral predominance) </a:t>
            </a:r>
            <a:r>
              <a:rPr lang="en-US" dirty="0" smtClean="0"/>
              <a:t>&amp; purulent secretion </a:t>
            </a:r>
            <a:r>
              <a:rPr lang="en-US" dirty="0"/>
              <a:t>in the nasal </a:t>
            </a:r>
            <a:r>
              <a:rPr lang="en-US" dirty="0" smtClean="0"/>
              <a:t>cavity</a:t>
            </a:r>
          </a:p>
          <a:p>
            <a:pPr lvl="1"/>
            <a:r>
              <a:rPr lang="en-US" dirty="0" smtClean="0"/>
              <a:t>severe </a:t>
            </a:r>
            <a:r>
              <a:rPr lang="en-US" dirty="0"/>
              <a:t>local pain (with unilateral </a:t>
            </a:r>
            <a:r>
              <a:rPr lang="en-US" dirty="0" smtClean="0"/>
              <a:t>predominance)</a:t>
            </a:r>
          </a:p>
          <a:p>
            <a:pPr lvl="1"/>
            <a:r>
              <a:rPr lang="en-US" dirty="0" smtClean="0"/>
              <a:t>fever </a:t>
            </a:r>
            <a:r>
              <a:rPr lang="en-US" dirty="0"/>
              <a:t>(&gt;</a:t>
            </a:r>
            <a:r>
              <a:rPr lang="en-US" dirty="0" smtClean="0"/>
              <a:t>38ºC)</a:t>
            </a:r>
          </a:p>
          <a:p>
            <a:pPr lvl="1"/>
            <a:r>
              <a:rPr lang="en-US" dirty="0" smtClean="0"/>
              <a:t>elevated </a:t>
            </a:r>
            <a:r>
              <a:rPr lang="en-US" dirty="0"/>
              <a:t>erythrocyte sedimentation rate/C-reactive </a:t>
            </a:r>
            <a:r>
              <a:rPr lang="en-US" dirty="0" smtClean="0"/>
              <a:t>protein</a:t>
            </a:r>
          </a:p>
          <a:p>
            <a:pPr lvl="1"/>
            <a:r>
              <a:rPr lang="en-US" dirty="0" smtClean="0"/>
              <a:t>deterioration </a:t>
            </a:r>
            <a:r>
              <a:rPr lang="en-US" dirty="0"/>
              <a:t>of symptoms </a:t>
            </a:r>
            <a:r>
              <a:rPr lang="en-US" dirty="0" smtClean="0"/>
              <a:t>&amp; </a:t>
            </a:r>
            <a:r>
              <a:rPr lang="en-US" dirty="0"/>
              <a:t>signs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6019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Take Home Messages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RS is common &amp; poses an important health problem</a:t>
            </a:r>
          </a:p>
          <a:p>
            <a:r>
              <a:rPr lang="en-US" dirty="0" smtClean="0"/>
              <a:t>Diagnosis of RS can be made at PHC.</a:t>
            </a:r>
          </a:p>
          <a:p>
            <a:r>
              <a:rPr lang="en-US" dirty="0" smtClean="0"/>
              <a:t>ARS &amp; CRS are defined based on the duration of symptoms.</a:t>
            </a:r>
          </a:p>
          <a:p>
            <a:r>
              <a:rPr lang="en-US" dirty="0" smtClean="0"/>
              <a:t>Majority of ARS are viral in origin.</a:t>
            </a:r>
          </a:p>
          <a:p>
            <a:r>
              <a:rPr lang="en-US" dirty="0" smtClean="0"/>
              <a:t>Smoking, family history of CRS,  asthma and GERD are important risk factors for RS.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094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Thank You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17</a:t>
            </a:fld>
            <a:endParaRPr lang="en-MY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0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MY" b="1" dirty="0" smtClean="0"/>
              <a:t>Learning Objectives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03592" cy="4800600"/>
          </a:xfrm>
        </p:spPr>
        <p:txBody>
          <a:bodyPr/>
          <a:lstStyle/>
          <a:p>
            <a:r>
              <a:rPr lang="en-US" dirty="0" smtClean="0"/>
              <a:t>To learn on how to diagnose rhinosinusitis</a:t>
            </a:r>
          </a:p>
          <a:p>
            <a:r>
              <a:rPr lang="en-US" dirty="0" smtClean="0"/>
              <a:t>To learn on risk factors of </a:t>
            </a:r>
            <a:r>
              <a:rPr lang="en-US" dirty="0" err="1" smtClean="0"/>
              <a:t>rhinosisnusitis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513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US" b="1" dirty="0"/>
              <a:t>Introduction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US" dirty="0"/>
              <a:t>Rhinosinusitis (RS) is a common health problem </a:t>
            </a:r>
            <a:r>
              <a:rPr lang="en-US" dirty="0" err="1"/>
              <a:t>characterised</a:t>
            </a:r>
            <a:r>
              <a:rPr lang="en-US" dirty="0"/>
              <a:t> by mucosal inflammation of the paranasal </a:t>
            </a:r>
            <a:r>
              <a:rPr lang="en-US" dirty="0" smtClean="0"/>
              <a:t>sinuses.</a:t>
            </a:r>
          </a:p>
          <a:p>
            <a:endParaRPr lang="en-US" sz="2000" dirty="0"/>
          </a:p>
          <a:p>
            <a:r>
              <a:rPr lang="en-US" dirty="0"/>
              <a:t>RS can be divided into </a:t>
            </a:r>
            <a:r>
              <a:rPr lang="en-US" dirty="0" smtClean="0"/>
              <a:t>2 subtypes based </a:t>
            </a:r>
            <a:r>
              <a:rPr lang="en-US" dirty="0"/>
              <a:t>on the duration of the </a:t>
            </a:r>
            <a:r>
              <a:rPr lang="en-US" dirty="0" smtClean="0"/>
              <a:t>symptoms:</a:t>
            </a:r>
            <a:endParaRPr lang="en-US" dirty="0"/>
          </a:p>
          <a:p>
            <a:pPr lvl="1"/>
            <a:r>
              <a:rPr lang="en-US" dirty="0" smtClean="0"/>
              <a:t>acute</a:t>
            </a:r>
          </a:p>
          <a:p>
            <a:pPr lvl="1"/>
            <a:r>
              <a:rPr lang="en-US" dirty="0" smtClean="0"/>
              <a:t>chronic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071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US" b="1" dirty="0" smtClean="0"/>
              <a:t>Introduction</a:t>
            </a:r>
            <a:r>
              <a:rPr lang="en-US" sz="2000" b="1" dirty="0" smtClean="0"/>
              <a:t>-2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Clinical </a:t>
            </a:r>
            <a:r>
              <a:rPr lang="en-US" dirty="0"/>
              <a:t>presentation of RS includes:</a:t>
            </a:r>
            <a:endParaRPr lang="en-US" dirty="0" smtClean="0"/>
          </a:p>
          <a:p>
            <a:pPr lvl="1"/>
            <a:r>
              <a:rPr lang="en-US" dirty="0" smtClean="0"/>
              <a:t>nasal </a:t>
            </a:r>
            <a:r>
              <a:rPr lang="en-US" dirty="0"/>
              <a:t>obstruction or rhinorrhea</a:t>
            </a:r>
          </a:p>
          <a:p>
            <a:pPr lvl="1"/>
            <a:r>
              <a:rPr lang="en-US" dirty="0" smtClean="0"/>
              <a:t>headache</a:t>
            </a:r>
            <a:endParaRPr lang="en-US" dirty="0"/>
          </a:p>
          <a:p>
            <a:pPr lvl="1"/>
            <a:r>
              <a:rPr lang="en-US" dirty="0" smtClean="0"/>
              <a:t>decreased </a:t>
            </a:r>
            <a:r>
              <a:rPr lang="en-US" dirty="0"/>
              <a:t>sense of smell </a:t>
            </a:r>
          </a:p>
          <a:p>
            <a:pPr lvl="1"/>
            <a:r>
              <a:rPr lang="en-US" dirty="0" smtClean="0"/>
              <a:t>postnasal </a:t>
            </a:r>
            <a:r>
              <a:rPr lang="en-US" dirty="0"/>
              <a:t>drip</a:t>
            </a:r>
          </a:p>
          <a:p>
            <a:pPr lvl="1"/>
            <a:r>
              <a:rPr lang="en-US" dirty="0" smtClean="0"/>
              <a:t>facial </a:t>
            </a:r>
            <a:r>
              <a:rPr lang="en-US" dirty="0"/>
              <a:t>pressure or pain </a:t>
            </a:r>
          </a:p>
          <a:p>
            <a:pPr lvl="1"/>
            <a:r>
              <a:rPr lang="en-US" dirty="0" smtClean="0"/>
              <a:t>fever </a:t>
            </a:r>
            <a:endParaRPr lang="en-US" dirty="0"/>
          </a:p>
          <a:p>
            <a:pPr lvl="1"/>
            <a:r>
              <a:rPr lang="en-US" dirty="0" smtClean="0"/>
              <a:t>sore </a:t>
            </a:r>
            <a:r>
              <a:rPr lang="en-US" dirty="0"/>
              <a:t>throat </a:t>
            </a:r>
            <a:r>
              <a:rPr lang="en-US" dirty="0" smtClean="0"/>
              <a:t>&amp; cough</a:t>
            </a:r>
            <a:endParaRPr lang="en-US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22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US" b="1" dirty="0" smtClean="0"/>
              <a:t>Introduction</a:t>
            </a:r>
            <a:r>
              <a:rPr lang="en-US" sz="2000" b="1" dirty="0" smtClean="0"/>
              <a:t>-3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/>
          <a:lstStyle/>
          <a:p>
            <a:r>
              <a:rPr lang="en-US" dirty="0"/>
              <a:t>RS poses a major health </a:t>
            </a:r>
            <a:r>
              <a:rPr lang="en-US" dirty="0" smtClean="0"/>
              <a:t>problem, &amp; </a:t>
            </a:r>
            <a:r>
              <a:rPr lang="en-US" dirty="0"/>
              <a:t>affects the quality of life, </a:t>
            </a:r>
            <a:r>
              <a:rPr lang="en-US" dirty="0" smtClean="0"/>
              <a:t>productivity &amp; </a:t>
            </a:r>
            <a:r>
              <a:rPr lang="en-US" dirty="0"/>
              <a:t>finances of its sufferers</a:t>
            </a:r>
            <a:r>
              <a:rPr lang="en-US" dirty="0" smtClean="0"/>
              <a:t>.</a:t>
            </a:r>
          </a:p>
          <a:p>
            <a:endParaRPr lang="en-US" sz="2000" dirty="0"/>
          </a:p>
          <a:p>
            <a:r>
              <a:rPr lang="en-US" dirty="0"/>
              <a:t>Predisposing factors for RS are </a:t>
            </a:r>
            <a:r>
              <a:rPr lang="en-US" dirty="0" smtClean="0"/>
              <a:t>multifactorial, these include:</a:t>
            </a:r>
            <a:endParaRPr lang="en-US" dirty="0"/>
          </a:p>
          <a:p>
            <a:pPr lvl="1"/>
            <a:r>
              <a:rPr lang="en-US" dirty="0"/>
              <a:t>infection </a:t>
            </a:r>
          </a:p>
          <a:p>
            <a:pPr lvl="1"/>
            <a:r>
              <a:rPr lang="en-US" dirty="0"/>
              <a:t>allergies</a:t>
            </a:r>
          </a:p>
          <a:p>
            <a:pPr lvl="1"/>
            <a:r>
              <a:rPr lang="en-US" dirty="0"/>
              <a:t>air pollution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630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US" b="1" dirty="0"/>
              <a:t>Epidemiology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en-US" dirty="0"/>
              <a:t>Acute Rhinosinusitis (ARS) </a:t>
            </a:r>
            <a:r>
              <a:rPr lang="en-US" dirty="0" smtClean="0"/>
              <a:t>&amp; Chronic </a:t>
            </a:r>
            <a:r>
              <a:rPr lang="en-US" dirty="0"/>
              <a:t>Rhinosinusitis (CRS) are common diseases worldwide</a:t>
            </a:r>
          </a:p>
          <a:p>
            <a:r>
              <a:rPr lang="en-US" dirty="0"/>
              <a:t>ARS prevalence rate ranges from 6 - 15</a:t>
            </a:r>
            <a:r>
              <a:rPr lang="en-US" dirty="0" smtClean="0"/>
              <a:t>%.</a:t>
            </a:r>
            <a:r>
              <a:rPr lang="en-US" baseline="30000" dirty="0" smtClean="0"/>
              <a:t>1</a:t>
            </a:r>
            <a:endParaRPr lang="en-US" baseline="30000" dirty="0"/>
          </a:p>
          <a:p>
            <a:r>
              <a:rPr lang="en-US" dirty="0"/>
              <a:t>CRS prevalence rate is between 5 - 15% in Europe, United States of America </a:t>
            </a:r>
            <a:r>
              <a:rPr lang="en-US" dirty="0" smtClean="0"/>
              <a:t>&amp; Brazil</a:t>
            </a:r>
            <a:r>
              <a:rPr lang="en-US" baseline="30000" dirty="0" smtClean="0"/>
              <a:t>1</a:t>
            </a:r>
            <a:r>
              <a:rPr lang="en-US" dirty="0" smtClean="0"/>
              <a:t>;  &amp; </a:t>
            </a:r>
            <a:r>
              <a:rPr lang="en-US" dirty="0"/>
              <a:t>ranges from 2.7 - 8% in </a:t>
            </a:r>
            <a:r>
              <a:rPr lang="en-US" dirty="0" smtClean="0"/>
              <a:t>Asia.</a:t>
            </a:r>
            <a:r>
              <a:rPr lang="en-US" baseline="30000" dirty="0" smtClean="0"/>
              <a:t>2</a:t>
            </a:r>
          </a:p>
          <a:p>
            <a:endParaRPr lang="en-US" dirty="0"/>
          </a:p>
          <a:p>
            <a:pPr marL="82296" indent="0">
              <a:buNone/>
            </a:pPr>
            <a:r>
              <a:rPr lang="en-MY" sz="1800" dirty="0" smtClean="0"/>
              <a:t>    </a:t>
            </a:r>
            <a:r>
              <a:rPr lang="en-MY" sz="1500" dirty="0" smtClean="0"/>
              <a:t>1</a:t>
            </a:r>
            <a:r>
              <a:rPr lang="en-MY" sz="1500" dirty="0"/>
              <a:t>. </a:t>
            </a:r>
            <a:r>
              <a:rPr lang="en-MY" sz="1500" dirty="0" smtClean="0"/>
              <a:t> </a:t>
            </a:r>
            <a:r>
              <a:rPr lang="en-MY" sz="1500" dirty="0" err="1" smtClean="0"/>
              <a:t>Fokkens</a:t>
            </a:r>
            <a:r>
              <a:rPr lang="en-MY" sz="1500" dirty="0" smtClean="0"/>
              <a:t> </a:t>
            </a:r>
            <a:r>
              <a:rPr lang="en-MY" sz="1500" dirty="0"/>
              <a:t>WJ</a:t>
            </a:r>
            <a:r>
              <a:rPr lang="en-MY" sz="1500" dirty="0" smtClean="0"/>
              <a:t>,  </a:t>
            </a:r>
            <a:r>
              <a:rPr lang="en-MY" sz="1500" dirty="0"/>
              <a:t>et al. </a:t>
            </a:r>
            <a:r>
              <a:rPr lang="en-MY" sz="1500" dirty="0" smtClean="0"/>
              <a:t> Rhinology</a:t>
            </a:r>
            <a:r>
              <a:rPr lang="en-MY" sz="1500" dirty="0"/>
              <a:t>. 2012 Mar;50(23):</a:t>
            </a:r>
            <a:r>
              <a:rPr lang="en-MY" sz="1500" dirty="0" smtClean="0"/>
              <a:t>1-305</a:t>
            </a:r>
          </a:p>
          <a:p>
            <a:pPr marL="82296" indent="0">
              <a:buNone/>
            </a:pPr>
            <a:r>
              <a:rPr lang="en-MY" sz="1500" dirty="0"/>
              <a:t> </a:t>
            </a:r>
            <a:r>
              <a:rPr lang="en-MY" sz="1500" dirty="0" smtClean="0"/>
              <a:t>    2</a:t>
            </a:r>
            <a:r>
              <a:rPr lang="en-MY" sz="1500" dirty="0"/>
              <a:t>. </a:t>
            </a:r>
            <a:r>
              <a:rPr lang="en-MY" sz="1500" dirty="0" smtClean="0"/>
              <a:t> Shi </a:t>
            </a:r>
            <a:r>
              <a:rPr lang="en-MY" sz="1500" dirty="0"/>
              <a:t>JB, </a:t>
            </a:r>
            <a:r>
              <a:rPr lang="en-MY" sz="1500" dirty="0" smtClean="0"/>
              <a:t>et al</a:t>
            </a:r>
            <a:r>
              <a:rPr lang="en-MY" sz="1500" dirty="0"/>
              <a:t>. </a:t>
            </a:r>
            <a:r>
              <a:rPr lang="en-MY" sz="1500" dirty="0" smtClean="0"/>
              <a:t> Allergy</a:t>
            </a:r>
            <a:r>
              <a:rPr lang="en-MY" sz="1500" dirty="0"/>
              <a:t>. 2015;70(5):533–9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0033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US" b="1" dirty="0"/>
              <a:t>Predisposing/Risk factors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>
            <a:normAutofit/>
          </a:bodyPr>
          <a:lstStyle/>
          <a:p>
            <a:r>
              <a:rPr lang="en-US" dirty="0"/>
              <a:t>Active smokers with concurrent allergic inflammation have an increased susceptibility to ARS compared to </a:t>
            </a:r>
            <a:r>
              <a:rPr lang="en-US" dirty="0" smtClean="0"/>
              <a:t>non-smokers.</a:t>
            </a:r>
            <a:r>
              <a:rPr lang="en-US" baseline="30000" dirty="0" smtClean="0"/>
              <a:t>1</a:t>
            </a:r>
            <a:endParaRPr lang="en-US" baseline="30000" dirty="0"/>
          </a:p>
          <a:p>
            <a:r>
              <a:rPr lang="en-US" dirty="0" smtClean="0"/>
              <a:t>Current &amp; </a:t>
            </a:r>
            <a:r>
              <a:rPr lang="en-US" dirty="0"/>
              <a:t>past exposure to second hand smoke </a:t>
            </a:r>
            <a:r>
              <a:rPr lang="en-US" dirty="0" smtClean="0"/>
              <a:t>carries </a:t>
            </a:r>
            <a:r>
              <a:rPr lang="en-US" dirty="0"/>
              <a:t>a higher risk of CRS compared with no </a:t>
            </a:r>
            <a:r>
              <a:rPr lang="en-US" dirty="0" smtClean="0"/>
              <a:t>exposure.</a:t>
            </a:r>
            <a:r>
              <a:rPr lang="en-US" baseline="30000" dirty="0" smtClean="0"/>
              <a:t>4</a:t>
            </a:r>
            <a:endParaRPr lang="en-US" baseline="30000" dirty="0"/>
          </a:p>
          <a:p>
            <a:endParaRPr lang="en-MY" dirty="0" smtClean="0"/>
          </a:p>
          <a:p>
            <a:pPr marL="82296" indent="0">
              <a:spcBef>
                <a:spcPts val="0"/>
              </a:spcBef>
              <a:buNone/>
            </a:pPr>
            <a:r>
              <a:rPr lang="en-MY" dirty="0" smtClean="0"/>
              <a:t>  </a:t>
            </a:r>
            <a:r>
              <a:rPr lang="en-MY" sz="1400" dirty="0" smtClean="0"/>
              <a:t>4. </a:t>
            </a:r>
            <a:r>
              <a:rPr lang="en-MY" sz="1400" dirty="0" err="1" smtClean="0"/>
              <a:t>Reh</a:t>
            </a:r>
            <a:r>
              <a:rPr lang="en-MY" sz="1400" dirty="0" smtClean="0"/>
              <a:t> </a:t>
            </a:r>
            <a:r>
              <a:rPr lang="en-MY" sz="1400" dirty="0"/>
              <a:t>DD, </a:t>
            </a:r>
            <a:r>
              <a:rPr lang="en-MY" sz="1400" dirty="0" smtClean="0"/>
              <a:t> et </a:t>
            </a:r>
            <a:r>
              <a:rPr lang="en-MY" sz="1400" dirty="0"/>
              <a:t>al. </a:t>
            </a:r>
            <a:r>
              <a:rPr lang="en-MY" sz="1400" dirty="0" smtClean="0"/>
              <a:t> Am </a:t>
            </a:r>
            <a:r>
              <a:rPr lang="en-MY" sz="1400" dirty="0"/>
              <a:t>J </a:t>
            </a:r>
            <a:r>
              <a:rPr lang="en-MY" sz="1400" dirty="0" err="1"/>
              <a:t>Rhinol</a:t>
            </a:r>
            <a:r>
              <a:rPr lang="en-MY" sz="1400" dirty="0"/>
              <a:t> Allergy. 2009;23(6):562–7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200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850106"/>
          </a:xfrm>
        </p:spPr>
        <p:txBody>
          <a:bodyPr/>
          <a:lstStyle/>
          <a:p>
            <a:r>
              <a:rPr lang="en-US" b="1" dirty="0"/>
              <a:t>Predisposing/Risk </a:t>
            </a:r>
            <a:r>
              <a:rPr lang="en-US" b="1" dirty="0" smtClean="0"/>
              <a:t>factors</a:t>
            </a:r>
            <a:r>
              <a:rPr lang="en-US" sz="2000" b="1" dirty="0" smtClean="0"/>
              <a:t>-2</a:t>
            </a:r>
            <a:endParaRPr lang="en-MY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21160"/>
            <a:ext cx="7498080" cy="49796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Other </a:t>
            </a:r>
            <a:r>
              <a:rPr lang="en-US" dirty="0"/>
              <a:t>significant risk or associated </a:t>
            </a:r>
            <a:r>
              <a:rPr lang="en-US" dirty="0" smtClean="0"/>
              <a:t>factors for CRS are:</a:t>
            </a:r>
          </a:p>
          <a:p>
            <a:pPr lvl="1"/>
            <a:r>
              <a:rPr lang="en-US" dirty="0" smtClean="0"/>
              <a:t>positive </a:t>
            </a:r>
            <a:r>
              <a:rPr lang="en-US" dirty="0"/>
              <a:t>family </a:t>
            </a:r>
            <a:r>
              <a:rPr lang="en-US" dirty="0" smtClean="0"/>
              <a:t>history</a:t>
            </a:r>
            <a:r>
              <a:rPr lang="en-US" baseline="30000" dirty="0" smtClean="0"/>
              <a:t>4</a:t>
            </a:r>
            <a:endParaRPr lang="en-US" baseline="30000" dirty="0"/>
          </a:p>
          <a:p>
            <a:pPr lvl="1"/>
            <a:r>
              <a:rPr lang="en-US" dirty="0" smtClean="0"/>
              <a:t>asthma</a:t>
            </a:r>
            <a:r>
              <a:rPr lang="en-US" baseline="30000" dirty="0" smtClean="0"/>
              <a:t>5</a:t>
            </a:r>
            <a:r>
              <a:rPr lang="en-US" dirty="0" smtClean="0"/>
              <a:t> </a:t>
            </a:r>
            <a:r>
              <a:rPr lang="en-US" dirty="0"/>
              <a:t>especially with the presence of CRS with nasal </a:t>
            </a:r>
            <a:r>
              <a:rPr lang="en-US" dirty="0" smtClean="0"/>
              <a:t>polyps</a:t>
            </a:r>
            <a:r>
              <a:rPr lang="en-US" baseline="30000" dirty="0" smtClean="0"/>
              <a:t>6</a:t>
            </a:r>
            <a:endParaRPr lang="en-US" baseline="30000" dirty="0"/>
          </a:p>
          <a:p>
            <a:pPr lvl="1"/>
            <a:r>
              <a:rPr lang="en-US" dirty="0"/>
              <a:t>allergies, chronic bronchitis </a:t>
            </a:r>
            <a:r>
              <a:rPr lang="en-US" dirty="0" smtClean="0"/>
              <a:t>&amp; emphysema</a:t>
            </a:r>
            <a:r>
              <a:rPr lang="en-US" baseline="30000" dirty="0" smtClean="0"/>
              <a:t>4</a:t>
            </a:r>
            <a:endParaRPr lang="en-US" baseline="30000" dirty="0"/>
          </a:p>
          <a:p>
            <a:pPr lvl="1"/>
            <a:r>
              <a:rPr lang="en-US" dirty="0" smtClean="0"/>
              <a:t>ARS</a:t>
            </a:r>
            <a:r>
              <a:rPr lang="en-US" baseline="30000" dirty="0" smtClean="0"/>
              <a:t>6</a:t>
            </a:r>
            <a:endParaRPr lang="en-US" baseline="30000" dirty="0"/>
          </a:p>
          <a:p>
            <a:pPr lvl="1"/>
            <a:r>
              <a:rPr lang="en-US" dirty="0"/>
              <a:t>chronic </a:t>
            </a:r>
            <a:r>
              <a:rPr lang="en-US" dirty="0" smtClean="0"/>
              <a:t>rhinitis</a:t>
            </a:r>
            <a:r>
              <a:rPr lang="en-US" baseline="30000" dirty="0" smtClean="0"/>
              <a:t>6</a:t>
            </a:r>
            <a:endParaRPr lang="en-US" baseline="30000" dirty="0"/>
          </a:p>
          <a:p>
            <a:pPr lvl="1"/>
            <a:r>
              <a:rPr lang="en-US" dirty="0"/>
              <a:t>gastroesophageal reflux </a:t>
            </a:r>
            <a:r>
              <a:rPr lang="en-US" dirty="0" smtClean="0"/>
              <a:t>disease</a:t>
            </a:r>
            <a:r>
              <a:rPr lang="en-US" baseline="30000" dirty="0" smtClean="0"/>
              <a:t>6</a:t>
            </a:r>
            <a:endParaRPr lang="en-US" baseline="30000" dirty="0"/>
          </a:p>
          <a:p>
            <a:pPr lvl="1"/>
            <a:r>
              <a:rPr lang="en-US" dirty="0"/>
              <a:t>sleep </a:t>
            </a:r>
            <a:r>
              <a:rPr lang="en-US" dirty="0" smtClean="0"/>
              <a:t>apnoea</a:t>
            </a:r>
            <a:r>
              <a:rPr lang="en-US" baseline="30000" dirty="0" smtClean="0"/>
              <a:t>6</a:t>
            </a:r>
            <a:endParaRPr lang="en-US" baseline="30000" dirty="0"/>
          </a:p>
          <a:p>
            <a:pPr lvl="1"/>
            <a:r>
              <a:rPr lang="en-US" dirty="0" smtClean="0"/>
              <a:t>adenotonsillitis</a:t>
            </a:r>
            <a:r>
              <a:rPr lang="en-US" baseline="30000" dirty="0" smtClean="0"/>
              <a:t>6</a:t>
            </a:r>
          </a:p>
          <a:p>
            <a:pPr lvl="1"/>
            <a:endParaRPr lang="en-US" baseline="30000" dirty="0"/>
          </a:p>
          <a:p>
            <a:pPr marL="82296" indent="0">
              <a:buNone/>
            </a:pPr>
            <a:r>
              <a:rPr lang="en-MY" sz="1600" dirty="0" smtClean="0"/>
              <a:t>       5</a:t>
            </a:r>
            <a:r>
              <a:rPr lang="en-MY" sz="1600" dirty="0"/>
              <a:t>. </a:t>
            </a:r>
            <a:r>
              <a:rPr lang="en-MY" sz="1600" dirty="0" smtClean="0"/>
              <a:t> Jarvis </a:t>
            </a:r>
            <a:r>
              <a:rPr lang="en-MY" sz="1600" dirty="0"/>
              <a:t>D, </a:t>
            </a:r>
            <a:r>
              <a:rPr lang="en-MY" sz="1600" dirty="0" smtClean="0"/>
              <a:t> </a:t>
            </a:r>
            <a:r>
              <a:rPr lang="en-MY" sz="1600" dirty="0"/>
              <a:t>et al. </a:t>
            </a:r>
            <a:r>
              <a:rPr lang="en-MY" sz="1600" dirty="0" smtClean="0"/>
              <a:t> Allergy </a:t>
            </a:r>
            <a:r>
              <a:rPr lang="en-MY" sz="1600" dirty="0" err="1"/>
              <a:t>Eur</a:t>
            </a:r>
            <a:r>
              <a:rPr lang="en-MY" sz="1600" dirty="0"/>
              <a:t> J Allergy </a:t>
            </a:r>
            <a:r>
              <a:rPr lang="en-MY" sz="1600" dirty="0" err="1"/>
              <a:t>Clin</a:t>
            </a:r>
            <a:r>
              <a:rPr lang="en-MY" sz="1600" dirty="0"/>
              <a:t> </a:t>
            </a:r>
            <a:r>
              <a:rPr lang="en-MY" sz="1600" dirty="0" err="1"/>
              <a:t>Immunol</a:t>
            </a:r>
            <a:r>
              <a:rPr lang="en-MY" sz="1600" dirty="0"/>
              <a:t>. 2012;67(1):91–8</a:t>
            </a:r>
          </a:p>
          <a:p>
            <a:pPr marL="82296" indent="0">
              <a:buNone/>
            </a:pPr>
            <a:r>
              <a:rPr lang="en-MY" sz="1600" dirty="0" smtClean="0"/>
              <a:t>       6</a:t>
            </a:r>
            <a:r>
              <a:rPr lang="en-MY" sz="1600" dirty="0"/>
              <a:t>. </a:t>
            </a:r>
            <a:r>
              <a:rPr lang="en-MY" sz="1600" dirty="0" smtClean="0"/>
              <a:t> Tan </a:t>
            </a:r>
            <a:r>
              <a:rPr lang="en-MY" sz="1600" dirty="0"/>
              <a:t>BK, </a:t>
            </a:r>
            <a:r>
              <a:rPr lang="en-MY" sz="1600" dirty="0" smtClean="0"/>
              <a:t>et </a:t>
            </a:r>
            <a:r>
              <a:rPr lang="en-MY" sz="1600" dirty="0"/>
              <a:t>al. </a:t>
            </a:r>
            <a:r>
              <a:rPr lang="en-MY" sz="1600" dirty="0" smtClean="0"/>
              <a:t> J </a:t>
            </a:r>
            <a:r>
              <a:rPr lang="en-MY" sz="1600" dirty="0"/>
              <a:t>Allergy </a:t>
            </a:r>
            <a:r>
              <a:rPr lang="en-MY" sz="1600" dirty="0" err="1"/>
              <a:t>Clin</a:t>
            </a:r>
            <a:r>
              <a:rPr lang="en-MY" sz="1600" dirty="0"/>
              <a:t> </a:t>
            </a:r>
            <a:r>
              <a:rPr lang="en-MY" sz="1600" dirty="0" err="1"/>
              <a:t>Immunol</a:t>
            </a:r>
            <a:r>
              <a:rPr lang="en-MY" sz="1600" dirty="0"/>
              <a:t>; 2013;131(5):1350–60</a:t>
            </a:r>
            <a:endParaRPr lang="en-US" sz="1600" baseline="300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2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27038"/>
            <a:ext cx="7498080" cy="1143000"/>
          </a:xfrm>
        </p:spPr>
        <p:txBody>
          <a:bodyPr/>
          <a:lstStyle/>
          <a:p>
            <a:r>
              <a:rPr lang="en-US" b="1" dirty="0"/>
              <a:t>Definition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ARS</a:t>
            </a:r>
          </a:p>
          <a:p>
            <a:pPr lvl="1"/>
            <a:r>
              <a:rPr lang="en-US" dirty="0"/>
              <a:t>worsening of symptoms after </a:t>
            </a:r>
            <a:r>
              <a:rPr lang="en-US" dirty="0" smtClean="0"/>
              <a:t>5 </a:t>
            </a:r>
            <a:r>
              <a:rPr lang="en-US" dirty="0"/>
              <a:t>days or symptoms persist after 10 days </a:t>
            </a:r>
            <a:r>
              <a:rPr lang="en-US" dirty="0" smtClean="0"/>
              <a:t>&amp; </a:t>
            </a:r>
            <a:r>
              <a:rPr lang="en-US" dirty="0"/>
              <a:t>less than 12 </a:t>
            </a:r>
            <a:r>
              <a:rPr lang="en-US" dirty="0" smtClean="0"/>
              <a:t>weeks</a:t>
            </a:r>
            <a:r>
              <a:rPr lang="en-US" baseline="30000" dirty="0" smtClean="0"/>
              <a:t>1</a:t>
            </a:r>
          </a:p>
          <a:p>
            <a:r>
              <a:rPr lang="en-US" dirty="0" smtClean="0"/>
              <a:t>CRS</a:t>
            </a:r>
          </a:p>
          <a:p>
            <a:pPr lvl="1"/>
            <a:r>
              <a:rPr lang="en-US" dirty="0"/>
              <a:t>symptoms persisting for </a:t>
            </a:r>
            <a:r>
              <a:rPr lang="en-US" dirty="0" smtClean="0"/>
              <a:t>&gt;12 weeks</a:t>
            </a:r>
            <a:r>
              <a:rPr lang="en-US" baseline="30000" dirty="0" smtClean="0"/>
              <a:t>8</a:t>
            </a:r>
          </a:p>
          <a:p>
            <a:r>
              <a:rPr lang="en-US" dirty="0" smtClean="0"/>
              <a:t>Common cold (acute viral </a:t>
            </a:r>
            <a:r>
              <a:rPr lang="en-US" dirty="0"/>
              <a:t>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symptoms &lt;5 days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sz="1500" dirty="0"/>
              <a:t> </a:t>
            </a:r>
            <a:r>
              <a:rPr lang="en-US" sz="1500" dirty="0" smtClean="0"/>
              <a:t>    </a:t>
            </a:r>
            <a:r>
              <a:rPr lang="en-MY" sz="1500" dirty="0" smtClean="0"/>
              <a:t>8.  </a:t>
            </a:r>
            <a:r>
              <a:rPr lang="en-MY" sz="1500" dirty="0"/>
              <a:t>Thomas M, </a:t>
            </a:r>
            <a:r>
              <a:rPr lang="en-MY" sz="1500" dirty="0" smtClean="0"/>
              <a:t> et </a:t>
            </a:r>
            <a:r>
              <a:rPr lang="en-MY" sz="1500" dirty="0"/>
              <a:t>al. </a:t>
            </a:r>
            <a:r>
              <a:rPr lang="en-MY" sz="1500" dirty="0" smtClean="0"/>
              <a:t> Prim </a:t>
            </a:r>
            <a:r>
              <a:rPr lang="en-MY" sz="1500" dirty="0"/>
              <a:t>Care </a:t>
            </a:r>
            <a:r>
              <a:rPr lang="en-MY" sz="1500" dirty="0" err="1"/>
              <a:t>Respir</a:t>
            </a:r>
            <a:r>
              <a:rPr lang="en-MY" sz="1500" dirty="0"/>
              <a:t> J. General Practice Airways Group; 2008;17(2):79</a:t>
            </a:r>
            <a:r>
              <a:rPr lang="en-MY" sz="1500" dirty="0" smtClean="0"/>
              <a:t>–</a:t>
            </a:r>
          </a:p>
          <a:p>
            <a:pPr marL="82296" indent="0">
              <a:buNone/>
            </a:pPr>
            <a:r>
              <a:rPr lang="en-MY" sz="1500" dirty="0"/>
              <a:t> </a:t>
            </a:r>
            <a:r>
              <a:rPr lang="en-MY" sz="1500" dirty="0" smtClean="0"/>
              <a:t>        89</a:t>
            </a:r>
            <a:endParaRPr lang="en-MY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5530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205</TotalTime>
  <Words>675</Words>
  <Application>Microsoft Office PowerPoint</Application>
  <PresentationFormat>On-screen Show (4:3)</PresentationFormat>
  <Paragraphs>114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Diagnosis &amp; Risk Factors by Dr.  Amilia Hazreena Hamidon Family Medicine Specialist </vt:lpstr>
      <vt:lpstr>Learning Objectives</vt:lpstr>
      <vt:lpstr>Introduction</vt:lpstr>
      <vt:lpstr>Introduction-2</vt:lpstr>
      <vt:lpstr>Introduction-3</vt:lpstr>
      <vt:lpstr>Epidemiology</vt:lpstr>
      <vt:lpstr>Predisposing/Risk factors</vt:lpstr>
      <vt:lpstr>Predisposing/Risk factors-2</vt:lpstr>
      <vt:lpstr>Definition</vt:lpstr>
      <vt:lpstr>Definition of ARS</vt:lpstr>
      <vt:lpstr>Definition-2</vt:lpstr>
      <vt:lpstr>Clinical Diagnosis</vt:lpstr>
      <vt:lpstr>Diagnosis</vt:lpstr>
      <vt:lpstr>Diagnosis-2</vt:lpstr>
      <vt:lpstr>Diagnosis-3</vt:lpstr>
      <vt:lpstr>Take Home Messages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DrAmin</cp:lastModifiedBy>
  <cp:revision>31</cp:revision>
  <dcterms:created xsi:type="dcterms:W3CDTF">2014-04-15T22:12:47Z</dcterms:created>
  <dcterms:modified xsi:type="dcterms:W3CDTF">2017-05-08T23:58:01Z</dcterms:modified>
</cp:coreProperties>
</file>