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37"/>
  </p:notesMasterIdLst>
  <p:sldIdLst>
    <p:sldId id="272" r:id="rId2"/>
    <p:sldId id="331" r:id="rId3"/>
    <p:sldId id="332" r:id="rId4"/>
    <p:sldId id="333" r:id="rId5"/>
    <p:sldId id="350" r:id="rId6"/>
    <p:sldId id="351" r:id="rId7"/>
    <p:sldId id="296" r:id="rId8"/>
    <p:sldId id="334" r:id="rId9"/>
    <p:sldId id="335" r:id="rId10"/>
    <p:sldId id="336" r:id="rId11"/>
    <p:sldId id="337" r:id="rId12"/>
    <p:sldId id="338" r:id="rId13"/>
    <p:sldId id="339" r:id="rId14"/>
    <p:sldId id="340" r:id="rId15"/>
    <p:sldId id="341" r:id="rId16"/>
    <p:sldId id="342" r:id="rId17"/>
    <p:sldId id="343" r:id="rId18"/>
    <p:sldId id="344" r:id="rId19"/>
    <p:sldId id="345" r:id="rId20"/>
    <p:sldId id="310" r:id="rId21"/>
    <p:sldId id="346" r:id="rId22"/>
    <p:sldId id="347" r:id="rId23"/>
    <p:sldId id="313" r:id="rId24"/>
    <p:sldId id="315" r:id="rId25"/>
    <p:sldId id="348" r:id="rId26"/>
    <p:sldId id="318" r:id="rId27"/>
    <p:sldId id="352" r:id="rId28"/>
    <p:sldId id="320" r:id="rId29"/>
    <p:sldId id="322" r:id="rId30"/>
    <p:sldId id="323" r:id="rId31"/>
    <p:sldId id="324" r:id="rId32"/>
    <p:sldId id="325" r:id="rId33"/>
    <p:sldId id="349" r:id="rId34"/>
    <p:sldId id="330" r:id="rId35"/>
    <p:sldId id="289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560" y="-18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F2BA3F-B4AA-4596-A7ED-D60AF0759960}" type="doc">
      <dgm:prSet loTypeId="urn:microsoft.com/office/officeart/2005/8/layout/hList1" loCatId="list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en-US"/>
        </a:p>
      </dgm:t>
    </dgm:pt>
    <dgm:pt modelId="{3420B4AE-CD7E-4DBA-94F3-17E133C99F52}">
      <dgm:prSet phldrT="[Text]" custT="1"/>
      <dgm:spPr/>
      <dgm:t>
        <a:bodyPr/>
        <a:lstStyle/>
        <a:p>
          <a:r>
            <a:rPr lang="en-US" sz="2400" b="1" dirty="0" smtClean="0"/>
            <a:t>Early referral</a:t>
          </a:r>
          <a:endParaRPr lang="en-US" sz="2400" b="1" dirty="0"/>
        </a:p>
      </dgm:t>
    </dgm:pt>
    <dgm:pt modelId="{2F79B5E1-086A-4A69-88C6-78EEB9D3A7B7}" type="parTrans" cxnId="{748B90F4-F308-435A-A270-B35644C5F75F}">
      <dgm:prSet/>
      <dgm:spPr/>
      <dgm:t>
        <a:bodyPr/>
        <a:lstStyle/>
        <a:p>
          <a:endParaRPr lang="en-US"/>
        </a:p>
      </dgm:t>
    </dgm:pt>
    <dgm:pt modelId="{1A843B8D-D248-43FC-9597-498686260A4A}" type="sibTrans" cxnId="{748B90F4-F308-435A-A270-B35644C5F75F}">
      <dgm:prSet/>
      <dgm:spPr/>
      <dgm:t>
        <a:bodyPr/>
        <a:lstStyle/>
        <a:p>
          <a:endParaRPr lang="en-US"/>
        </a:p>
      </dgm:t>
    </dgm:pt>
    <dgm:pt modelId="{20843EAA-D7B1-4F88-BB97-DDE53364CED9}">
      <dgm:prSet phldrT="[Text]" custT="1"/>
      <dgm:spPr/>
      <dgm:t>
        <a:bodyPr/>
        <a:lstStyle/>
        <a:p>
          <a:r>
            <a:rPr lang="en-MY" sz="2000" dirty="0" smtClean="0"/>
            <a:t>Persistent symptoms despite </a:t>
          </a:r>
          <a:r>
            <a:rPr lang="en-US" sz="2000" dirty="0" smtClean="0"/>
            <a:t>optimal</a:t>
          </a:r>
          <a:r>
            <a:rPr lang="en-MY" sz="2000" dirty="0" smtClean="0"/>
            <a:t> therapy</a:t>
          </a:r>
          <a:endParaRPr lang="en-US" sz="2000" dirty="0"/>
        </a:p>
      </dgm:t>
    </dgm:pt>
    <dgm:pt modelId="{02C48082-E1D3-43EC-91A2-685C77F9D9E1}" type="parTrans" cxnId="{6A5A9CE7-2BC4-4E5F-A12D-DD3B45CD0D22}">
      <dgm:prSet/>
      <dgm:spPr/>
      <dgm:t>
        <a:bodyPr/>
        <a:lstStyle/>
        <a:p>
          <a:endParaRPr lang="en-US"/>
        </a:p>
      </dgm:t>
    </dgm:pt>
    <dgm:pt modelId="{4CDBC1A1-915F-4533-9A91-0F0623761339}" type="sibTrans" cxnId="{6A5A9CE7-2BC4-4E5F-A12D-DD3B45CD0D22}">
      <dgm:prSet/>
      <dgm:spPr/>
      <dgm:t>
        <a:bodyPr/>
        <a:lstStyle/>
        <a:p>
          <a:endParaRPr lang="en-US"/>
        </a:p>
      </dgm:t>
    </dgm:pt>
    <dgm:pt modelId="{DD3AC6AD-0B08-4918-823E-495C18EC8A5E}">
      <dgm:prSet phldrT="[Text]" custT="1"/>
      <dgm:spPr/>
      <dgm:t>
        <a:bodyPr/>
        <a:lstStyle/>
        <a:p>
          <a:r>
            <a:rPr lang="en-US" sz="2400" b="1" dirty="0" smtClean="0"/>
            <a:t>Urgent referral</a:t>
          </a:r>
          <a:endParaRPr lang="en-US" sz="2400" b="1" dirty="0"/>
        </a:p>
      </dgm:t>
    </dgm:pt>
    <dgm:pt modelId="{FC01C15D-DF4B-4513-929E-B0CB3F66A54A}" type="parTrans" cxnId="{F19C78AF-06F1-4DA1-A741-5BE9BDD149FB}">
      <dgm:prSet/>
      <dgm:spPr/>
      <dgm:t>
        <a:bodyPr/>
        <a:lstStyle/>
        <a:p>
          <a:endParaRPr lang="en-US"/>
        </a:p>
      </dgm:t>
    </dgm:pt>
    <dgm:pt modelId="{B4487DF4-CC90-43C9-9835-0A412E8F3163}" type="sibTrans" cxnId="{F19C78AF-06F1-4DA1-A741-5BE9BDD149FB}">
      <dgm:prSet/>
      <dgm:spPr/>
      <dgm:t>
        <a:bodyPr/>
        <a:lstStyle/>
        <a:p>
          <a:endParaRPr lang="en-US"/>
        </a:p>
      </dgm:t>
    </dgm:pt>
    <dgm:pt modelId="{73E4A404-FC9B-4012-9EB0-F0F979BFC34F}">
      <dgm:prSet phldrT="[Text]" custT="1"/>
      <dgm:spPr/>
      <dgm:t>
        <a:bodyPr/>
        <a:lstStyle/>
        <a:p>
          <a:r>
            <a:rPr lang="en-MY" sz="2000" dirty="0" smtClean="0"/>
            <a:t>Periorbital oedema/erythema</a:t>
          </a:r>
          <a:endParaRPr lang="en-US" sz="2000" dirty="0"/>
        </a:p>
      </dgm:t>
    </dgm:pt>
    <dgm:pt modelId="{DE0FB00F-A4D4-4DE9-B2FB-01EC568AF206}" type="parTrans" cxnId="{9D30E144-C908-4BF5-AA4D-D5E6E3C851AB}">
      <dgm:prSet/>
      <dgm:spPr/>
      <dgm:t>
        <a:bodyPr/>
        <a:lstStyle/>
        <a:p>
          <a:endParaRPr lang="en-US"/>
        </a:p>
      </dgm:t>
    </dgm:pt>
    <dgm:pt modelId="{42B3D76B-C4BD-4A1D-BA8A-D2D56535706E}" type="sibTrans" cxnId="{9D30E144-C908-4BF5-AA4D-D5E6E3C851AB}">
      <dgm:prSet/>
      <dgm:spPr/>
      <dgm:t>
        <a:bodyPr/>
        <a:lstStyle/>
        <a:p>
          <a:endParaRPr lang="en-US"/>
        </a:p>
      </dgm:t>
    </dgm:pt>
    <dgm:pt modelId="{4156B54A-D550-4A38-A6DC-0747ED6A74A6}">
      <dgm:prSet custT="1"/>
      <dgm:spPr/>
      <dgm:t>
        <a:bodyPr/>
        <a:lstStyle/>
        <a:p>
          <a:r>
            <a:rPr lang="en-US" sz="2000" dirty="0" smtClean="0"/>
            <a:t>F</a:t>
          </a:r>
          <a:r>
            <a:rPr lang="en-MY" sz="2000" dirty="0" err="1" smtClean="0"/>
            <a:t>requent</a:t>
          </a:r>
          <a:r>
            <a:rPr lang="en-MY" sz="2000" dirty="0" smtClean="0"/>
            <a:t> recurrence (≥4 per year)</a:t>
          </a:r>
          <a:endParaRPr lang="en-US" sz="2000" dirty="0"/>
        </a:p>
      </dgm:t>
    </dgm:pt>
    <dgm:pt modelId="{7B37D93E-0F4E-410B-B33D-06EFB35B7A16}" type="parTrans" cxnId="{BD6C030D-E1B0-4796-8DBD-33FE3869169E}">
      <dgm:prSet/>
      <dgm:spPr/>
      <dgm:t>
        <a:bodyPr/>
        <a:lstStyle/>
        <a:p>
          <a:endParaRPr lang="en-US"/>
        </a:p>
      </dgm:t>
    </dgm:pt>
    <dgm:pt modelId="{EC72CECD-96EF-4254-8E4B-7D253CFCA970}" type="sibTrans" cxnId="{BD6C030D-E1B0-4796-8DBD-33FE3869169E}">
      <dgm:prSet/>
      <dgm:spPr/>
      <dgm:t>
        <a:bodyPr/>
        <a:lstStyle/>
        <a:p>
          <a:endParaRPr lang="en-US"/>
        </a:p>
      </dgm:t>
    </dgm:pt>
    <dgm:pt modelId="{1B33DBEF-DF16-4C03-9E62-29B67F7824C4}">
      <dgm:prSet custT="1"/>
      <dgm:spPr/>
      <dgm:t>
        <a:bodyPr/>
        <a:lstStyle/>
        <a:p>
          <a:r>
            <a:rPr lang="en-US" sz="2000" dirty="0" smtClean="0"/>
            <a:t>Suspected malignancy</a:t>
          </a:r>
          <a:endParaRPr lang="en-US" sz="2000" dirty="0"/>
        </a:p>
      </dgm:t>
    </dgm:pt>
    <dgm:pt modelId="{027CA8F7-824C-476D-8E59-74B1F8F376C4}" type="parTrans" cxnId="{E50C7661-C677-4904-89C5-28CD0D3218DF}">
      <dgm:prSet/>
      <dgm:spPr/>
      <dgm:t>
        <a:bodyPr/>
        <a:lstStyle/>
        <a:p>
          <a:endParaRPr lang="en-US"/>
        </a:p>
      </dgm:t>
    </dgm:pt>
    <dgm:pt modelId="{D83CA51E-0A79-4D93-A9B5-A4F77CF6F0D8}" type="sibTrans" cxnId="{E50C7661-C677-4904-89C5-28CD0D3218DF}">
      <dgm:prSet/>
      <dgm:spPr/>
      <dgm:t>
        <a:bodyPr/>
        <a:lstStyle/>
        <a:p>
          <a:endParaRPr lang="en-US"/>
        </a:p>
      </dgm:t>
    </dgm:pt>
    <dgm:pt modelId="{E4977DAA-A0F8-4867-BCA8-EDB02F2319E7}">
      <dgm:prSet custT="1"/>
      <dgm:spPr/>
      <dgm:t>
        <a:bodyPr/>
        <a:lstStyle/>
        <a:p>
          <a:r>
            <a:rPr lang="en-US" sz="2000" dirty="0" err="1" smtClean="0"/>
            <a:t>Immunodeficiencies</a:t>
          </a:r>
          <a:endParaRPr lang="en-US" sz="2000" dirty="0"/>
        </a:p>
      </dgm:t>
    </dgm:pt>
    <dgm:pt modelId="{265A246E-C8D6-4798-ABD8-D96F64E196E4}" type="parTrans" cxnId="{ADC4E5B8-4977-4BC1-A9E8-74029C54AC45}">
      <dgm:prSet/>
      <dgm:spPr/>
      <dgm:t>
        <a:bodyPr/>
        <a:lstStyle/>
        <a:p>
          <a:endParaRPr lang="en-US"/>
        </a:p>
      </dgm:t>
    </dgm:pt>
    <dgm:pt modelId="{350AAE3C-A2DC-4882-B1F3-AD34251D423F}" type="sibTrans" cxnId="{ADC4E5B8-4977-4BC1-A9E8-74029C54AC45}">
      <dgm:prSet/>
      <dgm:spPr/>
      <dgm:t>
        <a:bodyPr/>
        <a:lstStyle/>
        <a:p>
          <a:endParaRPr lang="en-US"/>
        </a:p>
      </dgm:t>
    </dgm:pt>
    <dgm:pt modelId="{90FCFEE0-6A74-49F3-965C-1D41E42F8D6A}">
      <dgm:prSet custT="1"/>
      <dgm:spPr/>
      <dgm:t>
        <a:bodyPr/>
        <a:lstStyle/>
        <a:p>
          <a:r>
            <a:rPr lang="en-US" sz="2000" dirty="0" smtClean="0"/>
            <a:t>R</a:t>
          </a:r>
          <a:r>
            <a:rPr lang="en-MY" sz="2000" dirty="0" smtClean="0"/>
            <a:t>educed visual acuity</a:t>
          </a:r>
          <a:endParaRPr lang="en-US" sz="2000" dirty="0"/>
        </a:p>
      </dgm:t>
    </dgm:pt>
    <dgm:pt modelId="{DD069829-47BB-42AD-934B-B576FD8DB10A}" type="parTrans" cxnId="{D9C81F87-F616-4727-94D1-AAFCF8EA6DC8}">
      <dgm:prSet/>
      <dgm:spPr/>
      <dgm:t>
        <a:bodyPr/>
        <a:lstStyle/>
        <a:p>
          <a:endParaRPr lang="en-US"/>
        </a:p>
      </dgm:t>
    </dgm:pt>
    <dgm:pt modelId="{DA64585D-15A6-436D-A581-D32E634AD75E}" type="sibTrans" cxnId="{D9C81F87-F616-4727-94D1-AAFCF8EA6DC8}">
      <dgm:prSet/>
      <dgm:spPr/>
      <dgm:t>
        <a:bodyPr/>
        <a:lstStyle/>
        <a:p>
          <a:endParaRPr lang="en-US"/>
        </a:p>
      </dgm:t>
    </dgm:pt>
    <dgm:pt modelId="{0A626703-FB9B-411C-AC2F-4A8607E30C9D}">
      <dgm:prSet custT="1"/>
      <dgm:spPr/>
      <dgm:t>
        <a:bodyPr/>
        <a:lstStyle/>
        <a:p>
          <a:r>
            <a:rPr lang="en-US" sz="2000" dirty="0" smtClean="0"/>
            <a:t>S</a:t>
          </a:r>
          <a:r>
            <a:rPr lang="en-MY" sz="2000" dirty="0" err="1" smtClean="0"/>
            <a:t>evere</a:t>
          </a:r>
          <a:r>
            <a:rPr lang="en-MY" sz="2000" dirty="0" smtClean="0"/>
            <a:t> frontal headache</a:t>
          </a:r>
          <a:endParaRPr lang="en-US" sz="2000" dirty="0"/>
        </a:p>
      </dgm:t>
    </dgm:pt>
    <dgm:pt modelId="{2E37C37E-2338-4048-BA34-02D2060E6CEF}" type="parTrans" cxnId="{1FB76CD0-6F6C-4C66-949D-3F630045EC90}">
      <dgm:prSet/>
      <dgm:spPr/>
      <dgm:t>
        <a:bodyPr/>
        <a:lstStyle/>
        <a:p>
          <a:endParaRPr lang="en-US"/>
        </a:p>
      </dgm:t>
    </dgm:pt>
    <dgm:pt modelId="{72D7AB01-FF48-45AF-B147-430FCE8010E2}" type="sibTrans" cxnId="{1FB76CD0-6F6C-4C66-949D-3F630045EC90}">
      <dgm:prSet/>
      <dgm:spPr/>
      <dgm:t>
        <a:bodyPr/>
        <a:lstStyle/>
        <a:p>
          <a:endParaRPr lang="en-US"/>
        </a:p>
      </dgm:t>
    </dgm:pt>
    <dgm:pt modelId="{BA4A6DA4-E44B-45CE-A1DE-9B87D0B24FAC}">
      <dgm:prSet custT="1"/>
      <dgm:spPr/>
      <dgm:t>
        <a:bodyPr/>
        <a:lstStyle/>
        <a:p>
          <a:r>
            <a:rPr lang="en-US" sz="2000" dirty="0" smtClean="0"/>
            <a:t>Forehead </a:t>
          </a:r>
          <a:r>
            <a:rPr lang="en-MY" sz="2000" dirty="0" smtClean="0"/>
            <a:t>swelling</a:t>
          </a:r>
          <a:endParaRPr lang="en-US" sz="2000" dirty="0"/>
        </a:p>
      </dgm:t>
    </dgm:pt>
    <dgm:pt modelId="{D134BF01-45C7-4B43-8D31-7F83CDA95B73}" type="parTrans" cxnId="{57F7356C-EA31-40D4-97D6-59E58166F3F3}">
      <dgm:prSet/>
      <dgm:spPr/>
      <dgm:t>
        <a:bodyPr/>
        <a:lstStyle/>
        <a:p>
          <a:endParaRPr lang="en-US"/>
        </a:p>
      </dgm:t>
    </dgm:pt>
    <dgm:pt modelId="{0E768FE8-988A-4A16-A319-52A9C7FBD278}" type="sibTrans" cxnId="{57F7356C-EA31-40D4-97D6-59E58166F3F3}">
      <dgm:prSet/>
      <dgm:spPr/>
      <dgm:t>
        <a:bodyPr/>
        <a:lstStyle/>
        <a:p>
          <a:endParaRPr lang="en-US"/>
        </a:p>
      </dgm:t>
    </dgm:pt>
    <dgm:pt modelId="{73453246-7603-4706-AADA-0DFA91EDA31C}">
      <dgm:prSet custT="1"/>
      <dgm:spPr/>
      <dgm:t>
        <a:bodyPr/>
        <a:lstStyle/>
        <a:p>
          <a:r>
            <a:rPr lang="en-US" sz="2000" dirty="0" smtClean="0"/>
            <a:t>Neurological manifestation e.g.</a:t>
          </a:r>
          <a:r>
            <a:rPr lang="en-MY" sz="2000" dirty="0" smtClean="0"/>
            <a:t> meningitis</a:t>
          </a:r>
          <a:r>
            <a:rPr lang="en-US" sz="2000" dirty="0" smtClean="0"/>
            <a:t>, altered </a:t>
          </a:r>
          <a:r>
            <a:rPr lang="en-MY" sz="2000" dirty="0" smtClean="0"/>
            <a:t>consciousness</a:t>
          </a:r>
          <a:r>
            <a:rPr lang="en-US" sz="2000" dirty="0" smtClean="0"/>
            <a:t>, seizure</a:t>
          </a:r>
          <a:endParaRPr lang="en-US" sz="2000" dirty="0"/>
        </a:p>
      </dgm:t>
    </dgm:pt>
    <dgm:pt modelId="{22E5F73E-EFA6-4B76-AA74-0E70DA6E7749}" type="parTrans" cxnId="{88CF7D03-1774-486C-A445-95150AEA1415}">
      <dgm:prSet/>
      <dgm:spPr/>
      <dgm:t>
        <a:bodyPr/>
        <a:lstStyle/>
        <a:p>
          <a:endParaRPr lang="en-US"/>
        </a:p>
      </dgm:t>
    </dgm:pt>
    <dgm:pt modelId="{505B22BD-C57F-4053-8137-0695B83796BB}" type="sibTrans" cxnId="{88CF7D03-1774-486C-A445-95150AEA1415}">
      <dgm:prSet/>
      <dgm:spPr/>
      <dgm:t>
        <a:bodyPr/>
        <a:lstStyle/>
        <a:p>
          <a:endParaRPr lang="en-US"/>
        </a:p>
      </dgm:t>
    </dgm:pt>
    <dgm:pt modelId="{E11C52BE-A337-4706-B0BD-D2F7AAB8A29D}">
      <dgm:prSet custT="1"/>
      <dgm:spPr/>
      <dgm:t>
        <a:bodyPr/>
        <a:lstStyle/>
        <a:p>
          <a:r>
            <a:rPr lang="en-MY" sz="2000" dirty="0" smtClean="0"/>
            <a:t>Septicaemia</a:t>
          </a:r>
          <a:endParaRPr lang="en-US" sz="2000" dirty="0"/>
        </a:p>
      </dgm:t>
    </dgm:pt>
    <dgm:pt modelId="{5A3A88F3-5DF2-4AD6-B9B2-9971571A6E02}" type="parTrans" cxnId="{1BEDCBAD-7D36-4085-888D-2EF4DB176FAE}">
      <dgm:prSet/>
      <dgm:spPr/>
      <dgm:t>
        <a:bodyPr/>
        <a:lstStyle/>
        <a:p>
          <a:endParaRPr lang="en-US"/>
        </a:p>
      </dgm:t>
    </dgm:pt>
    <dgm:pt modelId="{56491E45-A275-4947-B284-DDE470EC7F25}" type="sibTrans" cxnId="{1BEDCBAD-7D36-4085-888D-2EF4DB176FAE}">
      <dgm:prSet/>
      <dgm:spPr/>
      <dgm:t>
        <a:bodyPr/>
        <a:lstStyle/>
        <a:p>
          <a:endParaRPr lang="en-US"/>
        </a:p>
      </dgm:t>
    </dgm:pt>
    <dgm:pt modelId="{ABFF5068-42CA-43B2-8E51-DFCE87245958}">
      <dgm:prSet custT="1"/>
      <dgm:spPr/>
      <dgm:t>
        <a:bodyPr/>
        <a:lstStyle/>
        <a:p>
          <a:r>
            <a:rPr lang="en-US" sz="2000" dirty="0" smtClean="0"/>
            <a:t>D</a:t>
          </a:r>
          <a:r>
            <a:rPr lang="en-MY" sz="2000" dirty="0" err="1" smtClean="0"/>
            <a:t>isplaced</a:t>
          </a:r>
          <a:r>
            <a:rPr lang="en-MY" sz="2000" dirty="0" smtClean="0"/>
            <a:t> globe</a:t>
          </a:r>
          <a:endParaRPr lang="en-US" sz="2000" dirty="0"/>
        </a:p>
      </dgm:t>
    </dgm:pt>
    <dgm:pt modelId="{210458E3-3D15-402A-9742-E26CD9164265}" type="parTrans" cxnId="{6EC7BA78-9F45-456D-9579-6102356D2B5F}">
      <dgm:prSet/>
      <dgm:spPr/>
      <dgm:t>
        <a:bodyPr/>
        <a:lstStyle/>
        <a:p>
          <a:endParaRPr lang="en-US"/>
        </a:p>
      </dgm:t>
    </dgm:pt>
    <dgm:pt modelId="{2B18B395-AC51-4190-8BF3-091097C49FDA}" type="sibTrans" cxnId="{6EC7BA78-9F45-456D-9579-6102356D2B5F}">
      <dgm:prSet/>
      <dgm:spPr/>
      <dgm:t>
        <a:bodyPr/>
        <a:lstStyle/>
        <a:p>
          <a:endParaRPr lang="en-US"/>
        </a:p>
      </dgm:t>
    </dgm:pt>
    <dgm:pt modelId="{20696868-8140-40CB-9D25-AAE3AD4367FC}">
      <dgm:prSet custT="1"/>
      <dgm:spPr/>
      <dgm:t>
        <a:bodyPr/>
        <a:lstStyle/>
        <a:p>
          <a:r>
            <a:rPr lang="en-US" sz="2000" dirty="0" smtClean="0"/>
            <a:t>D</a:t>
          </a:r>
          <a:r>
            <a:rPr lang="en-MY" sz="2000" dirty="0" err="1" smtClean="0"/>
            <a:t>ouble</a:t>
          </a:r>
          <a:r>
            <a:rPr lang="en-MY" sz="2000" dirty="0" smtClean="0"/>
            <a:t> vision</a:t>
          </a:r>
          <a:endParaRPr lang="en-US" sz="2000" dirty="0"/>
        </a:p>
      </dgm:t>
    </dgm:pt>
    <dgm:pt modelId="{C313CF78-8824-4DBD-8F66-71A651A60667}" type="parTrans" cxnId="{67ED6325-B899-4B70-95C3-7288E901590F}">
      <dgm:prSet/>
      <dgm:spPr/>
      <dgm:t>
        <a:bodyPr/>
        <a:lstStyle/>
        <a:p>
          <a:endParaRPr lang="en-US"/>
        </a:p>
      </dgm:t>
    </dgm:pt>
    <dgm:pt modelId="{79D582CE-869B-4067-B0A9-9648AB499566}" type="sibTrans" cxnId="{67ED6325-B899-4B70-95C3-7288E901590F}">
      <dgm:prSet/>
      <dgm:spPr/>
      <dgm:t>
        <a:bodyPr/>
        <a:lstStyle/>
        <a:p>
          <a:endParaRPr lang="en-US"/>
        </a:p>
      </dgm:t>
    </dgm:pt>
    <dgm:pt modelId="{6C2B8522-CAF2-41DC-8816-3F4D0DC562E2}">
      <dgm:prSet custT="1"/>
      <dgm:spPr/>
      <dgm:t>
        <a:bodyPr/>
        <a:lstStyle/>
        <a:p>
          <a:r>
            <a:rPr lang="en-US" sz="2000" dirty="0" smtClean="0"/>
            <a:t>O</a:t>
          </a:r>
          <a:r>
            <a:rPr lang="en-MY" sz="2000" dirty="0" err="1" smtClean="0"/>
            <a:t>phtalmoplegia</a:t>
          </a:r>
          <a:r>
            <a:rPr lang="en-US" sz="2000" dirty="0" smtClean="0"/>
            <a:t>/restricted eye movement</a:t>
          </a:r>
          <a:endParaRPr lang="en-US" sz="2000" dirty="0"/>
        </a:p>
      </dgm:t>
    </dgm:pt>
    <dgm:pt modelId="{F56ABFC1-46CD-4A9B-A8A4-BF99BB6437DC}" type="parTrans" cxnId="{EC3FD7D1-3B7C-4E94-B1AD-F13559206CF7}">
      <dgm:prSet/>
      <dgm:spPr/>
      <dgm:t>
        <a:bodyPr/>
        <a:lstStyle/>
        <a:p>
          <a:endParaRPr lang="en-US"/>
        </a:p>
      </dgm:t>
    </dgm:pt>
    <dgm:pt modelId="{6E5C9550-AEC8-4134-BA62-0408C65BE9F6}" type="sibTrans" cxnId="{EC3FD7D1-3B7C-4E94-B1AD-F13559206CF7}">
      <dgm:prSet/>
      <dgm:spPr/>
      <dgm:t>
        <a:bodyPr/>
        <a:lstStyle/>
        <a:p>
          <a:endParaRPr lang="en-US"/>
        </a:p>
      </dgm:t>
    </dgm:pt>
    <dgm:pt modelId="{5B740A02-DE25-4CBE-B776-00B967513C89}" type="pres">
      <dgm:prSet presAssocID="{BFF2BA3F-B4AA-4596-A7ED-D60AF075996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AF975AE-802D-4745-BC76-A6A0F9A03761}" type="pres">
      <dgm:prSet presAssocID="{3420B4AE-CD7E-4DBA-94F3-17E133C99F52}" presName="composite" presStyleCnt="0"/>
      <dgm:spPr/>
    </dgm:pt>
    <dgm:pt modelId="{6D825B4E-104D-4A34-BEC3-D3D954921827}" type="pres">
      <dgm:prSet presAssocID="{3420B4AE-CD7E-4DBA-94F3-17E133C99F52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091C8A5-D831-47D2-9366-80C93C5EE97D}" type="pres">
      <dgm:prSet presAssocID="{3420B4AE-CD7E-4DBA-94F3-17E133C99F52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0D0E8B9-9E00-4226-8A67-6B285F49EE10}" type="pres">
      <dgm:prSet presAssocID="{1A843B8D-D248-43FC-9597-498686260A4A}" presName="space" presStyleCnt="0"/>
      <dgm:spPr/>
    </dgm:pt>
    <dgm:pt modelId="{A1C3CB24-66AF-4F4F-A493-EFF420A6CA1F}" type="pres">
      <dgm:prSet presAssocID="{DD3AC6AD-0B08-4918-823E-495C18EC8A5E}" presName="composite" presStyleCnt="0"/>
      <dgm:spPr/>
    </dgm:pt>
    <dgm:pt modelId="{04B39D1F-D797-4CB6-AB3F-155F1E3ABF1E}" type="pres">
      <dgm:prSet presAssocID="{DD3AC6AD-0B08-4918-823E-495C18EC8A5E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D1FBACD-308F-40CF-B64A-227B32BE5E0C}" type="pres">
      <dgm:prSet presAssocID="{DD3AC6AD-0B08-4918-823E-495C18EC8A5E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1D98E0B-EDF6-442D-AC6C-BF181E93EC3F}" type="presOf" srcId="{3420B4AE-CD7E-4DBA-94F3-17E133C99F52}" destId="{6D825B4E-104D-4A34-BEC3-D3D954921827}" srcOrd="0" destOrd="0" presId="urn:microsoft.com/office/officeart/2005/8/layout/hList1"/>
    <dgm:cxn modelId="{5DBEA63A-15BC-4DE9-B073-9835FDCCDE2A}" type="presOf" srcId="{73E4A404-FC9B-4012-9EB0-F0F979BFC34F}" destId="{4D1FBACD-308F-40CF-B64A-227B32BE5E0C}" srcOrd="0" destOrd="0" presId="urn:microsoft.com/office/officeart/2005/8/layout/hList1"/>
    <dgm:cxn modelId="{F1FC7479-92F9-4C11-97FB-BA97E84DE522}" type="presOf" srcId="{0A626703-FB9B-411C-AC2F-4A8607E30C9D}" destId="{4D1FBACD-308F-40CF-B64A-227B32BE5E0C}" srcOrd="0" destOrd="5" presId="urn:microsoft.com/office/officeart/2005/8/layout/hList1"/>
    <dgm:cxn modelId="{B5AE7580-A6B8-4F48-B35C-4EA089337312}" type="presOf" srcId="{ABFF5068-42CA-43B2-8E51-DFCE87245958}" destId="{4D1FBACD-308F-40CF-B64A-227B32BE5E0C}" srcOrd="0" destOrd="1" presId="urn:microsoft.com/office/officeart/2005/8/layout/hList1"/>
    <dgm:cxn modelId="{BD6C030D-E1B0-4796-8DBD-33FE3869169E}" srcId="{3420B4AE-CD7E-4DBA-94F3-17E133C99F52}" destId="{4156B54A-D550-4A38-A6DC-0747ED6A74A6}" srcOrd="1" destOrd="0" parTransId="{7B37D93E-0F4E-410B-B33D-06EFB35B7A16}" sibTransId="{EC72CECD-96EF-4254-8E4B-7D253CFCA970}"/>
    <dgm:cxn modelId="{1FB76CD0-6F6C-4C66-949D-3F630045EC90}" srcId="{DD3AC6AD-0B08-4918-823E-495C18EC8A5E}" destId="{0A626703-FB9B-411C-AC2F-4A8607E30C9D}" srcOrd="5" destOrd="0" parTransId="{2E37C37E-2338-4048-BA34-02D2060E6CEF}" sibTransId="{72D7AB01-FF48-45AF-B147-430FCE8010E2}"/>
    <dgm:cxn modelId="{252D5575-5839-4B63-ACEC-87F4B7A55100}" type="presOf" srcId="{90FCFEE0-6A74-49F3-965C-1D41E42F8D6A}" destId="{4D1FBACD-308F-40CF-B64A-227B32BE5E0C}" srcOrd="0" destOrd="4" presId="urn:microsoft.com/office/officeart/2005/8/layout/hList1"/>
    <dgm:cxn modelId="{13B7B809-336C-4DE4-B026-D9B68C2F1533}" type="presOf" srcId="{DD3AC6AD-0B08-4918-823E-495C18EC8A5E}" destId="{04B39D1F-D797-4CB6-AB3F-155F1E3ABF1E}" srcOrd="0" destOrd="0" presId="urn:microsoft.com/office/officeart/2005/8/layout/hList1"/>
    <dgm:cxn modelId="{67ED6325-B899-4B70-95C3-7288E901590F}" srcId="{DD3AC6AD-0B08-4918-823E-495C18EC8A5E}" destId="{20696868-8140-40CB-9D25-AAE3AD4367FC}" srcOrd="2" destOrd="0" parTransId="{C313CF78-8824-4DBD-8F66-71A651A60667}" sibTransId="{79D582CE-869B-4067-B0A9-9648AB499566}"/>
    <dgm:cxn modelId="{F19C78AF-06F1-4DA1-A741-5BE9BDD149FB}" srcId="{BFF2BA3F-B4AA-4596-A7ED-D60AF0759960}" destId="{DD3AC6AD-0B08-4918-823E-495C18EC8A5E}" srcOrd="1" destOrd="0" parTransId="{FC01C15D-DF4B-4513-929E-B0CB3F66A54A}" sibTransId="{B4487DF4-CC90-43C9-9835-0A412E8F3163}"/>
    <dgm:cxn modelId="{4251B336-52A0-4252-BE8B-29D5A60BF277}" type="presOf" srcId="{1B33DBEF-DF16-4C03-9E62-29B67F7824C4}" destId="{B091C8A5-D831-47D2-9366-80C93C5EE97D}" srcOrd="0" destOrd="2" presId="urn:microsoft.com/office/officeart/2005/8/layout/hList1"/>
    <dgm:cxn modelId="{6EC7BA78-9F45-456D-9579-6102356D2B5F}" srcId="{DD3AC6AD-0B08-4918-823E-495C18EC8A5E}" destId="{ABFF5068-42CA-43B2-8E51-DFCE87245958}" srcOrd="1" destOrd="0" parTransId="{210458E3-3D15-402A-9742-E26CD9164265}" sibTransId="{2B18B395-AC51-4190-8BF3-091097C49FDA}"/>
    <dgm:cxn modelId="{88CF7D03-1774-486C-A445-95150AEA1415}" srcId="{DD3AC6AD-0B08-4918-823E-495C18EC8A5E}" destId="{73453246-7603-4706-AADA-0DFA91EDA31C}" srcOrd="7" destOrd="0" parTransId="{22E5F73E-EFA6-4B76-AA74-0E70DA6E7749}" sibTransId="{505B22BD-C57F-4053-8137-0695B83796BB}"/>
    <dgm:cxn modelId="{E50C7661-C677-4904-89C5-28CD0D3218DF}" srcId="{3420B4AE-CD7E-4DBA-94F3-17E133C99F52}" destId="{1B33DBEF-DF16-4C03-9E62-29B67F7824C4}" srcOrd="2" destOrd="0" parTransId="{027CA8F7-824C-476D-8E59-74B1F8F376C4}" sibTransId="{D83CA51E-0A79-4D93-A9B5-A4F77CF6F0D8}"/>
    <dgm:cxn modelId="{6554D9BC-4745-40CA-ACFC-9D6198B827B9}" type="presOf" srcId="{BFF2BA3F-B4AA-4596-A7ED-D60AF0759960}" destId="{5B740A02-DE25-4CBE-B776-00B967513C89}" srcOrd="0" destOrd="0" presId="urn:microsoft.com/office/officeart/2005/8/layout/hList1"/>
    <dgm:cxn modelId="{748B90F4-F308-435A-A270-B35644C5F75F}" srcId="{BFF2BA3F-B4AA-4596-A7ED-D60AF0759960}" destId="{3420B4AE-CD7E-4DBA-94F3-17E133C99F52}" srcOrd="0" destOrd="0" parTransId="{2F79B5E1-086A-4A69-88C6-78EEB9D3A7B7}" sibTransId="{1A843B8D-D248-43FC-9597-498686260A4A}"/>
    <dgm:cxn modelId="{9D30E144-C908-4BF5-AA4D-D5E6E3C851AB}" srcId="{DD3AC6AD-0B08-4918-823E-495C18EC8A5E}" destId="{73E4A404-FC9B-4012-9EB0-F0F979BFC34F}" srcOrd="0" destOrd="0" parTransId="{DE0FB00F-A4D4-4DE9-B2FB-01EC568AF206}" sibTransId="{42B3D76B-C4BD-4A1D-BA8A-D2D56535706E}"/>
    <dgm:cxn modelId="{58DA3788-E1B4-41AF-AAA9-2BF7FF2F86D2}" type="presOf" srcId="{20843EAA-D7B1-4F88-BB97-DDE53364CED9}" destId="{B091C8A5-D831-47D2-9366-80C93C5EE97D}" srcOrd="0" destOrd="0" presId="urn:microsoft.com/office/officeart/2005/8/layout/hList1"/>
    <dgm:cxn modelId="{1C9238CE-6FE7-4BBA-9E64-31F01644314F}" type="presOf" srcId="{20696868-8140-40CB-9D25-AAE3AD4367FC}" destId="{4D1FBACD-308F-40CF-B64A-227B32BE5E0C}" srcOrd="0" destOrd="2" presId="urn:microsoft.com/office/officeart/2005/8/layout/hList1"/>
    <dgm:cxn modelId="{1BEDCBAD-7D36-4085-888D-2EF4DB176FAE}" srcId="{DD3AC6AD-0B08-4918-823E-495C18EC8A5E}" destId="{E11C52BE-A337-4706-B0BD-D2F7AAB8A29D}" srcOrd="8" destOrd="0" parTransId="{5A3A88F3-5DF2-4AD6-B9B2-9971571A6E02}" sibTransId="{56491E45-A275-4947-B284-DDE470EC7F25}"/>
    <dgm:cxn modelId="{C97CFDE2-774B-45A5-A935-D47BC89CC5CA}" type="presOf" srcId="{E11C52BE-A337-4706-B0BD-D2F7AAB8A29D}" destId="{4D1FBACD-308F-40CF-B64A-227B32BE5E0C}" srcOrd="0" destOrd="8" presId="urn:microsoft.com/office/officeart/2005/8/layout/hList1"/>
    <dgm:cxn modelId="{ADC4E5B8-4977-4BC1-A9E8-74029C54AC45}" srcId="{3420B4AE-CD7E-4DBA-94F3-17E133C99F52}" destId="{E4977DAA-A0F8-4867-BCA8-EDB02F2319E7}" srcOrd="3" destOrd="0" parTransId="{265A246E-C8D6-4798-ABD8-D96F64E196E4}" sibTransId="{350AAE3C-A2DC-4882-B1F3-AD34251D423F}"/>
    <dgm:cxn modelId="{CBB8525F-2F47-44F2-9F20-FDDCE2DA7B4D}" type="presOf" srcId="{6C2B8522-CAF2-41DC-8816-3F4D0DC562E2}" destId="{4D1FBACD-308F-40CF-B64A-227B32BE5E0C}" srcOrd="0" destOrd="3" presId="urn:microsoft.com/office/officeart/2005/8/layout/hList1"/>
    <dgm:cxn modelId="{6A5A9CE7-2BC4-4E5F-A12D-DD3B45CD0D22}" srcId="{3420B4AE-CD7E-4DBA-94F3-17E133C99F52}" destId="{20843EAA-D7B1-4F88-BB97-DDE53364CED9}" srcOrd="0" destOrd="0" parTransId="{02C48082-E1D3-43EC-91A2-685C77F9D9E1}" sibTransId="{4CDBC1A1-915F-4533-9A91-0F0623761339}"/>
    <dgm:cxn modelId="{FC4ED084-C802-47AA-9347-7A2F61BA9819}" type="presOf" srcId="{73453246-7603-4706-AADA-0DFA91EDA31C}" destId="{4D1FBACD-308F-40CF-B64A-227B32BE5E0C}" srcOrd="0" destOrd="7" presId="urn:microsoft.com/office/officeart/2005/8/layout/hList1"/>
    <dgm:cxn modelId="{EC3FD7D1-3B7C-4E94-B1AD-F13559206CF7}" srcId="{DD3AC6AD-0B08-4918-823E-495C18EC8A5E}" destId="{6C2B8522-CAF2-41DC-8816-3F4D0DC562E2}" srcOrd="3" destOrd="0" parTransId="{F56ABFC1-46CD-4A9B-A8A4-BF99BB6437DC}" sibTransId="{6E5C9550-AEC8-4134-BA62-0408C65BE9F6}"/>
    <dgm:cxn modelId="{57F7356C-EA31-40D4-97D6-59E58166F3F3}" srcId="{DD3AC6AD-0B08-4918-823E-495C18EC8A5E}" destId="{BA4A6DA4-E44B-45CE-A1DE-9B87D0B24FAC}" srcOrd="6" destOrd="0" parTransId="{D134BF01-45C7-4B43-8D31-7F83CDA95B73}" sibTransId="{0E768FE8-988A-4A16-A319-52A9C7FBD278}"/>
    <dgm:cxn modelId="{065C9712-AF4D-4B3C-843B-EB9660765036}" type="presOf" srcId="{4156B54A-D550-4A38-A6DC-0747ED6A74A6}" destId="{B091C8A5-D831-47D2-9366-80C93C5EE97D}" srcOrd="0" destOrd="1" presId="urn:microsoft.com/office/officeart/2005/8/layout/hList1"/>
    <dgm:cxn modelId="{8C42BF1B-22C2-43FD-8E9A-FFF221621D68}" type="presOf" srcId="{E4977DAA-A0F8-4867-BCA8-EDB02F2319E7}" destId="{B091C8A5-D831-47D2-9366-80C93C5EE97D}" srcOrd="0" destOrd="3" presId="urn:microsoft.com/office/officeart/2005/8/layout/hList1"/>
    <dgm:cxn modelId="{D9C81F87-F616-4727-94D1-AAFCF8EA6DC8}" srcId="{DD3AC6AD-0B08-4918-823E-495C18EC8A5E}" destId="{90FCFEE0-6A74-49F3-965C-1D41E42F8D6A}" srcOrd="4" destOrd="0" parTransId="{DD069829-47BB-42AD-934B-B576FD8DB10A}" sibTransId="{DA64585D-15A6-436D-A581-D32E634AD75E}"/>
    <dgm:cxn modelId="{5AC384C9-DDD0-4C17-BB51-DE32B704049E}" type="presOf" srcId="{BA4A6DA4-E44B-45CE-A1DE-9B87D0B24FAC}" destId="{4D1FBACD-308F-40CF-B64A-227B32BE5E0C}" srcOrd="0" destOrd="6" presId="urn:microsoft.com/office/officeart/2005/8/layout/hList1"/>
    <dgm:cxn modelId="{7F64C29B-96DA-4997-BB2A-026788B29988}" type="presParOf" srcId="{5B740A02-DE25-4CBE-B776-00B967513C89}" destId="{6AF975AE-802D-4745-BC76-A6A0F9A03761}" srcOrd="0" destOrd="0" presId="urn:microsoft.com/office/officeart/2005/8/layout/hList1"/>
    <dgm:cxn modelId="{23D407DD-0944-438B-B865-868724012594}" type="presParOf" srcId="{6AF975AE-802D-4745-BC76-A6A0F9A03761}" destId="{6D825B4E-104D-4A34-BEC3-D3D954921827}" srcOrd="0" destOrd="0" presId="urn:microsoft.com/office/officeart/2005/8/layout/hList1"/>
    <dgm:cxn modelId="{D2A2F5CB-5C1F-4024-AC28-2C8478386D69}" type="presParOf" srcId="{6AF975AE-802D-4745-BC76-A6A0F9A03761}" destId="{B091C8A5-D831-47D2-9366-80C93C5EE97D}" srcOrd="1" destOrd="0" presId="urn:microsoft.com/office/officeart/2005/8/layout/hList1"/>
    <dgm:cxn modelId="{AFA663E3-9EE1-4B62-9B36-04ECDD99F7FC}" type="presParOf" srcId="{5B740A02-DE25-4CBE-B776-00B967513C89}" destId="{F0D0E8B9-9E00-4226-8A67-6B285F49EE10}" srcOrd="1" destOrd="0" presId="urn:microsoft.com/office/officeart/2005/8/layout/hList1"/>
    <dgm:cxn modelId="{623CBAD5-87BF-43FE-9E8A-BB806E711E92}" type="presParOf" srcId="{5B740A02-DE25-4CBE-B776-00B967513C89}" destId="{A1C3CB24-66AF-4F4F-A493-EFF420A6CA1F}" srcOrd="2" destOrd="0" presId="urn:microsoft.com/office/officeart/2005/8/layout/hList1"/>
    <dgm:cxn modelId="{18BF654B-1C0D-453D-8E50-65B7BDF8FFCC}" type="presParOf" srcId="{A1C3CB24-66AF-4F4F-A493-EFF420A6CA1F}" destId="{04B39D1F-D797-4CB6-AB3F-155F1E3ABF1E}" srcOrd="0" destOrd="0" presId="urn:microsoft.com/office/officeart/2005/8/layout/hList1"/>
    <dgm:cxn modelId="{DFDF1197-3537-4904-A3C4-68E9BD756E7A}" type="presParOf" srcId="{A1C3CB24-66AF-4F4F-A493-EFF420A6CA1F}" destId="{4D1FBACD-308F-40CF-B64A-227B32BE5E0C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FF2BA3F-B4AA-4596-A7ED-D60AF0759960}" type="doc">
      <dgm:prSet loTypeId="urn:microsoft.com/office/officeart/2005/8/layout/hList1" loCatId="list" qsTypeId="urn:microsoft.com/office/officeart/2005/8/quickstyle/simple1" qsCatId="simple" csTypeId="urn:microsoft.com/office/officeart/2005/8/colors/colorful1#2" csCatId="colorful" phldr="1"/>
      <dgm:spPr/>
      <dgm:t>
        <a:bodyPr/>
        <a:lstStyle/>
        <a:p>
          <a:endParaRPr lang="en-US"/>
        </a:p>
      </dgm:t>
    </dgm:pt>
    <dgm:pt modelId="{3420B4AE-CD7E-4DBA-94F3-17E133C99F52}">
      <dgm:prSet phldrT="[Text]" custT="1"/>
      <dgm:spPr/>
      <dgm:t>
        <a:bodyPr/>
        <a:lstStyle/>
        <a:p>
          <a:r>
            <a:rPr lang="en-US" sz="2800" b="1" dirty="0" smtClean="0"/>
            <a:t>Early referral</a:t>
          </a:r>
          <a:endParaRPr lang="en-US" sz="2800" b="1" dirty="0"/>
        </a:p>
      </dgm:t>
    </dgm:pt>
    <dgm:pt modelId="{2F79B5E1-086A-4A69-88C6-78EEB9D3A7B7}" type="parTrans" cxnId="{748B90F4-F308-435A-A270-B35644C5F75F}">
      <dgm:prSet/>
      <dgm:spPr/>
      <dgm:t>
        <a:bodyPr/>
        <a:lstStyle/>
        <a:p>
          <a:endParaRPr lang="en-US"/>
        </a:p>
      </dgm:t>
    </dgm:pt>
    <dgm:pt modelId="{1A843B8D-D248-43FC-9597-498686260A4A}" type="sibTrans" cxnId="{748B90F4-F308-435A-A270-B35644C5F75F}">
      <dgm:prSet/>
      <dgm:spPr/>
      <dgm:t>
        <a:bodyPr/>
        <a:lstStyle/>
        <a:p>
          <a:endParaRPr lang="en-US"/>
        </a:p>
      </dgm:t>
    </dgm:pt>
    <dgm:pt modelId="{20843EAA-D7B1-4F88-BB97-DDE53364CED9}">
      <dgm:prSet phldrT="[Text]" custT="1"/>
      <dgm:spPr/>
      <dgm:t>
        <a:bodyPr/>
        <a:lstStyle/>
        <a:p>
          <a:r>
            <a:rPr lang="en-MY" sz="2400" dirty="0" smtClean="0"/>
            <a:t>Failed a course of optimal medical therapy </a:t>
          </a:r>
          <a:endParaRPr lang="en-US" sz="2400" dirty="0"/>
        </a:p>
      </dgm:t>
    </dgm:pt>
    <dgm:pt modelId="{02C48082-E1D3-43EC-91A2-685C77F9D9E1}" type="parTrans" cxnId="{6A5A9CE7-2BC4-4E5F-A12D-DD3B45CD0D22}">
      <dgm:prSet/>
      <dgm:spPr/>
      <dgm:t>
        <a:bodyPr/>
        <a:lstStyle/>
        <a:p>
          <a:endParaRPr lang="en-US"/>
        </a:p>
      </dgm:t>
    </dgm:pt>
    <dgm:pt modelId="{4CDBC1A1-915F-4533-9A91-0F0623761339}" type="sibTrans" cxnId="{6A5A9CE7-2BC4-4E5F-A12D-DD3B45CD0D22}">
      <dgm:prSet/>
      <dgm:spPr/>
      <dgm:t>
        <a:bodyPr/>
        <a:lstStyle/>
        <a:p>
          <a:endParaRPr lang="en-US"/>
        </a:p>
      </dgm:t>
    </dgm:pt>
    <dgm:pt modelId="{DD3AC6AD-0B08-4918-823E-495C18EC8A5E}">
      <dgm:prSet phldrT="[Text]" custT="1"/>
      <dgm:spPr/>
      <dgm:t>
        <a:bodyPr/>
        <a:lstStyle/>
        <a:p>
          <a:r>
            <a:rPr lang="en-US" sz="2800" b="1" dirty="0" smtClean="0"/>
            <a:t>Urgent referral</a:t>
          </a:r>
          <a:endParaRPr lang="en-US" sz="2800" b="1" dirty="0"/>
        </a:p>
      </dgm:t>
    </dgm:pt>
    <dgm:pt modelId="{FC01C15D-DF4B-4513-929E-B0CB3F66A54A}" type="parTrans" cxnId="{F19C78AF-06F1-4DA1-A741-5BE9BDD149FB}">
      <dgm:prSet/>
      <dgm:spPr/>
      <dgm:t>
        <a:bodyPr/>
        <a:lstStyle/>
        <a:p>
          <a:endParaRPr lang="en-US"/>
        </a:p>
      </dgm:t>
    </dgm:pt>
    <dgm:pt modelId="{B4487DF4-CC90-43C9-9835-0A412E8F3163}" type="sibTrans" cxnId="{F19C78AF-06F1-4DA1-A741-5BE9BDD149FB}">
      <dgm:prSet/>
      <dgm:spPr/>
      <dgm:t>
        <a:bodyPr/>
        <a:lstStyle/>
        <a:p>
          <a:endParaRPr lang="en-US"/>
        </a:p>
      </dgm:t>
    </dgm:pt>
    <dgm:pt modelId="{73E4A404-FC9B-4012-9EB0-F0F979BFC34F}">
      <dgm:prSet phldrT="[Text]" custT="1"/>
      <dgm:spPr/>
      <dgm:t>
        <a:bodyPr/>
        <a:lstStyle/>
        <a:p>
          <a:r>
            <a:rPr lang="en-MY" sz="2400" dirty="0" smtClean="0"/>
            <a:t>Severe pain or swelling of the sinus areas (lower threshold for immune-compromised patients e.g. uncontrolled diabetes, end-stage renal failure, HIV)</a:t>
          </a:r>
          <a:endParaRPr lang="en-US" sz="2400" dirty="0"/>
        </a:p>
      </dgm:t>
    </dgm:pt>
    <dgm:pt modelId="{DE0FB00F-A4D4-4DE9-B2FB-01EC568AF206}" type="parTrans" cxnId="{9D30E144-C908-4BF5-AA4D-D5E6E3C851AB}">
      <dgm:prSet/>
      <dgm:spPr/>
      <dgm:t>
        <a:bodyPr/>
        <a:lstStyle/>
        <a:p>
          <a:endParaRPr lang="en-US"/>
        </a:p>
      </dgm:t>
    </dgm:pt>
    <dgm:pt modelId="{42B3D76B-C4BD-4A1D-BA8A-D2D56535706E}" type="sibTrans" cxnId="{9D30E144-C908-4BF5-AA4D-D5E6E3C851AB}">
      <dgm:prSet/>
      <dgm:spPr/>
      <dgm:t>
        <a:bodyPr/>
        <a:lstStyle/>
        <a:p>
          <a:endParaRPr lang="en-US"/>
        </a:p>
      </dgm:t>
    </dgm:pt>
    <dgm:pt modelId="{34E7A8A1-97A4-499F-BB88-4303D222F4EE}">
      <dgm:prSet custT="1"/>
      <dgm:spPr/>
      <dgm:t>
        <a:bodyPr/>
        <a:lstStyle/>
        <a:p>
          <a:r>
            <a:rPr lang="en-MY" sz="2400" dirty="0" smtClean="0"/>
            <a:t>&gt;3 sinus infections/year</a:t>
          </a:r>
          <a:endParaRPr lang="en-US" sz="2400" dirty="0"/>
        </a:p>
      </dgm:t>
    </dgm:pt>
    <dgm:pt modelId="{A2069F20-5817-4EB0-9923-44E54D94C0EA}" type="parTrans" cxnId="{1625B9A8-4F4D-494D-B918-EC32A81CF12C}">
      <dgm:prSet/>
      <dgm:spPr/>
      <dgm:t>
        <a:bodyPr/>
        <a:lstStyle/>
        <a:p>
          <a:endParaRPr lang="en-US"/>
        </a:p>
      </dgm:t>
    </dgm:pt>
    <dgm:pt modelId="{E0242325-5917-4B24-90D8-97EE86779498}" type="sibTrans" cxnId="{1625B9A8-4F4D-494D-B918-EC32A81CF12C}">
      <dgm:prSet/>
      <dgm:spPr/>
      <dgm:t>
        <a:bodyPr/>
        <a:lstStyle/>
        <a:p>
          <a:endParaRPr lang="en-US"/>
        </a:p>
      </dgm:t>
    </dgm:pt>
    <dgm:pt modelId="{138BDD8A-3970-4BF1-B2E0-E64007C6A7B4}">
      <dgm:prSet custT="1"/>
      <dgm:spPr/>
      <dgm:t>
        <a:bodyPr/>
        <a:lstStyle/>
        <a:p>
          <a:r>
            <a:rPr lang="en-MY" sz="2400" dirty="0" err="1" smtClean="0"/>
            <a:t>Immunodeficiencies</a:t>
          </a:r>
          <a:endParaRPr lang="en-US" sz="2400" dirty="0"/>
        </a:p>
      </dgm:t>
    </dgm:pt>
    <dgm:pt modelId="{F37B6D1F-0E37-473B-99F8-D0F4B6F598C6}" type="parTrans" cxnId="{5AC49D45-8EF9-4216-AA25-9B9C27753DF0}">
      <dgm:prSet/>
      <dgm:spPr/>
      <dgm:t>
        <a:bodyPr/>
        <a:lstStyle/>
        <a:p>
          <a:endParaRPr lang="en-US"/>
        </a:p>
      </dgm:t>
    </dgm:pt>
    <dgm:pt modelId="{7E38E4B1-F74E-485A-80CD-08AA0E5C9238}" type="sibTrans" cxnId="{5AC49D45-8EF9-4216-AA25-9B9C27753DF0}">
      <dgm:prSet/>
      <dgm:spPr/>
      <dgm:t>
        <a:bodyPr/>
        <a:lstStyle/>
        <a:p>
          <a:endParaRPr lang="en-US"/>
        </a:p>
      </dgm:t>
    </dgm:pt>
    <dgm:pt modelId="{B893E410-1A56-4FE7-BE6A-BE6B652CE7BB}">
      <dgm:prSet custT="1"/>
      <dgm:spPr/>
      <dgm:t>
        <a:bodyPr/>
        <a:lstStyle/>
        <a:p>
          <a:r>
            <a:rPr lang="en-US" sz="2400" dirty="0" smtClean="0"/>
            <a:t>Suspected </a:t>
          </a:r>
          <a:r>
            <a:rPr lang="en-MY" sz="2400" dirty="0" smtClean="0"/>
            <a:t>fungal infections, granulomatous disease</a:t>
          </a:r>
          <a:r>
            <a:rPr lang="en-US" sz="2400" dirty="0" smtClean="0"/>
            <a:t> or malignancy</a:t>
          </a:r>
          <a:endParaRPr lang="en-US" sz="2400" dirty="0"/>
        </a:p>
      </dgm:t>
    </dgm:pt>
    <dgm:pt modelId="{4A2E1323-8A2C-4F79-B098-96AEBBBB1211}" type="parTrans" cxnId="{298B6C2D-3DB8-4D78-9CF5-FF9F0BBB6A38}">
      <dgm:prSet/>
      <dgm:spPr/>
      <dgm:t>
        <a:bodyPr/>
        <a:lstStyle/>
        <a:p>
          <a:endParaRPr lang="en-US"/>
        </a:p>
      </dgm:t>
    </dgm:pt>
    <dgm:pt modelId="{91F3CA00-F08F-456A-A8E9-EB29FE39B3BE}" type="sibTrans" cxnId="{298B6C2D-3DB8-4D78-9CF5-FF9F0BBB6A38}">
      <dgm:prSet/>
      <dgm:spPr/>
      <dgm:t>
        <a:bodyPr/>
        <a:lstStyle/>
        <a:p>
          <a:endParaRPr lang="en-US"/>
        </a:p>
      </dgm:t>
    </dgm:pt>
    <dgm:pt modelId="{5B740A02-DE25-4CBE-B776-00B967513C89}" type="pres">
      <dgm:prSet presAssocID="{BFF2BA3F-B4AA-4596-A7ED-D60AF075996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AF975AE-802D-4745-BC76-A6A0F9A03761}" type="pres">
      <dgm:prSet presAssocID="{3420B4AE-CD7E-4DBA-94F3-17E133C99F52}" presName="composite" presStyleCnt="0"/>
      <dgm:spPr/>
    </dgm:pt>
    <dgm:pt modelId="{6D825B4E-104D-4A34-BEC3-D3D954921827}" type="pres">
      <dgm:prSet presAssocID="{3420B4AE-CD7E-4DBA-94F3-17E133C99F52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091C8A5-D831-47D2-9366-80C93C5EE97D}" type="pres">
      <dgm:prSet presAssocID="{3420B4AE-CD7E-4DBA-94F3-17E133C99F52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0D0E8B9-9E00-4226-8A67-6B285F49EE10}" type="pres">
      <dgm:prSet presAssocID="{1A843B8D-D248-43FC-9597-498686260A4A}" presName="space" presStyleCnt="0"/>
      <dgm:spPr/>
    </dgm:pt>
    <dgm:pt modelId="{A1C3CB24-66AF-4F4F-A493-EFF420A6CA1F}" type="pres">
      <dgm:prSet presAssocID="{DD3AC6AD-0B08-4918-823E-495C18EC8A5E}" presName="composite" presStyleCnt="0"/>
      <dgm:spPr/>
    </dgm:pt>
    <dgm:pt modelId="{04B39D1F-D797-4CB6-AB3F-155F1E3ABF1E}" type="pres">
      <dgm:prSet presAssocID="{DD3AC6AD-0B08-4918-823E-495C18EC8A5E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D1FBACD-308F-40CF-B64A-227B32BE5E0C}" type="pres">
      <dgm:prSet presAssocID="{DD3AC6AD-0B08-4918-823E-495C18EC8A5E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5D6835B-504D-49F5-B3DC-6618C73F8AE3}" type="presOf" srcId="{34E7A8A1-97A4-499F-BB88-4303D222F4EE}" destId="{B091C8A5-D831-47D2-9366-80C93C5EE97D}" srcOrd="0" destOrd="1" presId="urn:microsoft.com/office/officeart/2005/8/layout/hList1"/>
    <dgm:cxn modelId="{F19C78AF-06F1-4DA1-A741-5BE9BDD149FB}" srcId="{BFF2BA3F-B4AA-4596-A7ED-D60AF0759960}" destId="{DD3AC6AD-0B08-4918-823E-495C18EC8A5E}" srcOrd="1" destOrd="0" parTransId="{FC01C15D-DF4B-4513-929E-B0CB3F66A54A}" sibTransId="{B4487DF4-CC90-43C9-9835-0A412E8F3163}"/>
    <dgm:cxn modelId="{03420B5B-1F14-4610-BA09-4C04710F1E9A}" type="presOf" srcId="{138BDD8A-3970-4BF1-B2E0-E64007C6A7B4}" destId="{B091C8A5-D831-47D2-9366-80C93C5EE97D}" srcOrd="0" destOrd="3" presId="urn:microsoft.com/office/officeart/2005/8/layout/hList1"/>
    <dgm:cxn modelId="{298B6C2D-3DB8-4D78-9CF5-FF9F0BBB6A38}" srcId="{3420B4AE-CD7E-4DBA-94F3-17E133C99F52}" destId="{B893E410-1A56-4FE7-BE6A-BE6B652CE7BB}" srcOrd="2" destOrd="0" parTransId="{4A2E1323-8A2C-4F79-B098-96AEBBBB1211}" sibTransId="{91F3CA00-F08F-456A-A8E9-EB29FE39B3BE}"/>
    <dgm:cxn modelId="{748B90F4-F308-435A-A270-B35644C5F75F}" srcId="{BFF2BA3F-B4AA-4596-A7ED-D60AF0759960}" destId="{3420B4AE-CD7E-4DBA-94F3-17E133C99F52}" srcOrd="0" destOrd="0" parTransId="{2F79B5E1-086A-4A69-88C6-78EEB9D3A7B7}" sibTransId="{1A843B8D-D248-43FC-9597-498686260A4A}"/>
    <dgm:cxn modelId="{29BDC747-64A5-4D90-90C5-471A8F541A22}" type="presOf" srcId="{3420B4AE-CD7E-4DBA-94F3-17E133C99F52}" destId="{6D825B4E-104D-4A34-BEC3-D3D954921827}" srcOrd="0" destOrd="0" presId="urn:microsoft.com/office/officeart/2005/8/layout/hList1"/>
    <dgm:cxn modelId="{9D30E144-C908-4BF5-AA4D-D5E6E3C851AB}" srcId="{DD3AC6AD-0B08-4918-823E-495C18EC8A5E}" destId="{73E4A404-FC9B-4012-9EB0-F0F979BFC34F}" srcOrd="0" destOrd="0" parTransId="{DE0FB00F-A4D4-4DE9-B2FB-01EC568AF206}" sibTransId="{42B3D76B-C4BD-4A1D-BA8A-D2D56535706E}"/>
    <dgm:cxn modelId="{044398AD-9623-41DD-8006-91F06755BE07}" type="presOf" srcId="{20843EAA-D7B1-4F88-BB97-DDE53364CED9}" destId="{B091C8A5-D831-47D2-9366-80C93C5EE97D}" srcOrd="0" destOrd="0" presId="urn:microsoft.com/office/officeart/2005/8/layout/hList1"/>
    <dgm:cxn modelId="{740EF0D6-0EA1-47C2-99CF-2920301D25A3}" type="presOf" srcId="{73E4A404-FC9B-4012-9EB0-F0F979BFC34F}" destId="{4D1FBACD-308F-40CF-B64A-227B32BE5E0C}" srcOrd="0" destOrd="0" presId="urn:microsoft.com/office/officeart/2005/8/layout/hList1"/>
    <dgm:cxn modelId="{F0AACEAE-1DB9-4147-AA38-DA6AE01ACB34}" type="presOf" srcId="{DD3AC6AD-0B08-4918-823E-495C18EC8A5E}" destId="{04B39D1F-D797-4CB6-AB3F-155F1E3ABF1E}" srcOrd="0" destOrd="0" presId="urn:microsoft.com/office/officeart/2005/8/layout/hList1"/>
    <dgm:cxn modelId="{1625B9A8-4F4D-494D-B918-EC32A81CF12C}" srcId="{3420B4AE-CD7E-4DBA-94F3-17E133C99F52}" destId="{34E7A8A1-97A4-499F-BB88-4303D222F4EE}" srcOrd="1" destOrd="0" parTransId="{A2069F20-5817-4EB0-9923-44E54D94C0EA}" sibTransId="{E0242325-5917-4B24-90D8-97EE86779498}"/>
    <dgm:cxn modelId="{D9DF983E-938C-4F34-B8BC-20CE2D7BEC5E}" type="presOf" srcId="{B893E410-1A56-4FE7-BE6A-BE6B652CE7BB}" destId="{B091C8A5-D831-47D2-9366-80C93C5EE97D}" srcOrd="0" destOrd="2" presId="urn:microsoft.com/office/officeart/2005/8/layout/hList1"/>
    <dgm:cxn modelId="{6A5A9CE7-2BC4-4E5F-A12D-DD3B45CD0D22}" srcId="{3420B4AE-CD7E-4DBA-94F3-17E133C99F52}" destId="{20843EAA-D7B1-4F88-BB97-DDE53364CED9}" srcOrd="0" destOrd="0" parTransId="{02C48082-E1D3-43EC-91A2-685C77F9D9E1}" sibTransId="{4CDBC1A1-915F-4533-9A91-0F0623761339}"/>
    <dgm:cxn modelId="{5AC49D45-8EF9-4216-AA25-9B9C27753DF0}" srcId="{3420B4AE-CD7E-4DBA-94F3-17E133C99F52}" destId="{138BDD8A-3970-4BF1-B2E0-E64007C6A7B4}" srcOrd="3" destOrd="0" parTransId="{F37B6D1F-0E37-473B-99F8-D0F4B6F598C6}" sibTransId="{7E38E4B1-F74E-485A-80CD-08AA0E5C9238}"/>
    <dgm:cxn modelId="{9030AE5F-A1B5-47BD-86DA-5E44D5F7ADEF}" type="presOf" srcId="{BFF2BA3F-B4AA-4596-A7ED-D60AF0759960}" destId="{5B740A02-DE25-4CBE-B776-00B967513C89}" srcOrd="0" destOrd="0" presId="urn:microsoft.com/office/officeart/2005/8/layout/hList1"/>
    <dgm:cxn modelId="{83D877E9-7802-417D-A374-5EC3E9C5650F}" type="presParOf" srcId="{5B740A02-DE25-4CBE-B776-00B967513C89}" destId="{6AF975AE-802D-4745-BC76-A6A0F9A03761}" srcOrd="0" destOrd="0" presId="urn:microsoft.com/office/officeart/2005/8/layout/hList1"/>
    <dgm:cxn modelId="{FDADA40B-E198-4509-BF05-166907C9B520}" type="presParOf" srcId="{6AF975AE-802D-4745-BC76-A6A0F9A03761}" destId="{6D825B4E-104D-4A34-BEC3-D3D954921827}" srcOrd="0" destOrd="0" presId="urn:microsoft.com/office/officeart/2005/8/layout/hList1"/>
    <dgm:cxn modelId="{5238A931-1380-4D10-A669-D408DD60425A}" type="presParOf" srcId="{6AF975AE-802D-4745-BC76-A6A0F9A03761}" destId="{B091C8A5-D831-47D2-9366-80C93C5EE97D}" srcOrd="1" destOrd="0" presId="urn:microsoft.com/office/officeart/2005/8/layout/hList1"/>
    <dgm:cxn modelId="{ED6F7BAA-BAF0-4C61-A78A-F556DF2D8938}" type="presParOf" srcId="{5B740A02-DE25-4CBE-B776-00B967513C89}" destId="{F0D0E8B9-9E00-4226-8A67-6B285F49EE10}" srcOrd="1" destOrd="0" presId="urn:microsoft.com/office/officeart/2005/8/layout/hList1"/>
    <dgm:cxn modelId="{5D3E11DA-46E8-42D9-A508-6D93973F4BAE}" type="presParOf" srcId="{5B740A02-DE25-4CBE-B776-00B967513C89}" destId="{A1C3CB24-66AF-4F4F-A493-EFF420A6CA1F}" srcOrd="2" destOrd="0" presId="urn:microsoft.com/office/officeart/2005/8/layout/hList1"/>
    <dgm:cxn modelId="{F60E8192-D0A7-4168-87AC-F0D75E2F88F2}" type="presParOf" srcId="{A1C3CB24-66AF-4F4F-A493-EFF420A6CA1F}" destId="{04B39D1F-D797-4CB6-AB3F-155F1E3ABF1E}" srcOrd="0" destOrd="0" presId="urn:microsoft.com/office/officeart/2005/8/layout/hList1"/>
    <dgm:cxn modelId="{5DE72CD8-63A3-4FB2-90F4-75C65779C841}" type="presParOf" srcId="{A1C3CB24-66AF-4F4F-A493-EFF420A6CA1F}" destId="{4D1FBACD-308F-40CF-B64A-227B32BE5E0C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825B4E-104D-4A34-BEC3-D3D954921827}">
      <dsp:nvSpPr>
        <dsp:cNvPr id="0" name=""/>
        <dsp:cNvSpPr/>
      </dsp:nvSpPr>
      <dsp:spPr>
        <a:xfrm>
          <a:off x="40" y="31294"/>
          <a:ext cx="3916784" cy="80640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/>
            <a:t>Early referral</a:t>
          </a:r>
          <a:endParaRPr lang="en-US" sz="2400" b="1" kern="1200" dirty="0"/>
        </a:p>
      </dsp:txBody>
      <dsp:txXfrm>
        <a:off x="40" y="31294"/>
        <a:ext cx="3916784" cy="806400"/>
      </dsp:txXfrm>
    </dsp:sp>
    <dsp:sp modelId="{B091C8A5-D831-47D2-9366-80C93C5EE97D}">
      <dsp:nvSpPr>
        <dsp:cNvPr id="0" name=""/>
        <dsp:cNvSpPr/>
      </dsp:nvSpPr>
      <dsp:spPr>
        <a:xfrm>
          <a:off x="40" y="837694"/>
          <a:ext cx="3916784" cy="3809373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MY" sz="2000" kern="1200" dirty="0" smtClean="0"/>
            <a:t>Persistent symptoms despite </a:t>
          </a:r>
          <a:r>
            <a:rPr lang="en-US" sz="2000" kern="1200" dirty="0" smtClean="0"/>
            <a:t>optimal</a:t>
          </a:r>
          <a:r>
            <a:rPr lang="en-MY" sz="2000" kern="1200" dirty="0" smtClean="0"/>
            <a:t> therapy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F</a:t>
          </a:r>
          <a:r>
            <a:rPr lang="en-MY" sz="2000" kern="1200" dirty="0" err="1" smtClean="0"/>
            <a:t>requent</a:t>
          </a:r>
          <a:r>
            <a:rPr lang="en-MY" sz="2000" kern="1200" dirty="0" smtClean="0"/>
            <a:t> recurrence (≥4 per year)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Suspected malignancy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err="1" smtClean="0"/>
            <a:t>Immunodeficiencies</a:t>
          </a:r>
          <a:endParaRPr lang="en-US" sz="2000" kern="1200" dirty="0"/>
        </a:p>
      </dsp:txBody>
      <dsp:txXfrm>
        <a:off x="40" y="837694"/>
        <a:ext cx="3916784" cy="3809373"/>
      </dsp:txXfrm>
    </dsp:sp>
    <dsp:sp modelId="{04B39D1F-D797-4CB6-AB3F-155F1E3ABF1E}">
      <dsp:nvSpPr>
        <dsp:cNvPr id="0" name=""/>
        <dsp:cNvSpPr/>
      </dsp:nvSpPr>
      <dsp:spPr>
        <a:xfrm>
          <a:off x="4465174" y="31294"/>
          <a:ext cx="3916784" cy="80640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/>
            <a:t>Urgent referral</a:t>
          </a:r>
          <a:endParaRPr lang="en-US" sz="2400" b="1" kern="1200" dirty="0"/>
        </a:p>
      </dsp:txBody>
      <dsp:txXfrm>
        <a:off x="4465174" y="31294"/>
        <a:ext cx="3916784" cy="806400"/>
      </dsp:txXfrm>
    </dsp:sp>
    <dsp:sp modelId="{4D1FBACD-308F-40CF-B64A-227B32BE5E0C}">
      <dsp:nvSpPr>
        <dsp:cNvPr id="0" name=""/>
        <dsp:cNvSpPr/>
      </dsp:nvSpPr>
      <dsp:spPr>
        <a:xfrm>
          <a:off x="4465174" y="837694"/>
          <a:ext cx="3916784" cy="3809373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MY" sz="2000" kern="1200" dirty="0" smtClean="0"/>
            <a:t>Periorbital oedema/erythema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D</a:t>
          </a:r>
          <a:r>
            <a:rPr lang="en-MY" sz="2000" kern="1200" dirty="0" err="1" smtClean="0"/>
            <a:t>isplaced</a:t>
          </a:r>
          <a:r>
            <a:rPr lang="en-MY" sz="2000" kern="1200" dirty="0" smtClean="0"/>
            <a:t> globe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D</a:t>
          </a:r>
          <a:r>
            <a:rPr lang="en-MY" sz="2000" kern="1200" dirty="0" err="1" smtClean="0"/>
            <a:t>ouble</a:t>
          </a:r>
          <a:r>
            <a:rPr lang="en-MY" sz="2000" kern="1200" dirty="0" smtClean="0"/>
            <a:t> vision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O</a:t>
          </a:r>
          <a:r>
            <a:rPr lang="en-MY" sz="2000" kern="1200" dirty="0" err="1" smtClean="0"/>
            <a:t>phtalmoplegia</a:t>
          </a:r>
          <a:r>
            <a:rPr lang="en-US" sz="2000" kern="1200" dirty="0" smtClean="0"/>
            <a:t>/restricted eye movement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R</a:t>
          </a:r>
          <a:r>
            <a:rPr lang="en-MY" sz="2000" kern="1200" dirty="0" smtClean="0"/>
            <a:t>educed visual acuity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S</a:t>
          </a:r>
          <a:r>
            <a:rPr lang="en-MY" sz="2000" kern="1200" dirty="0" err="1" smtClean="0"/>
            <a:t>evere</a:t>
          </a:r>
          <a:r>
            <a:rPr lang="en-MY" sz="2000" kern="1200" dirty="0" smtClean="0"/>
            <a:t> frontal headache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Forehead </a:t>
          </a:r>
          <a:r>
            <a:rPr lang="en-MY" sz="2000" kern="1200" dirty="0" smtClean="0"/>
            <a:t>swelling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Neurological manifestation e.g.</a:t>
          </a:r>
          <a:r>
            <a:rPr lang="en-MY" sz="2000" kern="1200" dirty="0" smtClean="0"/>
            <a:t> meningitis</a:t>
          </a:r>
          <a:r>
            <a:rPr lang="en-US" sz="2000" kern="1200" dirty="0" smtClean="0"/>
            <a:t>, altered </a:t>
          </a:r>
          <a:r>
            <a:rPr lang="en-MY" sz="2000" kern="1200" dirty="0" smtClean="0"/>
            <a:t>consciousness</a:t>
          </a:r>
          <a:r>
            <a:rPr lang="en-US" sz="2000" kern="1200" dirty="0" smtClean="0"/>
            <a:t>, seizure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MY" sz="2000" kern="1200" dirty="0" smtClean="0"/>
            <a:t>Septicaemia</a:t>
          </a:r>
          <a:endParaRPr lang="en-US" sz="2000" kern="1200" dirty="0"/>
        </a:p>
      </dsp:txBody>
      <dsp:txXfrm>
        <a:off x="4465174" y="837694"/>
        <a:ext cx="3916784" cy="380937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825B4E-104D-4A34-BEC3-D3D954921827}">
      <dsp:nvSpPr>
        <dsp:cNvPr id="0" name=""/>
        <dsp:cNvSpPr/>
      </dsp:nvSpPr>
      <dsp:spPr>
        <a:xfrm>
          <a:off x="38" y="12525"/>
          <a:ext cx="3703141" cy="129600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13792" rIns="199136" bIns="113792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/>
            <a:t>Early referral</a:t>
          </a:r>
          <a:endParaRPr lang="en-US" sz="2800" b="1" kern="1200" dirty="0"/>
        </a:p>
      </dsp:txBody>
      <dsp:txXfrm>
        <a:off x="38" y="12525"/>
        <a:ext cx="3703141" cy="1296000"/>
      </dsp:txXfrm>
    </dsp:sp>
    <dsp:sp modelId="{B091C8A5-D831-47D2-9366-80C93C5EE97D}">
      <dsp:nvSpPr>
        <dsp:cNvPr id="0" name=""/>
        <dsp:cNvSpPr/>
      </dsp:nvSpPr>
      <dsp:spPr>
        <a:xfrm>
          <a:off x="38" y="1308525"/>
          <a:ext cx="3703141" cy="2717550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MY" sz="2400" kern="1200" dirty="0" smtClean="0"/>
            <a:t>Failed a course of optimal medical therapy </a:t>
          </a:r>
          <a:endParaRPr lang="en-US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MY" sz="2400" kern="1200" dirty="0" smtClean="0"/>
            <a:t>&gt;3 sinus infections/year</a:t>
          </a:r>
          <a:endParaRPr lang="en-US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/>
            <a:t>Suspected </a:t>
          </a:r>
          <a:r>
            <a:rPr lang="en-MY" sz="2400" kern="1200" dirty="0" smtClean="0"/>
            <a:t>fungal infections, granulomatous disease</a:t>
          </a:r>
          <a:r>
            <a:rPr lang="en-US" sz="2400" kern="1200" dirty="0" smtClean="0"/>
            <a:t> or malignancy</a:t>
          </a:r>
          <a:endParaRPr lang="en-US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MY" sz="2400" kern="1200" dirty="0" err="1" smtClean="0"/>
            <a:t>Immunodeficiencies</a:t>
          </a:r>
          <a:endParaRPr lang="en-US" sz="2400" kern="1200" dirty="0"/>
        </a:p>
      </dsp:txBody>
      <dsp:txXfrm>
        <a:off x="38" y="1308525"/>
        <a:ext cx="3703141" cy="2717550"/>
      </dsp:txXfrm>
    </dsp:sp>
    <dsp:sp modelId="{04B39D1F-D797-4CB6-AB3F-155F1E3ABF1E}">
      <dsp:nvSpPr>
        <dsp:cNvPr id="0" name=""/>
        <dsp:cNvSpPr/>
      </dsp:nvSpPr>
      <dsp:spPr>
        <a:xfrm>
          <a:off x="4221619" y="12525"/>
          <a:ext cx="3703141" cy="129600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13792" rIns="199136" bIns="113792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/>
            <a:t>Urgent referral</a:t>
          </a:r>
          <a:endParaRPr lang="en-US" sz="2800" b="1" kern="1200" dirty="0"/>
        </a:p>
      </dsp:txBody>
      <dsp:txXfrm>
        <a:off x="4221619" y="12525"/>
        <a:ext cx="3703141" cy="1296000"/>
      </dsp:txXfrm>
    </dsp:sp>
    <dsp:sp modelId="{4D1FBACD-308F-40CF-B64A-227B32BE5E0C}">
      <dsp:nvSpPr>
        <dsp:cNvPr id="0" name=""/>
        <dsp:cNvSpPr/>
      </dsp:nvSpPr>
      <dsp:spPr>
        <a:xfrm>
          <a:off x="4221619" y="1308525"/>
          <a:ext cx="3703141" cy="2717550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MY" sz="2400" kern="1200" dirty="0" smtClean="0"/>
            <a:t>Severe pain or swelling of the sinus areas (lower threshold for immune-compromised patients e.g. uncontrolled diabetes, end-stage renal failure, HIV)</a:t>
          </a:r>
          <a:endParaRPr lang="en-US" sz="2400" kern="1200" dirty="0"/>
        </a:p>
      </dsp:txBody>
      <dsp:txXfrm>
        <a:off x="4221619" y="1308525"/>
        <a:ext cx="3703141" cy="27175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908408-89D4-4C86-A5DE-5B64E7487CEC}" type="datetimeFigureOut">
              <a:rPr lang="en-MY" smtClean="0"/>
              <a:pPr/>
              <a:t>9/10/2017</a:t>
            </a:fld>
            <a:endParaRPr lang="en-MY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MY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C4F6D0-1ED1-4E38-8AB9-F8C0977837C6}" type="slidenum">
              <a:rPr lang="en-MY" smtClean="0"/>
              <a:pPr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9421701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329432-5576-40C3-8B1B-5309427AD5DB}" type="datetime1">
              <a:rPr lang="en-MY" smtClean="0"/>
              <a:pPr/>
              <a:t>9/10/2017</a:t>
            </a:fld>
            <a:endParaRPr lang="en-MY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MY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5B0779-313C-4B40-9850-7FA9805A1221}" type="slidenum">
              <a:rPr lang="en-MY" smtClean="0"/>
              <a:pPr/>
              <a:t>‹#›</a:t>
            </a:fld>
            <a:endParaRPr lang="en-MY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4F39FD-1C8E-4A13-A330-33CA1083E6E7}" type="datetime1">
              <a:rPr lang="en-MY" smtClean="0"/>
              <a:pPr/>
              <a:t>9/10/2017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5B0779-313C-4B40-9850-7FA9805A1221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E0DD71-3DE4-4E42-BFEA-969B01B7B9B9}" type="datetime1">
              <a:rPr lang="en-MY" smtClean="0"/>
              <a:pPr/>
              <a:t>9/10/2017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5B0779-313C-4B40-9850-7FA9805A1221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46A09E-B43D-4A17-B384-45485B977F73}" type="datetime1">
              <a:rPr lang="en-MY" smtClean="0"/>
              <a:pPr/>
              <a:t>9/10/2017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5B0779-313C-4B40-9850-7FA9805A1221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F9314C-184A-4735-BE73-CD3DE8A55A98}" type="datetime1">
              <a:rPr lang="en-MY" smtClean="0"/>
              <a:pPr/>
              <a:t>9/10/2017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5B0779-313C-4B40-9850-7FA9805A1221}" type="slidenum">
              <a:rPr lang="en-MY" smtClean="0"/>
              <a:pPr/>
              <a:t>‹#›</a:t>
            </a:fld>
            <a:endParaRPr lang="en-MY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C3D98F-2F52-47F5-91CE-2A0371788A0B}" type="datetime1">
              <a:rPr lang="en-MY" smtClean="0"/>
              <a:pPr/>
              <a:t>9/10/2017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5B0779-313C-4B40-9850-7FA9805A1221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8921F1-7F01-43BD-9D1D-41460156A776}" type="datetime1">
              <a:rPr lang="en-MY" smtClean="0"/>
              <a:pPr/>
              <a:t>9/10/2017</a:t>
            </a:fld>
            <a:endParaRPr lang="en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5B0779-313C-4B40-9850-7FA9805A1221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628EB4-BC38-4FEA-82F2-512FAFD20413}" type="datetime1">
              <a:rPr lang="en-MY" smtClean="0"/>
              <a:pPr/>
              <a:t>9/10/2017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5B0779-313C-4B40-9850-7FA9805A1221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DD52D2-FCA4-4B3C-B44D-0D07E7C144B0}" type="datetime1">
              <a:rPr lang="en-MY" smtClean="0"/>
              <a:pPr/>
              <a:t>9/10/2017</a:t>
            </a:fld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5B0779-313C-4B40-9850-7FA9805A1221}" type="slidenum">
              <a:rPr lang="en-MY" smtClean="0"/>
              <a:pPr/>
              <a:t>‹#›</a:t>
            </a:fld>
            <a:endParaRPr lang="en-MY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665874-48D7-4E48-913A-C78017770E11}" type="datetime1">
              <a:rPr lang="en-MY" smtClean="0"/>
              <a:pPr/>
              <a:t>9/10/2017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5B0779-313C-4B40-9850-7FA9805A1221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4C6669-52CB-4F01-8ECC-F79CA42F52FF}" type="datetime1">
              <a:rPr lang="en-MY" smtClean="0"/>
              <a:pPr/>
              <a:t>9/10/2017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5B0779-313C-4B40-9850-7FA9805A1221}" type="slidenum">
              <a:rPr lang="en-MY" smtClean="0"/>
              <a:pPr/>
              <a:t>‹#›</a:t>
            </a:fld>
            <a:endParaRPr lang="en-MY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9B8A5505-B78B-4F50-9D29-C515C8A20EBD}" type="datetime1">
              <a:rPr lang="en-MY" smtClean="0"/>
              <a:pPr/>
              <a:t>9/10/2017</a:t>
            </a:fld>
            <a:endParaRPr lang="en-MY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MY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335B0779-313C-4B40-9850-7FA9805A1221}" type="slidenum">
              <a:rPr lang="en-MY" smtClean="0"/>
              <a:pPr/>
              <a:t>‹#›</a:t>
            </a:fld>
            <a:endParaRPr lang="en-MY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4"/>
            <a:ext cx="6400800" cy="2988916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effectLst/>
              </a:rPr>
              <a:t>CASE DISCUSSION 4</a:t>
            </a:r>
            <a:br>
              <a:rPr lang="en-US" dirty="0" smtClean="0">
                <a:effectLst/>
              </a:rPr>
            </a:br>
            <a:r>
              <a:rPr lang="en-US" sz="2200" dirty="0" smtClean="0">
                <a:effectLst/>
              </a:rPr>
              <a:t>by</a:t>
            </a:r>
            <a:br>
              <a:rPr lang="en-US" sz="2200" dirty="0" smtClean="0">
                <a:effectLst/>
              </a:rPr>
            </a:br>
            <a:r>
              <a:rPr lang="en-US" sz="2200" dirty="0" err="1" smtClean="0"/>
              <a:t>AssOC.</a:t>
            </a:r>
            <a:r>
              <a:rPr lang="en-US" sz="2200" dirty="0" smtClean="0"/>
              <a:t> Prof. Dr. </a:t>
            </a:r>
            <a:r>
              <a:rPr lang="en-US" sz="2200" dirty="0"/>
              <a:t>Salina Husain</a:t>
            </a:r>
            <a:br>
              <a:rPr lang="en-US" sz="2200" dirty="0"/>
            </a:br>
            <a:r>
              <a:rPr lang="en-US" sz="2200" dirty="0" smtClean="0"/>
              <a:t>Dr. </a:t>
            </a:r>
            <a:r>
              <a:rPr lang="en-US" sz="2200" dirty="0"/>
              <a:t>Farah Dayana </a:t>
            </a:r>
            <a:r>
              <a:rPr lang="en-US" sz="2200" dirty="0" smtClean="0"/>
              <a:t>Zahedi</a:t>
            </a:r>
            <a:br>
              <a:rPr lang="en-US" sz="2200" dirty="0" smtClean="0"/>
            </a:br>
            <a:r>
              <a:rPr lang="en-US" sz="2200" dirty="0" smtClean="0"/>
              <a:t>OTORHINOLARYNGOLOGISTS, UKM</a:t>
            </a:r>
            <a:r>
              <a:rPr lang="en-US" sz="2200" dirty="0"/>
              <a:t/>
            </a:r>
            <a:br>
              <a:rPr lang="en-US" sz="2200" dirty="0"/>
            </a:br>
            <a:r>
              <a:rPr lang="en-US" sz="2200" dirty="0"/>
              <a:t/>
            </a:r>
            <a:br>
              <a:rPr lang="en-US" sz="2200" dirty="0"/>
            </a:br>
            <a:endParaRPr lang="en-MY" sz="2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MY" b="1" dirty="0" smtClean="0"/>
              <a:t>Training Module CPG Management of Rhinosinusitis in Adolescents &amp; Adults</a:t>
            </a:r>
            <a:endParaRPr lang="en-MY" b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2943300"/>
            <a:ext cx="2088231" cy="3252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1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65861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457200"/>
            <a:ext cx="7498080" cy="1143000"/>
          </a:xfrm>
        </p:spPr>
        <p:txBody>
          <a:bodyPr/>
          <a:lstStyle/>
          <a:p>
            <a:r>
              <a:rPr lang="en-MY" b="1" dirty="0" smtClean="0">
                <a:solidFill>
                  <a:srgbClr val="FF0000"/>
                </a:solidFill>
              </a:rPr>
              <a:t>Answer 2</a:t>
            </a:r>
            <a:endParaRPr lang="en-MY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706562"/>
            <a:ext cx="7327392" cy="4800600"/>
          </a:xfrm>
        </p:spPr>
        <p:txBody>
          <a:bodyPr/>
          <a:lstStyle/>
          <a:p>
            <a:pPr marL="457200" lvl="1" indent="-457200">
              <a:buFont typeface="+mj-lt"/>
              <a:buAutoNum type="alphaUcPeriod"/>
            </a:pPr>
            <a:r>
              <a:rPr lang="en-MY" dirty="0" smtClean="0">
                <a:ea typeface="Arial" charset="0"/>
                <a:cs typeface="Arial" charset="0"/>
              </a:rPr>
              <a:t>C&amp;S </a:t>
            </a:r>
            <a:r>
              <a:rPr lang="en-MY" dirty="0">
                <a:ea typeface="Arial" charset="0"/>
                <a:cs typeface="Arial" charset="0"/>
              </a:rPr>
              <a:t>is one of the investigation </a:t>
            </a:r>
            <a:r>
              <a:rPr lang="en-MY" dirty="0" smtClean="0">
                <a:ea typeface="Arial" charset="0"/>
                <a:cs typeface="Arial" charset="0"/>
              </a:rPr>
              <a:t>&amp; </a:t>
            </a:r>
            <a:r>
              <a:rPr lang="en-MY" dirty="0">
                <a:ea typeface="Arial" charset="0"/>
                <a:cs typeface="Arial" charset="0"/>
              </a:rPr>
              <a:t>no </a:t>
            </a:r>
            <a:r>
              <a:rPr lang="en-MY" dirty="0" smtClean="0">
                <a:ea typeface="Arial" charset="0"/>
                <a:cs typeface="Arial" charset="0"/>
              </a:rPr>
              <a:t>urgency.</a:t>
            </a:r>
          </a:p>
          <a:p>
            <a:pPr marL="457200" lvl="1" indent="-457200">
              <a:buFont typeface="+mj-lt"/>
              <a:buAutoNum type="alphaUcPeriod"/>
            </a:pPr>
            <a:endParaRPr lang="en-MY" sz="2000" dirty="0">
              <a:ea typeface="Arial" charset="0"/>
              <a:cs typeface="Arial" charset="0"/>
            </a:endParaRPr>
          </a:p>
          <a:p>
            <a:pPr marL="457200" lvl="1" indent="-457200">
              <a:buFont typeface="+mj-lt"/>
              <a:buAutoNum type="alphaUcPeriod"/>
            </a:pPr>
            <a:r>
              <a:rPr lang="en-MY" b="1" dirty="0" smtClean="0">
                <a:ea typeface="Arial" charset="0"/>
                <a:cs typeface="Arial" charset="0"/>
              </a:rPr>
              <a:t>Urgent </a:t>
            </a:r>
            <a:r>
              <a:rPr lang="en-MY" b="1" dirty="0">
                <a:ea typeface="Arial" charset="0"/>
                <a:cs typeface="Arial" charset="0"/>
              </a:rPr>
              <a:t>referral to </a:t>
            </a:r>
            <a:r>
              <a:rPr lang="en-MY" b="1" dirty="0" smtClean="0">
                <a:ea typeface="Arial" charset="0"/>
                <a:cs typeface="Arial" charset="0"/>
              </a:rPr>
              <a:t>Ophthalmology </a:t>
            </a:r>
            <a:r>
              <a:rPr lang="en-MY" b="1" dirty="0">
                <a:ea typeface="Arial" charset="0"/>
                <a:cs typeface="Arial" charset="0"/>
              </a:rPr>
              <a:t>is essential to assess for eye </a:t>
            </a:r>
            <a:r>
              <a:rPr lang="en-MY" b="1" dirty="0" smtClean="0">
                <a:ea typeface="Arial" charset="0"/>
                <a:cs typeface="Arial" charset="0"/>
              </a:rPr>
              <a:t>status.</a:t>
            </a:r>
          </a:p>
          <a:p>
            <a:pPr marL="457200" lvl="1" indent="-457200" algn="just">
              <a:buFont typeface="+mj-lt"/>
              <a:buAutoNum type="alphaUcPeriod"/>
            </a:pPr>
            <a:endParaRPr lang="en-MY" sz="2000" b="1" dirty="0">
              <a:ea typeface="Arial" charset="0"/>
              <a:cs typeface="Arial" charset="0"/>
            </a:endParaRPr>
          </a:p>
          <a:p>
            <a:pPr marL="457200" lvl="1" indent="-457200" algn="just">
              <a:buFont typeface="+mj-lt"/>
              <a:buAutoNum type="alphaUcPeriod"/>
            </a:pPr>
            <a:r>
              <a:rPr lang="en-MY" dirty="0" smtClean="0">
                <a:ea typeface="Arial" charset="0"/>
                <a:cs typeface="Arial" charset="0"/>
              </a:rPr>
              <a:t>Early </a:t>
            </a:r>
            <a:r>
              <a:rPr lang="en-MY" dirty="0">
                <a:ea typeface="Arial" charset="0"/>
                <a:cs typeface="Arial" charset="0"/>
              </a:rPr>
              <a:t>referral is too </a:t>
            </a:r>
            <a:r>
              <a:rPr lang="en-MY" dirty="0" smtClean="0">
                <a:ea typeface="Arial" charset="0"/>
                <a:cs typeface="Arial" charset="0"/>
              </a:rPr>
              <a:t>late.</a:t>
            </a:r>
          </a:p>
          <a:p>
            <a:pPr marL="457200" lvl="1" indent="-457200" algn="just">
              <a:buFont typeface="+mj-lt"/>
              <a:buAutoNum type="alphaUcPeriod"/>
            </a:pPr>
            <a:endParaRPr lang="en-MY" sz="2000" dirty="0">
              <a:ea typeface="Arial" charset="0"/>
              <a:cs typeface="Arial" charset="0"/>
            </a:endParaRPr>
          </a:p>
          <a:p>
            <a:pPr marL="514350" lvl="1" indent="-514350" algn="just">
              <a:buFont typeface="+mj-lt"/>
              <a:buAutoNum type="alphaUcPeriod"/>
            </a:pPr>
            <a:r>
              <a:rPr lang="en-MY" dirty="0" smtClean="0">
                <a:ea typeface="Arial" charset="0"/>
                <a:cs typeface="Arial" charset="0"/>
              </a:rPr>
              <a:t>Surgical </a:t>
            </a:r>
            <a:r>
              <a:rPr lang="en-MY" dirty="0">
                <a:ea typeface="Arial" charset="0"/>
                <a:cs typeface="Arial" charset="0"/>
              </a:rPr>
              <a:t>intervention is not the </a:t>
            </a:r>
            <a:r>
              <a:rPr lang="en-MY" dirty="0" smtClean="0">
                <a:ea typeface="Arial" charset="0"/>
                <a:cs typeface="Arial" charset="0"/>
              </a:rPr>
              <a:t>option.</a:t>
            </a:r>
            <a:endParaRPr lang="en-MY" dirty="0">
              <a:ea typeface="Arial" charset="0"/>
              <a:cs typeface="Arial" charset="0"/>
            </a:endParaRPr>
          </a:p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10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7106843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457200"/>
            <a:ext cx="7498080" cy="1143000"/>
          </a:xfrm>
        </p:spPr>
        <p:txBody>
          <a:bodyPr/>
          <a:lstStyle/>
          <a:p>
            <a:r>
              <a:rPr lang="en-MY" b="1" dirty="0" smtClean="0"/>
              <a:t>Scenario 1</a:t>
            </a:r>
            <a:endParaRPr lang="en-MY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706562"/>
            <a:ext cx="7403592" cy="4800600"/>
          </a:xfrm>
        </p:spPr>
        <p:txBody>
          <a:bodyPr/>
          <a:lstStyle/>
          <a:p>
            <a:r>
              <a:rPr lang="en-US" dirty="0"/>
              <a:t>The </a:t>
            </a:r>
            <a:r>
              <a:rPr lang="en-US" dirty="0" smtClean="0"/>
              <a:t>patient agrees </a:t>
            </a:r>
            <a:r>
              <a:rPr lang="en-US" dirty="0"/>
              <a:t>for admission </a:t>
            </a:r>
            <a:r>
              <a:rPr lang="en-US" dirty="0" smtClean="0"/>
              <a:t>&amp; </a:t>
            </a:r>
            <a:r>
              <a:rPr lang="en-US" dirty="0"/>
              <a:t>urgent referral to </a:t>
            </a:r>
            <a:r>
              <a:rPr lang="en-US" dirty="0" smtClean="0"/>
              <a:t>Ophthalmology Clinic.</a:t>
            </a:r>
            <a:endParaRPr lang="en-US" dirty="0" smtClean="0"/>
          </a:p>
          <a:p>
            <a:endParaRPr lang="en-US" sz="2000" dirty="0"/>
          </a:p>
          <a:p>
            <a:r>
              <a:rPr lang="en-US" dirty="0"/>
              <a:t>Eye assessment: </a:t>
            </a:r>
            <a:r>
              <a:rPr lang="en-US" dirty="0" smtClean="0"/>
              <a:t>Normal (visual acuity</a:t>
            </a:r>
            <a:r>
              <a:rPr lang="en-US" dirty="0"/>
              <a:t>, relative </a:t>
            </a:r>
            <a:r>
              <a:rPr lang="en-US" dirty="0" smtClean="0"/>
              <a:t>afferent </a:t>
            </a:r>
            <a:r>
              <a:rPr lang="en-US" dirty="0"/>
              <a:t>pupillary </a:t>
            </a:r>
            <a:r>
              <a:rPr lang="en-US" dirty="0" smtClean="0"/>
              <a:t>defect, </a:t>
            </a:r>
            <a:r>
              <a:rPr lang="en-US" dirty="0" err="1" smtClean="0"/>
              <a:t>colour</a:t>
            </a:r>
            <a:r>
              <a:rPr lang="en-US" dirty="0" smtClean="0"/>
              <a:t> </a:t>
            </a:r>
            <a:r>
              <a:rPr lang="en-US" dirty="0"/>
              <a:t>vision, intraocular </a:t>
            </a:r>
            <a:r>
              <a:rPr lang="en-US" dirty="0" smtClean="0"/>
              <a:t>pressure)</a:t>
            </a:r>
          </a:p>
          <a:p>
            <a:endParaRPr lang="en-US" sz="2000" dirty="0"/>
          </a:p>
          <a:p>
            <a:pPr marL="82296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Q3. What is the diagnosis?</a:t>
            </a:r>
            <a:endParaRPr lang="en-US" b="1" dirty="0">
              <a:solidFill>
                <a:srgbClr val="FF0000"/>
              </a:solidFill>
            </a:endParaRPr>
          </a:p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11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8758112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457200"/>
            <a:ext cx="7498080" cy="1143000"/>
          </a:xfrm>
        </p:spPr>
        <p:txBody>
          <a:bodyPr/>
          <a:lstStyle/>
          <a:p>
            <a:r>
              <a:rPr lang="en-MY" b="1" dirty="0" smtClean="0">
                <a:solidFill>
                  <a:srgbClr val="FF0000"/>
                </a:solidFill>
              </a:rPr>
              <a:t>Answer 3</a:t>
            </a:r>
            <a:endParaRPr lang="en-MY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752600"/>
            <a:ext cx="7403592" cy="4800600"/>
          </a:xfrm>
        </p:spPr>
        <p:txBody>
          <a:bodyPr/>
          <a:lstStyle/>
          <a:p>
            <a:pPr marL="365760" lvl="1" indent="-283464">
              <a:spcBef>
                <a:spcPts val="600"/>
              </a:spcBef>
              <a:buSzPct val="80000"/>
              <a:buFont typeface="Wingdings 2"/>
              <a:buChar char=""/>
            </a:pPr>
            <a:r>
              <a:rPr lang="en-MY" sz="3200" dirty="0">
                <a:ea typeface="Arial" charset="0"/>
                <a:cs typeface="Arial" charset="0"/>
              </a:rPr>
              <a:t>Acute r</a:t>
            </a:r>
            <a:r>
              <a:rPr lang="en-MY" sz="3200" dirty="0" smtClean="0">
                <a:ea typeface="Arial" charset="0"/>
                <a:cs typeface="Arial" charset="0"/>
              </a:rPr>
              <a:t>hinosinusitis </a:t>
            </a:r>
            <a:r>
              <a:rPr lang="en-MY" sz="3200" dirty="0">
                <a:ea typeface="Arial" charset="0"/>
                <a:cs typeface="Arial" charset="0"/>
              </a:rPr>
              <a:t>with pre-septal cellulitis</a:t>
            </a:r>
          </a:p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12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5065463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457200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en-MY" b="1" dirty="0" smtClean="0">
                <a:solidFill>
                  <a:srgbClr val="FF0000"/>
                </a:solidFill>
              </a:rPr>
              <a:t>Q4. </a:t>
            </a:r>
            <a:r>
              <a:rPr lang="en-MY" b="1" dirty="0">
                <a:solidFill>
                  <a:srgbClr val="FF0000"/>
                </a:solidFill>
              </a:rPr>
              <a:t>What is </a:t>
            </a:r>
            <a:r>
              <a:rPr lang="en-MY" b="1" dirty="0" smtClean="0">
                <a:solidFill>
                  <a:srgbClr val="FF0000"/>
                </a:solidFill>
              </a:rPr>
              <a:t>the </a:t>
            </a:r>
            <a:r>
              <a:rPr lang="en-MY" b="1" dirty="0">
                <a:solidFill>
                  <a:srgbClr val="FF0000"/>
                </a:solidFill>
              </a:rPr>
              <a:t>subsequent</a:t>
            </a:r>
            <a:br>
              <a:rPr lang="en-MY" b="1" dirty="0">
                <a:solidFill>
                  <a:srgbClr val="FF0000"/>
                </a:solidFill>
              </a:rPr>
            </a:br>
            <a:r>
              <a:rPr lang="en-MY" b="1" dirty="0">
                <a:solidFill>
                  <a:srgbClr val="FF0000"/>
                </a:solidFill>
              </a:rPr>
              <a:t>       </a:t>
            </a:r>
            <a:r>
              <a:rPr lang="en-MY" b="1" dirty="0" smtClean="0">
                <a:solidFill>
                  <a:srgbClr val="FF0000"/>
                </a:solidFill>
              </a:rPr>
              <a:t>management?</a:t>
            </a:r>
            <a:endParaRPr lang="en-MY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981200"/>
            <a:ext cx="7403592" cy="3962400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MY" dirty="0" smtClean="0">
                <a:ea typeface="Arial" charset="0"/>
                <a:cs typeface="Arial" charset="0"/>
              </a:rPr>
              <a:t>Broad </a:t>
            </a:r>
            <a:r>
              <a:rPr lang="en-MY" dirty="0">
                <a:ea typeface="Arial" charset="0"/>
                <a:cs typeface="Arial" charset="0"/>
              </a:rPr>
              <a:t>spectrum </a:t>
            </a:r>
            <a:r>
              <a:rPr lang="en-MY" dirty="0" smtClean="0">
                <a:ea typeface="Arial" charset="0"/>
                <a:cs typeface="Arial" charset="0"/>
              </a:rPr>
              <a:t>IV antibiotic </a:t>
            </a:r>
            <a:endParaRPr lang="en-MY" dirty="0">
              <a:ea typeface="Arial" charset="0"/>
              <a:cs typeface="Arial" charset="0"/>
            </a:endParaRPr>
          </a:p>
          <a:p>
            <a:pPr marL="514350" indent="-514350">
              <a:buFont typeface="+mj-lt"/>
              <a:buAutoNum type="alphaUcPeriod"/>
            </a:pPr>
            <a:r>
              <a:rPr lang="en-MY" dirty="0" smtClean="0">
                <a:ea typeface="Arial" charset="0"/>
                <a:cs typeface="Arial" charset="0"/>
              </a:rPr>
              <a:t>Computed </a:t>
            </a:r>
            <a:r>
              <a:rPr lang="en-MY" dirty="0">
                <a:ea typeface="Arial" charset="0"/>
                <a:cs typeface="Arial" charset="0"/>
              </a:rPr>
              <a:t>tomography scan </a:t>
            </a:r>
            <a:r>
              <a:rPr lang="en-MY" dirty="0" smtClean="0">
                <a:ea typeface="Arial" charset="0"/>
                <a:cs typeface="Arial" charset="0"/>
              </a:rPr>
              <a:t>of           </a:t>
            </a:r>
            <a:r>
              <a:rPr lang="en-MY" dirty="0">
                <a:ea typeface="Arial" charset="0"/>
                <a:cs typeface="Arial" charset="0"/>
              </a:rPr>
              <a:t>paranasal sinuses </a:t>
            </a:r>
            <a:r>
              <a:rPr lang="en-MY" dirty="0" smtClean="0">
                <a:ea typeface="Arial" charset="0"/>
                <a:cs typeface="Arial" charset="0"/>
              </a:rPr>
              <a:t>&amp; </a:t>
            </a:r>
            <a:r>
              <a:rPr lang="en-MY" dirty="0">
                <a:ea typeface="Arial" charset="0"/>
                <a:cs typeface="Arial" charset="0"/>
              </a:rPr>
              <a:t>orbit</a:t>
            </a:r>
          </a:p>
          <a:p>
            <a:pPr marL="514350" indent="-514350">
              <a:buFont typeface="+mj-lt"/>
              <a:buAutoNum type="alphaUcPeriod"/>
            </a:pPr>
            <a:r>
              <a:rPr lang="en-MY" dirty="0" smtClean="0">
                <a:ea typeface="Arial" charset="0"/>
                <a:cs typeface="Arial" charset="0"/>
              </a:rPr>
              <a:t>Broad </a:t>
            </a:r>
            <a:r>
              <a:rPr lang="en-MY" dirty="0">
                <a:ea typeface="Arial" charset="0"/>
                <a:cs typeface="Arial" charset="0"/>
              </a:rPr>
              <a:t>spectrum </a:t>
            </a:r>
            <a:r>
              <a:rPr lang="en-MY" dirty="0" smtClean="0">
                <a:ea typeface="Arial" charset="0"/>
                <a:cs typeface="Arial" charset="0"/>
              </a:rPr>
              <a:t>IV </a:t>
            </a:r>
            <a:r>
              <a:rPr lang="en-MY" dirty="0">
                <a:ea typeface="Arial" charset="0"/>
                <a:cs typeface="Arial" charset="0"/>
              </a:rPr>
              <a:t>antibiotic </a:t>
            </a:r>
            <a:r>
              <a:rPr lang="en-MY" dirty="0" smtClean="0">
                <a:ea typeface="Arial" charset="0"/>
                <a:cs typeface="Arial" charset="0"/>
              </a:rPr>
              <a:t>which </a:t>
            </a:r>
            <a:r>
              <a:rPr lang="en-MY" dirty="0">
                <a:ea typeface="Arial" charset="0"/>
                <a:cs typeface="Arial" charset="0"/>
              </a:rPr>
              <a:t>cross blood brain barrier</a:t>
            </a:r>
          </a:p>
          <a:p>
            <a:pPr marL="514350" indent="-514350">
              <a:buFont typeface="+mj-lt"/>
              <a:buAutoNum type="alphaUcPeriod"/>
            </a:pPr>
            <a:r>
              <a:rPr lang="en-MY" dirty="0" smtClean="0">
                <a:ea typeface="Arial" charset="0"/>
                <a:cs typeface="Arial" charset="0"/>
              </a:rPr>
              <a:t>Systemic </a:t>
            </a:r>
            <a:r>
              <a:rPr lang="en-MY" dirty="0">
                <a:ea typeface="Arial" charset="0"/>
                <a:cs typeface="Arial" charset="0"/>
              </a:rPr>
              <a:t>decongestant</a:t>
            </a:r>
          </a:p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13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5528073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457200"/>
            <a:ext cx="7498080" cy="1143000"/>
          </a:xfrm>
        </p:spPr>
        <p:txBody>
          <a:bodyPr/>
          <a:lstStyle/>
          <a:p>
            <a:r>
              <a:rPr lang="en-MY" b="1" dirty="0" smtClean="0">
                <a:solidFill>
                  <a:srgbClr val="FF0000"/>
                </a:solidFill>
              </a:rPr>
              <a:t>Answer 4</a:t>
            </a:r>
            <a:endParaRPr lang="en-MY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752600"/>
            <a:ext cx="7327392" cy="4800600"/>
          </a:xfrm>
        </p:spPr>
        <p:txBody>
          <a:bodyPr>
            <a:normAutofit fontScale="85000" lnSpcReduction="10000"/>
          </a:bodyPr>
          <a:lstStyle/>
          <a:p>
            <a:pPr marL="441325" indent="-441325">
              <a:buAutoNum type="alphaUcPeriod"/>
            </a:pPr>
            <a:r>
              <a:rPr lang="en-US" dirty="0"/>
              <a:t>Broad spectrum </a:t>
            </a:r>
            <a:r>
              <a:rPr lang="en-US" dirty="0" smtClean="0"/>
              <a:t>IV antibiotic </a:t>
            </a:r>
            <a:r>
              <a:rPr lang="en-US" dirty="0"/>
              <a:t>is not adequate because the infection in the orbit could spread to the brain through orbital </a:t>
            </a:r>
            <a:r>
              <a:rPr lang="en-US" dirty="0" smtClean="0"/>
              <a:t>apex.</a:t>
            </a:r>
          </a:p>
          <a:p>
            <a:pPr marL="441325" indent="-441325">
              <a:buAutoNum type="alphaUcPeriod"/>
            </a:pPr>
            <a:endParaRPr lang="en-US" sz="2000" dirty="0"/>
          </a:p>
          <a:p>
            <a:pPr marL="441325" indent="-441325">
              <a:buAutoNum type="alphaUcPeriod"/>
            </a:pPr>
            <a:r>
              <a:rPr lang="en-US" dirty="0"/>
              <a:t>CT scan PNS </a:t>
            </a:r>
            <a:r>
              <a:rPr lang="en-US" dirty="0" smtClean="0"/>
              <a:t>&amp; </a:t>
            </a:r>
            <a:r>
              <a:rPr lang="en-US" dirty="0"/>
              <a:t>orbit is not essential investigation at this </a:t>
            </a:r>
            <a:r>
              <a:rPr lang="en-US" dirty="0" smtClean="0"/>
              <a:t>point.</a:t>
            </a:r>
          </a:p>
          <a:p>
            <a:pPr marL="441325" indent="-441325">
              <a:buAutoNum type="alphaUcPeriod"/>
            </a:pPr>
            <a:endParaRPr lang="en-US" sz="2000" dirty="0"/>
          </a:p>
          <a:p>
            <a:pPr marL="441325" indent="-441325">
              <a:buFont typeface="Wingdings 2"/>
              <a:buAutoNum type="alphaUcPeriod" startAt="3"/>
            </a:pPr>
            <a:r>
              <a:rPr lang="en-MY" b="1" dirty="0">
                <a:ea typeface="Arial" charset="0"/>
                <a:cs typeface="Arial" charset="0"/>
              </a:rPr>
              <a:t>Broad spectrum </a:t>
            </a:r>
            <a:r>
              <a:rPr lang="en-MY" b="1" dirty="0" smtClean="0">
                <a:ea typeface="Arial" charset="0"/>
                <a:cs typeface="Arial" charset="0"/>
              </a:rPr>
              <a:t>IV </a:t>
            </a:r>
            <a:r>
              <a:rPr lang="en-MY" b="1" dirty="0">
                <a:ea typeface="Arial" charset="0"/>
                <a:cs typeface="Arial" charset="0"/>
              </a:rPr>
              <a:t>antibiotic which cross blood brain </a:t>
            </a:r>
            <a:r>
              <a:rPr lang="en-MY" b="1" dirty="0" smtClean="0">
                <a:ea typeface="Arial" charset="0"/>
                <a:cs typeface="Arial" charset="0"/>
              </a:rPr>
              <a:t>barrier is t</a:t>
            </a:r>
            <a:r>
              <a:rPr lang="en-US" b="1" dirty="0" smtClean="0"/>
              <a:t>he </a:t>
            </a:r>
            <a:r>
              <a:rPr lang="en-US" b="1" dirty="0"/>
              <a:t>compulsory </a:t>
            </a:r>
            <a:r>
              <a:rPr lang="en-US" b="1" dirty="0" smtClean="0"/>
              <a:t>treatment)</a:t>
            </a:r>
          </a:p>
          <a:p>
            <a:pPr marL="441325" indent="-441325">
              <a:buFont typeface="Wingdings 2"/>
              <a:buAutoNum type="alphaUcPeriod" startAt="3"/>
            </a:pPr>
            <a:r>
              <a:rPr lang="en-US" dirty="0" smtClean="0"/>
              <a:t>Systemic decongestant is a supportive treatment</a:t>
            </a:r>
          </a:p>
          <a:p>
            <a:pPr marL="441325" indent="-441325">
              <a:buAutoNum type="alphaUcPeriod" startAt="3"/>
            </a:pPr>
            <a:endParaRPr lang="en-US" sz="2200" dirty="0"/>
          </a:p>
          <a:p>
            <a:pPr marL="441325" indent="-441325"/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14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1674086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457200"/>
            <a:ext cx="7498080" cy="1143000"/>
          </a:xfrm>
        </p:spPr>
        <p:txBody>
          <a:bodyPr/>
          <a:lstStyle/>
          <a:p>
            <a:r>
              <a:rPr lang="en-MY" b="1" dirty="0" smtClean="0">
                <a:solidFill>
                  <a:schemeClr val="tx1"/>
                </a:solidFill>
              </a:rPr>
              <a:t>Scenario 2</a:t>
            </a:r>
            <a:endParaRPr lang="en-MY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676400"/>
            <a:ext cx="7327392" cy="4800600"/>
          </a:xfrm>
        </p:spPr>
        <p:txBody>
          <a:bodyPr/>
          <a:lstStyle/>
          <a:p>
            <a:r>
              <a:rPr lang="en-US" dirty="0"/>
              <a:t>The patient’s symptoms </a:t>
            </a:r>
            <a:r>
              <a:rPr lang="en-US" dirty="0" smtClean="0"/>
              <a:t>are </a:t>
            </a:r>
            <a:r>
              <a:rPr lang="en-US" dirty="0"/>
              <a:t>worsening despite 24 hours of medical therapy.</a:t>
            </a:r>
          </a:p>
          <a:p>
            <a:r>
              <a:rPr lang="en-US" dirty="0"/>
              <a:t>Right eye movement </a:t>
            </a:r>
            <a:r>
              <a:rPr lang="en-US" dirty="0" smtClean="0"/>
              <a:t>is restricted.</a:t>
            </a:r>
            <a:endParaRPr lang="en-US" dirty="0"/>
          </a:p>
          <a:p>
            <a:r>
              <a:rPr lang="en-US" dirty="0"/>
              <a:t>Her visual acuity </a:t>
            </a:r>
            <a:r>
              <a:rPr lang="en-US" dirty="0" smtClean="0"/>
              <a:t>is deteriorating </a:t>
            </a:r>
            <a:r>
              <a:rPr lang="en-US" dirty="0"/>
              <a:t>from 6/12 to </a:t>
            </a:r>
            <a:r>
              <a:rPr lang="en-US" dirty="0" smtClean="0"/>
              <a:t>6/24.</a:t>
            </a:r>
            <a:endParaRPr lang="en-US" dirty="0"/>
          </a:p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15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9020248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457200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en-MY" b="1" dirty="0" smtClean="0">
                <a:solidFill>
                  <a:srgbClr val="FF0000"/>
                </a:solidFill>
                <a:latin typeface="+mn-lt"/>
              </a:rPr>
              <a:t>Q5. </a:t>
            </a:r>
            <a:r>
              <a:rPr lang="en-MY" b="1" dirty="0">
                <a:solidFill>
                  <a:srgbClr val="FF0000"/>
                </a:solidFill>
                <a:latin typeface="+mn-lt"/>
                <a:ea typeface="Arial" charset="0"/>
                <a:cs typeface="Arial" charset="0"/>
              </a:rPr>
              <a:t>What should be the </a:t>
            </a:r>
            <a:r>
              <a:rPr lang="en-MY" b="1" dirty="0" smtClean="0">
                <a:solidFill>
                  <a:srgbClr val="FF0000"/>
                </a:solidFill>
                <a:latin typeface="+mn-lt"/>
                <a:ea typeface="Arial" charset="0"/>
                <a:cs typeface="Arial" charset="0"/>
              </a:rPr>
              <a:t/>
            </a:r>
            <a:br>
              <a:rPr lang="en-MY" b="1" dirty="0" smtClean="0">
                <a:solidFill>
                  <a:srgbClr val="FF0000"/>
                </a:solidFill>
                <a:latin typeface="+mn-lt"/>
                <a:ea typeface="Arial" charset="0"/>
                <a:cs typeface="Arial" charset="0"/>
              </a:rPr>
            </a:br>
            <a:r>
              <a:rPr lang="en-MY" b="1" dirty="0">
                <a:solidFill>
                  <a:srgbClr val="FF0000"/>
                </a:solidFill>
                <a:latin typeface="+mn-lt"/>
                <a:ea typeface="Arial" charset="0"/>
                <a:cs typeface="Arial" charset="0"/>
              </a:rPr>
              <a:t> </a:t>
            </a:r>
            <a:r>
              <a:rPr lang="en-MY" b="1" dirty="0" smtClean="0">
                <a:solidFill>
                  <a:srgbClr val="FF0000"/>
                </a:solidFill>
                <a:latin typeface="+mn-lt"/>
                <a:ea typeface="Arial" charset="0"/>
                <a:cs typeface="Arial" charset="0"/>
              </a:rPr>
              <a:t>     management </a:t>
            </a:r>
            <a:r>
              <a:rPr lang="en-MY" b="1" dirty="0">
                <a:solidFill>
                  <a:srgbClr val="FF0000"/>
                </a:solidFill>
                <a:latin typeface="+mn-lt"/>
                <a:ea typeface="Arial" charset="0"/>
                <a:cs typeface="Arial" charset="0"/>
              </a:rPr>
              <a:t>at this </a:t>
            </a:r>
            <a:r>
              <a:rPr lang="en-MY" b="1" dirty="0" smtClean="0">
                <a:solidFill>
                  <a:srgbClr val="FF0000"/>
                </a:solidFill>
                <a:latin typeface="+mn-lt"/>
                <a:ea typeface="Arial" charset="0"/>
                <a:cs typeface="Arial" charset="0"/>
              </a:rPr>
              <a:t>point?</a:t>
            </a:r>
            <a:endParaRPr lang="en-MY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981200"/>
            <a:ext cx="7327392" cy="4191000"/>
          </a:xfrm>
        </p:spPr>
        <p:txBody>
          <a:bodyPr/>
          <a:lstStyle/>
          <a:p>
            <a:pPr marL="514350" indent="-514350">
              <a:buAutoNum type="alphaUcPeriod"/>
            </a:pPr>
            <a:r>
              <a:rPr lang="en-MY" dirty="0">
                <a:ea typeface="Arial" charset="0"/>
                <a:cs typeface="Arial" charset="0"/>
              </a:rPr>
              <a:t>Increase the antibiotic </a:t>
            </a:r>
            <a:r>
              <a:rPr lang="en-MY" dirty="0" smtClean="0">
                <a:ea typeface="Arial" charset="0"/>
                <a:cs typeface="Arial" charset="0"/>
              </a:rPr>
              <a:t>dosage.</a:t>
            </a:r>
            <a:endParaRPr lang="en-MY" dirty="0">
              <a:ea typeface="Arial" charset="0"/>
              <a:cs typeface="Arial" charset="0"/>
            </a:endParaRPr>
          </a:p>
          <a:p>
            <a:pPr marL="514350" indent="-514350">
              <a:buAutoNum type="alphaUcPeriod"/>
            </a:pPr>
            <a:r>
              <a:rPr lang="en-MY" dirty="0" smtClean="0">
                <a:ea typeface="Arial" charset="0"/>
                <a:cs typeface="Arial" charset="0"/>
              </a:rPr>
              <a:t>Do computed </a:t>
            </a:r>
            <a:r>
              <a:rPr lang="en-MY" dirty="0">
                <a:ea typeface="Arial" charset="0"/>
                <a:cs typeface="Arial" charset="0"/>
              </a:rPr>
              <a:t>tomography of paranasal sinuses </a:t>
            </a:r>
            <a:r>
              <a:rPr lang="en-MY" dirty="0" smtClean="0">
                <a:ea typeface="Arial" charset="0"/>
                <a:cs typeface="Arial" charset="0"/>
              </a:rPr>
              <a:t>&amp; orbit.</a:t>
            </a:r>
            <a:endParaRPr lang="en-MY" dirty="0">
              <a:ea typeface="Arial" charset="0"/>
              <a:cs typeface="Arial" charset="0"/>
            </a:endParaRPr>
          </a:p>
          <a:p>
            <a:pPr marL="514350" indent="-514350">
              <a:buAutoNum type="alphaUcPeriod"/>
            </a:pPr>
            <a:r>
              <a:rPr lang="en-MY" dirty="0">
                <a:ea typeface="Arial" charset="0"/>
                <a:cs typeface="Arial" charset="0"/>
              </a:rPr>
              <a:t>Increase the frequency of nasal </a:t>
            </a:r>
            <a:r>
              <a:rPr lang="en-MY" dirty="0" smtClean="0">
                <a:ea typeface="Arial" charset="0"/>
                <a:cs typeface="Arial" charset="0"/>
              </a:rPr>
              <a:t>douching.</a:t>
            </a:r>
            <a:endParaRPr lang="en-MY" dirty="0">
              <a:ea typeface="Arial" charset="0"/>
              <a:cs typeface="Arial" charset="0"/>
            </a:endParaRPr>
          </a:p>
          <a:p>
            <a:pPr marL="514350" indent="-514350">
              <a:buAutoNum type="alphaUcPeriod"/>
            </a:pPr>
            <a:r>
              <a:rPr lang="en-MY" dirty="0">
                <a:ea typeface="Arial" charset="0"/>
                <a:cs typeface="Arial" charset="0"/>
              </a:rPr>
              <a:t>Increase the intranasal </a:t>
            </a:r>
            <a:r>
              <a:rPr lang="en-MY" dirty="0" smtClean="0">
                <a:ea typeface="Arial" charset="0"/>
                <a:cs typeface="Arial" charset="0"/>
              </a:rPr>
              <a:t>corticosteroids dosage.</a:t>
            </a:r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16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866063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457200"/>
            <a:ext cx="7498080" cy="1143000"/>
          </a:xfrm>
        </p:spPr>
        <p:txBody>
          <a:bodyPr/>
          <a:lstStyle/>
          <a:p>
            <a:r>
              <a:rPr lang="en-MY" b="1" dirty="0" smtClean="0">
                <a:solidFill>
                  <a:srgbClr val="FF0000"/>
                </a:solidFill>
              </a:rPr>
              <a:t>Answer 5</a:t>
            </a:r>
            <a:endParaRPr lang="en-MY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752600"/>
            <a:ext cx="7327392" cy="4800600"/>
          </a:xfrm>
        </p:spPr>
        <p:txBody>
          <a:bodyPr/>
          <a:lstStyle/>
          <a:p>
            <a:pPr marL="514350" indent="-514350">
              <a:buAutoNum type="alphaUcPeriod"/>
            </a:pPr>
            <a:r>
              <a:rPr lang="en-US" dirty="0"/>
              <a:t>No</a:t>
            </a:r>
          </a:p>
          <a:p>
            <a:pPr marL="514350" indent="-514350">
              <a:buAutoNum type="alphaUcPeriod"/>
            </a:pPr>
            <a:r>
              <a:rPr lang="en-US" b="1" dirty="0" smtClean="0"/>
              <a:t>CT </a:t>
            </a:r>
            <a:r>
              <a:rPr lang="en-US" b="1" dirty="0"/>
              <a:t>scan to look for </a:t>
            </a:r>
            <a:r>
              <a:rPr lang="en-US" b="1" dirty="0" err="1"/>
              <a:t>intraorbital</a:t>
            </a:r>
            <a:r>
              <a:rPr lang="en-US" b="1" dirty="0"/>
              <a:t> abscess</a:t>
            </a:r>
          </a:p>
          <a:p>
            <a:pPr marL="514350" indent="-514350">
              <a:buAutoNum type="alphaUcPeriod"/>
            </a:pPr>
            <a:r>
              <a:rPr lang="en-US" dirty="0"/>
              <a:t>No</a:t>
            </a:r>
          </a:p>
          <a:p>
            <a:pPr marL="514350" indent="-514350">
              <a:buAutoNum type="alphaUcPeriod"/>
            </a:pPr>
            <a:r>
              <a:rPr lang="en-US" dirty="0"/>
              <a:t>No</a:t>
            </a:r>
          </a:p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17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5992653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457200"/>
            <a:ext cx="7498080" cy="1143000"/>
          </a:xfrm>
        </p:spPr>
        <p:txBody>
          <a:bodyPr/>
          <a:lstStyle/>
          <a:p>
            <a:r>
              <a:rPr lang="en-MY" b="1" dirty="0" smtClean="0">
                <a:solidFill>
                  <a:schemeClr val="tx1"/>
                </a:solidFill>
              </a:rPr>
              <a:t>Scenario 2 (cont.)</a:t>
            </a:r>
            <a:endParaRPr lang="en-MY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676400"/>
            <a:ext cx="7403592" cy="4800600"/>
          </a:xfrm>
        </p:spPr>
        <p:txBody>
          <a:bodyPr/>
          <a:lstStyle/>
          <a:p>
            <a:r>
              <a:rPr lang="en-MY" dirty="0"/>
              <a:t>CT scan of paranasal sinuses </a:t>
            </a:r>
            <a:r>
              <a:rPr lang="en-MY" dirty="0" smtClean="0"/>
              <a:t>&amp; orbit:</a:t>
            </a:r>
            <a:endParaRPr lang="en-MY" dirty="0"/>
          </a:p>
          <a:p>
            <a:pPr lvl="1"/>
            <a:r>
              <a:rPr lang="en-MY" dirty="0" smtClean="0"/>
              <a:t>Opaque </a:t>
            </a:r>
            <a:r>
              <a:rPr lang="en-MY" dirty="0"/>
              <a:t>of right maxillary </a:t>
            </a:r>
            <a:r>
              <a:rPr lang="en-MY" dirty="0" smtClean="0"/>
              <a:t>&amp; ethmoid sinuses</a:t>
            </a:r>
          </a:p>
          <a:p>
            <a:pPr lvl="1"/>
            <a:r>
              <a:rPr lang="en-MY" dirty="0"/>
              <a:t>A</a:t>
            </a:r>
            <a:r>
              <a:rPr lang="en-MY" dirty="0" smtClean="0"/>
              <a:t>bscess </a:t>
            </a:r>
            <a:r>
              <a:rPr lang="en-MY" dirty="0"/>
              <a:t>formation in </a:t>
            </a:r>
            <a:r>
              <a:rPr lang="en-MY" dirty="0" smtClean="0"/>
              <a:t>medial </a:t>
            </a:r>
            <a:r>
              <a:rPr lang="en-MY" dirty="0" err="1" smtClean="0"/>
              <a:t>subperiosteal</a:t>
            </a:r>
            <a:r>
              <a:rPr lang="en-MY" dirty="0" smtClean="0"/>
              <a:t> </a:t>
            </a:r>
            <a:r>
              <a:rPr lang="en-MY" dirty="0"/>
              <a:t>region of the </a:t>
            </a:r>
            <a:r>
              <a:rPr lang="en-MY" dirty="0" smtClean="0"/>
              <a:t>orbit</a:t>
            </a:r>
          </a:p>
          <a:p>
            <a:pPr lvl="1"/>
            <a:endParaRPr lang="en-MY" sz="2000" dirty="0"/>
          </a:p>
          <a:p>
            <a:r>
              <a:rPr lang="en-MY" dirty="0"/>
              <a:t>The patient i</a:t>
            </a:r>
            <a:r>
              <a:rPr lang="en-MY" dirty="0" smtClean="0"/>
              <a:t>s </a:t>
            </a:r>
            <a:r>
              <a:rPr lang="en-MY" dirty="0"/>
              <a:t>advised for surgery to avoid loss of </a:t>
            </a:r>
            <a:r>
              <a:rPr lang="en-MY" dirty="0" smtClean="0"/>
              <a:t>vision.</a:t>
            </a:r>
            <a:endParaRPr lang="en-MY" dirty="0"/>
          </a:p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18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4683893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457200"/>
            <a:ext cx="7498080" cy="1143000"/>
          </a:xfrm>
        </p:spPr>
        <p:txBody>
          <a:bodyPr/>
          <a:lstStyle/>
          <a:p>
            <a:r>
              <a:rPr lang="en-MY" b="1" dirty="0" smtClean="0">
                <a:solidFill>
                  <a:schemeClr val="tx1"/>
                </a:solidFill>
              </a:rPr>
              <a:t>Scenario 2 (cont.)</a:t>
            </a:r>
            <a:endParaRPr lang="en-MY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706562"/>
            <a:ext cx="7327392" cy="4800600"/>
          </a:xfrm>
        </p:spPr>
        <p:txBody>
          <a:bodyPr/>
          <a:lstStyle/>
          <a:p>
            <a:r>
              <a:rPr lang="en-MY" dirty="0" smtClean="0"/>
              <a:t>Patient agrees </a:t>
            </a:r>
            <a:r>
              <a:rPr lang="en-MY" dirty="0"/>
              <a:t>for emergency surgery.</a:t>
            </a:r>
          </a:p>
          <a:p>
            <a:r>
              <a:rPr lang="en-MY" dirty="0"/>
              <a:t>Endoscopic sinus surgery </a:t>
            </a:r>
            <a:r>
              <a:rPr lang="en-MY" dirty="0" smtClean="0"/>
              <a:t>&amp; </a:t>
            </a:r>
            <a:r>
              <a:rPr lang="en-MY" dirty="0"/>
              <a:t>right orbital decompression </a:t>
            </a:r>
            <a:r>
              <a:rPr lang="en-MY" dirty="0" smtClean="0"/>
              <a:t>is performed.</a:t>
            </a:r>
            <a:endParaRPr lang="en-MY" dirty="0"/>
          </a:p>
          <a:p>
            <a:r>
              <a:rPr lang="en-MY" dirty="0" smtClean="0"/>
              <a:t>Post-surgery</a:t>
            </a:r>
            <a:r>
              <a:rPr lang="en-MY" dirty="0"/>
              <a:t>, </a:t>
            </a:r>
            <a:r>
              <a:rPr lang="en-MY" dirty="0" smtClean="0"/>
              <a:t>vision improves &amp; </a:t>
            </a:r>
            <a:r>
              <a:rPr lang="en-MY" dirty="0"/>
              <a:t>intraocular pressure </a:t>
            </a:r>
            <a:r>
              <a:rPr lang="en-MY" dirty="0" smtClean="0"/>
              <a:t>is normal.</a:t>
            </a:r>
            <a:endParaRPr lang="en-MY" dirty="0"/>
          </a:p>
          <a:p>
            <a:r>
              <a:rPr lang="en-MY" dirty="0"/>
              <a:t>The patient </a:t>
            </a:r>
            <a:r>
              <a:rPr lang="en-MY" dirty="0" smtClean="0"/>
              <a:t>discharged </a:t>
            </a:r>
            <a:r>
              <a:rPr lang="en-MY" dirty="0"/>
              <a:t>home on day 4 </a:t>
            </a:r>
            <a:r>
              <a:rPr lang="en-MY" dirty="0" smtClean="0"/>
              <a:t>post-surgery.</a:t>
            </a:r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19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616410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457200"/>
            <a:ext cx="7498080" cy="1143000"/>
          </a:xfrm>
        </p:spPr>
        <p:txBody>
          <a:bodyPr/>
          <a:lstStyle/>
          <a:p>
            <a:r>
              <a:rPr lang="en-MY" b="1" dirty="0" smtClean="0"/>
              <a:t>Case 1</a:t>
            </a:r>
            <a:endParaRPr lang="en-MY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752600"/>
            <a:ext cx="7403592" cy="472440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A </a:t>
            </a:r>
            <a:r>
              <a:rPr lang="en-US" dirty="0" smtClean="0"/>
              <a:t>21-year-old female presents </a:t>
            </a:r>
            <a:r>
              <a:rPr lang="en-US" dirty="0"/>
              <a:t>to </a:t>
            </a:r>
            <a:r>
              <a:rPr lang="en-US" dirty="0" err="1" smtClean="0"/>
              <a:t>Klinik</a:t>
            </a:r>
            <a:r>
              <a:rPr lang="en-US" dirty="0" smtClean="0"/>
              <a:t> </a:t>
            </a:r>
            <a:r>
              <a:rPr lang="en-US" dirty="0" err="1" smtClean="0"/>
              <a:t>Kesihatan</a:t>
            </a:r>
            <a:r>
              <a:rPr lang="en-US" dirty="0" smtClean="0"/>
              <a:t> </a:t>
            </a:r>
            <a:r>
              <a:rPr lang="en-US" dirty="0"/>
              <a:t>with right painful periorbital swelling for 2 days. </a:t>
            </a:r>
            <a:r>
              <a:rPr lang="en-US" dirty="0" smtClean="0"/>
              <a:t> It is </a:t>
            </a:r>
            <a:r>
              <a:rPr lang="en-US" dirty="0"/>
              <a:t>associated with right foul smelling nasal discharge </a:t>
            </a:r>
            <a:r>
              <a:rPr lang="en-US" dirty="0" smtClean="0"/>
              <a:t>&amp; </a:t>
            </a:r>
            <a:r>
              <a:rPr lang="en-US" dirty="0"/>
              <a:t>fever for </a:t>
            </a:r>
            <a:r>
              <a:rPr lang="en-US" dirty="0" smtClean="0"/>
              <a:t>1 week</a:t>
            </a:r>
            <a:r>
              <a:rPr lang="en-US" dirty="0"/>
              <a:t>. She </a:t>
            </a:r>
            <a:r>
              <a:rPr lang="en-US" dirty="0" smtClean="0"/>
              <a:t>has </a:t>
            </a:r>
            <a:r>
              <a:rPr lang="en-US" dirty="0"/>
              <a:t>history of allergic </a:t>
            </a:r>
            <a:r>
              <a:rPr lang="en-US" dirty="0" smtClean="0"/>
              <a:t>rhinitis.</a:t>
            </a:r>
          </a:p>
          <a:p>
            <a:endParaRPr lang="en-US" sz="2200" dirty="0"/>
          </a:p>
          <a:p>
            <a:r>
              <a:rPr lang="en-US" dirty="0"/>
              <a:t>E</a:t>
            </a:r>
            <a:r>
              <a:rPr lang="en-US" dirty="0" smtClean="0"/>
              <a:t>xamination reveals </a:t>
            </a:r>
            <a:r>
              <a:rPr lang="en-US" dirty="0"/>
              <a:t>right periorbital swelling. There is no proptosis </a:t>
            </a:r>
            <a:r>
              <a:rPr lang="en-US" dirty="0" smtClean="0"/>
              <a:t>&amp; </a:t>
            </a:r>
            <a:r>
              <a:rPr lang="en-US" dirty="0" err="1"/>
              <a:t>ophtalmoplegia</a:t>
            </a:r>
            <a:r>
              <a:rPr lang="en-US" dirty="0"/>
              <a:t>. </a:t>
            </a:r>
            <a:r>
              <a:rPr lang="en-US" dirty="0" smtClean="0"/>
              <a:t> Anterior </a:t>
            </a:r>
            <a:r>
              <a:rPr lang="en-US" dirty="0" err="1"/>
              <a:t>rhinoscopy</a:t>
            </a:r>
            <a:r>
              <a:rPr lang="en-US" dirty="0"/>
              <a:t> </a:t>
            </a:r>
            <a:r>
              <a:rPr lang="en-US" dirty="0" smtClean="0"/>
              <a:t>shows </a:t>
            </a:r>
            <a:r>
              <a:rPr lang="en-US" dirty="0"/>
              <a:t>bilateral </a:t>
            </a:r>
            <a:r>
              <a:rPr lang="en-US" dirty="0" smtClean="0"/>
              <a:t>hypertrophy inferior </a:t>
            </a:r>
            <a:r>
              <a:rPr lang="en-US" dirty="0" err="1"/>
              <a:t>turbinates</a:t>
            </a:r>
            <a:r>
              <a:rPr lang="en-US" dirty="0"/>
              <a:t>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2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087030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7742" y="414529"/>
            <a:ext cx="7567658" cy="63672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20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63816431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457200"/>
            <a:ext cx="7498080" cy="1143000"/>
          </a:xfrm>
        </p:spPr>
        <p:txBody>
          <a:bodyPr/>
          <a:lstStyle/>
          <a:p>
            <a:r>
              <a:rPr lang="en-MY" b="1" dirty="0" smtClean="0">
                <a:solidFill>
                  <a:schemeClr val="tx1"/>
                </a:solidFill>
              </a:rPr>
              <a:t>Case 2</a:t>
            </a:r>
            <a:endParaRPr lang="en-MY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706562"/>
            <a:ext cx="7327392" cy="4800600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A 35-year-old male </a:t>
            </a:r>
            <a:r>
              <a:rPr lang="en-US" dirty="0" smtClean="0"/>
              <a:t>presents </a:t>
            </a:r>
            <a:r>
              <a:rPr lang="en-US" dirty="0"/>
              <a:t>to </a:t>
            </a:r>
            <a:r>
              <a:rPr lang="en-US" dirty="0" err="1"/>
              <a:t>klinik</a:t>
            </a:r>
            <a:r>
              <a:rPr lang="en-US" dirty="0"/>
              <a:t> </a:t>
            </a:r>
            <a:r>
              <a:rPr lang="en-US" dirty="0" err="1"/>
              <a:t>kesihatan</a:t>
            </a:r>
            <a:r>
              <a:rPr lang="en-US" dirty="0"/>
              <a:t> with bilateral nasal obstruction for 2 years. </a:t>
            </a:r>
            <a:r>
              <a:rPr lang="en-US" dirty="0" smtClean="0"/>
              <a:t> The symptom has worsened </a:t>
            </a:r>
            <a:r>
              <a:rPr lang="en-US" dirty="0"/>
              <a:t>for the past 6 months. </a:t>
            </a:r>
            <a:r>
              <a:rPr lang="en-US" dirty="0" smtClean="0"/>
              <a:t>He </a:t>
            </a:r>
            <a:r>
              <a:rPr lang="en-US" dirty="0"/>
              <a:t>also </a:t>
            </a:r>
            <a:r>
              <a:rPr lang="en-US" dirty="0" smtClean="0"/>
              <a:t>complains </a:t>
            </a:r>
            <a:r>
              <a:rPr lang="en-US" dirty="0"/>
              <a:t>of </a:t>
            </a:r>
            <a:r>
              <a:rPr lang="en-US" dirty="0" err="1"/>
              <a:t>hyposmia</a:t>
            </a:r>
            <a:r>
              <a:rPr lang="en-US" dirty="0"/>
              <a:t> </a:t>
            </a:r>
            <a:r>
              <a:rPr lang="en-US" dirty="0" smtClean="0"/>
              <a:t>&amp; </a:t>
            </a:r>
            <a:r>
              <a:rPr lang="en-US" dirty="0"/>
              <a:t>postnasal discharge. He </a:t>
            </a:r>
            <a:r>
              <a:rPr lang="en-US" dirty="0" smtClean="0"/>
              <a:t>has </a:t>
            </a:r>
            <a:r>
              <a:rPr lang="en-US" dirty="0"/>
              <a:t>no history of allergy. </a:t>
            </a:r>
            <a:endParaRPr lang="en-US" dirty="0" smtClean="0"/>
          </a:p>
          <a:p>
            <a:endParaRPr lang="en-US" sz="2200" dirty="0"/>
          </a:p>
          <a:p>
            <a:r>
              <a:rPr lang="en-US" dirty="0"/>
              <a:t>Anterior </a:t>
            </a:r>
            <a:r>
              <a:rPr lang="en-US" dirty="0" err="1"/>
              <a:t>rhinoscopy</a:t>
            </a:r>
            <a:r>
              <a:rPr lang="en-US" dirty="0"/>
              <a:t> </a:t>
            </a:r>
            <a:r>
              <a:rPr lang="en-US" dirty="0" smtClean="0"/>
              <a:t>reveals </a:t>
            </a:r>
            <a:r>
              <a:rPr lang="en-US" dirty="0"/>
              <a:t>bilateral inferior turbinate </a:t>
            </a:r>
            <a:r>
              <a:rPr lang="en-US" dirty="0" smtClean="0"/>
              <a:t>hypertrophy.</a:t>
            </a:r>
          </a:p>
          <a:p>
            <a:endParaRPr lang="en-US" sz="2200" dirty="0"/>
          </a:p>
          <a:p>
            <a:r>
              <a:rPr lang="en-US" dirty="0" smtClean="0"/>
              <a:t>Patient is treated with </a:t>
            </a:r>
            <a:r>
              <a:rPr lang="en-US" dirty="0"/>
              <a:t>intranasal </a:t>
            </a:r>
            <a:r>
              <a:rPr lang="en-US" dirty="0" smtClean="0"/>
              <a:t>corticosteroids &amp; nasal </a:t>
            </a:r>
            <a:r>
              <a:rPr lang="en-US" dirty="0"/>
              <a:t>saline </a:t>
            </a:r>
            <a:r>
              <a:rPr lang="en-US" dirty="0" smtClean="0"/>
              <a:t>irrigation.</a:t>
            </a:r>
            <a:endParaRPr lang="en-US" dirty="0"/>
          </a:p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21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34328357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457200"/>
            <a:ext cx="7498080" cy="1143000"/>
          </a:xfrm>
        </p:spPr>
        <p:txBody>
          <a:bodyPr/>
          <a:lstStyle/>
          <a:p>
            <a:r>
              <a:rPr lang="en-MY" b="1" dirty="0" smtClean="0">
                <a:solidFill>
                  <a:schemeClr val="tx1"/>
                </a:solidFill>
              </a:rPr>
              <a:t>Scenario 1</a:t>
            </a:r>
            <a:endParaRPr lang="en-MY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676400"/>
            <a:ext cx="7403592" cy="48006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Patient is </a:t>
            </a:r>
            <a:r>
              <a:rPr lang="en-US" dirty="0"/>
              <a:t>reviewed after 4 weeks. He </a:t>
            </a:r>
            <a:r>
              <a:rPr lang="en-US" dirty="0" smtClean="0"/>
              <a:t>claims </a:t>
            </a:r>
            <a:r>
              <a:rPr lang="en-US" dirty="0"/>
              <a:t>the </a:t>
            </a:r>
            <a:r>
              <a:rPr lang="en-US" dirty="0" smtClean="0"/>
              <a:t>symptoms have improved</a:t>
            </a:r>
            <a:r>
              <a:rPr lang="en-US" dirty="0"/>
              <a:t>.</a:t>
            </a:r>
          </a:p>
          <a:p>
            <a:endParaRPr lang="en-US" sz="2000" dirty="0"/>
          </a:p>
          <a:p>
            <a:pPr marL="82296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Q6. What is the next step of   </a:t>
            </a:r>
          </a:p>
          <a:p>
            <a:pPr marL="82296" indent="0">
              <a:buNone/>
            </a:pP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      management?</a:t>
            </a:r>
            <a:endParaRPr lang="en-US" b="1" dirty="0">
              <a:solidFill>
                <a:srgbClr val="FF0000"/>
              </a:solidFill>
            </a:endParaRP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Stop the medication &amp; </a:t>
            </a:r>
            <a:r>
              <a:rPr lang="en-US" dirty="0" smtClean="0"/>
              <a:t>monitor </a:t>
            </a:r>
            <a:r>
              <a:rPr lang="en-US" dirty="0"/>
              <a:t>the </a:t>
            </a:r>
            <a:r>
              <a:rPr lang="en-US" dirty="0" smtClean="0"/>
              <a:t>symptoms.</a:t>
            </a:r>
            <a:endParaRPr lang="en-US" dirty="0"/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Continue the medication (intranasal </a:t>
            </a:r>
            <a:r>
              <a:rPr lang="en-US" dirty="0" smtClean="0"/>
              <a:t>corticosteroids </a:t>
            </a:r>
            <a:r>
              <a:rPr lang="en-US" dirty="0"/>
              <a:t>&amp; nasal saline irrigation</a:t>
            </a:r>
            <a:r>
              <a:rPr lang="en-US" dirty="0" smtClean="0"/>
              <a:t>).</a:t>
            </a:r>
            <a:endParaRPr lang="en-US" dirty="0"/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Refer to ENT </a:t>
            </a:r>
            <a:r>
              <a:rPr lang="en-US" dirty="0" smtClean="0"/>
              <a:t>specialist.</a:t>
            </a:r>
            <a:endParaRPr lang="en-US" dirty="0"/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Start nasal </a:t>
            </a:r>
            <a:r>
              <a:rPr lang="en-US" dirty="0" smtClean="0"/>
              <a:t>decongestant. </a:t>
            </a:r>
            <a:endParaRPr lang="en-US" dirty="0"/>
          </a:p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22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22293507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457200"/>
            <a:ext cx="749808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Answer 6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752600"/>
            <a:ext cx="7327392" cy="4800600"/>
          </a:xfrm>
        </p:spPr>
        <p:txBody>
          <a:bodyPr/>
          <a:lstStyle/>
          <a:p>
            <a:pPr marL="514350" indent="-514350">
              <a:buFont typeface="+mj-lt"/>
              <a:buAutoNum type="alphaUcPeriod" startAt="2"/>
            </a:pPr>
            <a:r>
              <a:rPr lang="en-US" dirty="0"/>
              <a:t>The intranasal </a:t>
            </a:r>
            <a:r>
              <a:rPr lang="en-US" dirty="0" smtClean="0"/>
              <a:t>corticosteroids &amp; </a:t>
            </a:r>
            <a:r>
              <a:rPr lang="en-US" dirty="0"/>
              <a:t>nasal saline irrigation should be continued for at least </a:t>
            </a:r>
            <a:r>
              <a:rPr lang="en-US" dirty="0" smtClean="0"/>
              <a:t>4 </a:t>
            </a:r>
            <a:r>
              <a:rPr lang="en-US" dirty="0"/>
              <a:t>months </a:t>
            </a:r>
            <a:r>
              <a:rPr lang="en-US" dirty="0" smtClean="0"/>
              <a:t>&amp; </a:t>
            </a:r>
            <a:r>
              <a:rPr lang="en-US" dirty="0"/>
              <a:t>the evaluation should be done after that if the medication can be reduced </a:t>
            </a:r>
            <a:r>
              <a:rPr lang="en-US" dirty="0" smtClean="0"/>
              <a:t>to maintenance dose according </a:t>
            </a:r>
            <a:r>
              <a:rPr lang="en-US" dirty="0"/>
              <a:t>to the </a:t>
            </a:r>
            <a:r>
              <a:rPr lang="en-US" dirty="0" smtClean="0"/>
              <a:t>symptoms.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23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2325813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457200"/>
            <a:ext cx="7498080" cy="1143000"/>
          </a:xfrm>
        </p:spPr>
        <p:txBody>
          <a:bodyPr/>
          <a:lstStyle/>
          <a:p>
            <a:r>
              <a:rPr lang="en-US" b="1" dirty="0" smtClean="0"/>
              <a:t>Scenario 2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676400"/>
            <a:ext cx="7327392" cy="48006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Patient is reviewed after 4 weeks. However, he claims that the symptoms worsen with the medication given.</a:t>
            </a:r>
          </a:p>
          <a:p>
            <a:endParaRPr lang="en-US" sz="2200" dirty="0"/>
          </a:p>
          <a:p>
            <a:pPr marL="82296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Q7.  What is the next step of </a:t>
            </a:r>
          </a:p>
          <a:p>
            <a:pPr marL="82296" indent="0">
              <a:buNone/>
            </a:pP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      management?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Refer </a:t>
            </a:r>
            <a:r>
              <a:rPr lang="en-US" dirty="0"/>
              <a:t>to ENT </a:t>
            </a:r>
            <a:r>
              <a:rPr lang="en-US" dirty="0" smtClean="0"/>
              <a:t>specialist/secondary </a:t>
            </a:r>
            <a:r>
              <a:rPr lang="en-US" dirty="0"/>
              <a:t>or </a:t>
            </a:r>
            <a:r>
              <a:rPr lang="en-US" dirty="0" smtClean="0"/>
              <a:t>tertiary </a:t>
            </a:r>
            <a:r>
              <a:rPr lang="en-US" dirty="0" err="1" smtClean="0"/>
              <a:t>centre</a:t>
            </a:r>
            <a:r>
              <a:rPr lang="en-US" dirty="0" smtClean="0"/>
              <a:t> </a:t>
            </a:r>
            <a:r>
              <a:rPr lang="en-US" dirty="0"/>
              <a:t>with ENT </a:t>
            </a:r>
            <a:r>
              <a:rPr lang="en-US" dirty="0" smtClean="0"/>
              <a:t>service.</a:t>
            </a:r>
            <a:endParaRPr lang="en-US" dirty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Follow-up </a:t>
            </a:r>
            <a:r>
              <a:rPr lang="en-US" dirty="0"/>
              <a:t>for another 3 </a:t>
            </a:r>
            <a:r>
              <a:rPr lang="en-US" dirty="0" smtClean="0"/>
              <a:t>months.</a:t>
            </a:r>
            <a:endParaRPr lang="en-US" dirty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Start </a:t>
            </a:r>
            <a:r>
              <a:rPr lang="en-US" dirty="0"/>
              <a:t>oral </a:t>
            </a:r>
            <a:r>
              <a:rPr lang="en-US" dirty="0" smtClean="0"/>
              <a:t>antihistamine.</a:t>
            </a:r>
            <a:endParaRPr lang="en-US" dirty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Start </a:t>
            </a:r>
            <a:r>
              <a:rPr lang="en-US" dirty="0"/>
              <a:t>nasal </a:t>
            </a:r>
            <a:r>
              <a:rPr lang="en-US" dirty="0" smtClean="0"/>
              <a:t>decongestant.</a:t>
            </a:r>
            <a:endParaRPr lang="en-US" dirty="0"/>
          </a:p>
          <a:p>
            <a:pPr marL="82296" indent="0">
              <a:buNone/>
            </a:pP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24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86984037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457200"/>
            <a:ext cx="7498080" cy="1143000"/>
          </a:xfrm>
        </p:spPr>
        <p:txBody>
          <a:bodyPr/>
          <a:lstStyle/>
          <a:p>
            <a:r>
              <a:rPr lang="en-MY" b="1" dirty="0" smtClean="0">
                <a:solidFill>
                  <a:srgbClr val="FF0000"/>
                </a:solidFill>
              </a:rPr>
              <a:t>Answer 7</a:t>
            </a:r>
            <a:endParaRPr lang="en-MY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752600"/>
            <a:ext cx="7327392" cy="4419600"/>
          </a:xfrm>
        </p:spPr>
        <p:txBody>
          <a:bodyPr/>
          <a:lstStyle/>
          <a:p>
            <a:pPr marL="596646" indent="-514350">
              <a:buFont typeface="+mj-lt"/>
              <a:buAutoNum type="alphaUcPeriod"/>
            </a:pPr>
            <a:r>
              <a:rPr lang="en-US" dirty="0"/>
              <a:t>Referral to ENT should be made after fail a course of optimal medical treatment. </a:t>
            </a:r>
            <a:r>
              <a:rPr lang="en-US" dirty="0" smtClean="0"/>
              <a:t> Antihistamine should only </a:t>
            </a:r>
            <a:r>
              <a:rPr lang="en-US" dirty="0"/>
              <a:t>be given to patients that have </a:t>
            </a:r>
            <a:r>
              <a:rPr lang="en-US" dirty="0" smtClean="0"/>
              <a:t>allergic rhinitis symptoms.</a:t>
            </a:r>
            <a:endParaRPr lang="en-US" dirty="0"/>
          </a:p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25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09469759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122238"/>
            <a:ext cx="8001000" cy="715962"/>
          </a:xfrm>
        </p:spPr>
        <p:txBody>
          <a:bodyPr>
            <a:normAutofit/>
          </a:bodyPr>
          <a:lstStyle/>
          <a:p>
            <a:pPr algn="ctr"/>
            <a:r>
              <a:rPr lang="en-US" sz="2000" b="1" dirty="0"/>
              <a:t>Management of Chronic Rhinosinusitis for </a:t>
            </a:r>
            <a:br>
              <a:rPr lang="en-US" sz="2000" b="1" dirty="0"/>
            </a:br>
            <a:r>
              <a:rPr lang="en-US" sz="2000" b="1" dirty="0"/>
              <a:t>Primary Care </a:t>
            </a:r>
            <a:r>
              <a:rPr lang="en-US" sz="2000" b="1" dirty="0" smtClean="0"/>
              <a:t>&amp; </a:t>
            </a:r>
            <a:r>
              <a:rPr lang="en-US" sz="2000" b="1" dirty="0"/>
              <a:t>Non-ORL Centre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199" y="769285"/>
            <a:ext cx="4724401" cy="60887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26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20001475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MY" b="1" dirty="0"/>
              <a:t>Indications of </a:t>
            </a:r>
            <a:r>
              <a:rPr lang="en-MY" b="1" dirty="0" smtClean="0"/>
              <a:t>referral </a:t>
            </a:r>
            <a:r>
              <a:rPr lang="en-MY" b="1" dirty="0"/>
              <a:t>for CRS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27</a:t>
            </a:fld>
            <a:endParaRPr lang="en-MY"/>
          </a:p>
        </p:txBody>
      </p:sp>
      <p:sp>
        <p:nvSpPr>
          <p:cNvPr id="4" name="Rounded Rectangle 3"/>
          <p:cNvSpPr/>
          <p:nvPr/>
        </p:nvSpPr>
        <p:spPr>
          <a:xfrm>
            <a:off x="2514600" y="5867400"/>
            <a:ext cx="4114800" cy="629603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MY" b="1" dirty="0">
                <a:solidFill>
                  <a:srgbClr val="FF0000"/>
                </a:solidFill>
                <a:effectLst/>
                <a:ea typeface="Calibri"/>
                <a:cs typeface="Times New Roman"/>
              </a:rPr>
              <a:t>*Early referral        </a:t>
            </a:r>
            <a:r>
              <a:rPr lang="en-MY" b="1" dirty="0" smtClean="0">
                <a:solidFill>
                  <a:srgbClr val="FF0000"/>
                </a:solidFill>
                <a:effectLst/>
                <a:ea typeface="Calibri"/>
                <a:cs typeface="Times New Roman"/>
              </a:rPr>
              <a:t>: </a:t>
            </a:r>
            <a:r>
              <a:rPr lang="en-MY" b="1" dirty="0">
                <a:solidFill>
                  <a:srgbClr val="FF0000"/>
                </a:solidFill>
                <a:effectLst/>
                <a:ea typeface="Calibri"/>
                <a:cs typeface="Times New Roman"/>
              </a:rPr>
              <a:t>within 2 weeks</a:t>
            </a:r>
            <a:endParaRPr lang="en-US" dirty="0">
              <a:effectLst/>
              <a:ea typeface="Calibri"/>
              <a:cs typeface="Times New Roman"/>
            </a:endParaRPr>
          </a:p>
          <a:p>
            <a:pPr marL="0" marR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MY" b="1" dirty="0">
                <a:solidFill>
                  <a:srgbClr val="FF0000"/>
                </a:solidFill>
                <a:effectLst/>
                <a:ea typeface="Calibri"/>
                <a:cs typeface="Times New Roman"/>
              </a:rPr>
              <a:t>**Urgent referral   </a:t>
            </a:r>
            <a:r>
              <a:rPr lang="en-MY" b="1" dirty="0" smtClean="0">
                <a:solidFill>
                  <a:srgbClr val="FF0000"/>
                </a:solidFill>
                <a:effectLst/>
                <a:ea typeface="Calibri"/>
                <a:cs typeface="Times New Roman"/>
              </a:rPr>
              <a:t>: </a:t>
            </a:r>
            <a:r>
              <a:rPr lang="en-MY" b="1" dirty="0">
                <a:solidFill>
                  <a:srgbClr val="FF0000"/>
                </a:solidFill>
                <a:effectLst/>
                <a:ea typeface="Calibri"/>
                <a:cs typeface="Times New Roman"/>
              </a:rPr>
              <a:t>within 24 hours</a:t>
            </a:r>
            <a:endParaRPr lang="en-US" dirty="0">
              <a:effectLst/>
              <a:ea typeface="Calibri"/>
              <a:cs typeface="Times New Roman"/>
            </a:endParaRPr>
          </a:p>
        </p:txBody>
      </p:sp>
      <p:graphicFrame>
        <p:nvGraphicFramePr>
          <p:cNvPr id="5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20408668"/>
              </p:ext>
            </p:extLst>
          </p:nvPr>
        </p:nvGraphicFramePr>
        <p:xfrm>
          <a:off x="609600" y="1524000"/>
          <a:ext cx="7924800" cy="4038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7159971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457200"/>
            <a:ext cx="7498080" cy="1143000"/>
          </a:xfrm>
        </p:spPr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Scenario 2 (cont.)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706562"/>
            <a:ext cx="7327392" cy="48006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Patient is reviewed by the ENT specialist.</a:t>
            </a:r>
          </a:p>
          <a:p>
            <a:r>
              <a:rPr lang="en-US" dirty="0"/>
              <a:t>Nasal </a:t>
            </a:r>
            <a:r>
              <a:rPr lang="en-US" dirty="0" smtClean="0"/>
              <a:t>endoscopic </a:t>
            </a:r>
            <a:r>
              <a:rPr lang="en-US" dirty="0"/>
              <a:t>examination </a:t>
            </a:r>
            <a:r>
              <a:rPr lang="en-US" dirty="0" smtClean="0"/>
              <a:t>reveals </a:t>
            </a:r>
            <a:r>
              <a:rPr lang="en-US" dirty="0"/>
              <a:t>bilateral nasal polyposis grade 2 with mucopurulent post-nasal discharge.</a:t>
            </a:r>
          </a:p>
          <a:p>
            <a:pPr marL="0" indent="0">
              <a:buNone/>
            </a:pPr>
            <a:endParaRPr lang="en-US" sz="2200" dirty="0" smtClean="0"/>
          </a:p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Q8. How </a:t>
            </a:r>
            <a:r>
              <a:rPr lang="en-US" b="1" dirty="0">
                <a:solidFill>
                  <a:srgbClr val="FF0000"/>
                </a:solidFill>
              </a:rPr>
              <a:t>would treat this patient?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Medical </a:t>
            </a:r>
            <a:r>
              <a:rPr lang="en-US" dirty="0"/>
              <a:t>therapy for </a:t>
            </a:r>
            <a:r>
              <a:rPr lang="en-US" dirty="0" smtClean="0"/>
              <a:t>2 weeks</a:t>
            </a:r>
            <a:endParaRPr lang="en-US" dirty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Medical </a:t>
            </a:r>
            <a:r>
              <a:rPr lang="en-US" dirty="0"/>
              <a:t>therapy for </a:t>
            </a:r>
            <a:r>
              <a:rPr lang="en-US" dirty="0" smtClean="0"/>
              <a:t>16 - 52 weeks</a:t>
            </a:r>
            <a:endParaRPr lang="en-US" dirty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Surgical </a:t>
            </a:r>
            <a:r>
              <a:rPr lang="en-US" dirty="0"/>
              <a:t>intervention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Alternative </a:t>
            </a:r>
            <a:r>
              <a:rPr lang="en-US" dirty="0"/>
              <a:t>management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28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22893657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457200"/>
            <a:ext cx="749808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Answer 8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630362"/>
            <a:ext cx="7327392" cy="480060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b="1" dirty="0" smtClean="0"/>
              <a:t>B. The </a:t>
            </a:r>
            <a:r>
              <a:rPr lang="en-US" b="1" dirty="0"/>
              <a:t>accepted duration for optimum medical therapy is </a:t>
            </a:r>
            <a:r>
              <a:rPr lang="en-US" b="1" dirty="0" smtClean="0"/>
              <a:t>16 - 52 </a:t>
            </a:r>
            <a:r>
              <a:rPr lang="en-US" b="1" dirty="0"/>
              <a:t>weeks.</a:t>
            </a:r>
          </a:p>
          <a:p>
            <a:pPr marL="0" indent="0">
              <a:buNone/>
            </a:pPr>
            <a:endParaRPr lang="en-US" sz="2200" dirty="0" smtClean="0"/>
          </a:p>
          <a:p>
            <a:pPr marL="0" indent="0">
              <a:buNone/>
            </a:pPr>
            <a:r>
              <a:rPr lang="en-US" dirty="0" smtClean="0"/>
              <a:t>A. The duration of treatment is too short for chronic </a:t>
            </a:r>
            <a:r>
              <a:rPr lang="en-US" dirty="0" err="1" smtClean="0"/>
              <a:t>rhinosinusitis</a:t>
            </a:r>
            <a:endParaRPr lang="en-US" dirty="0" smtClean="0"/>
          </a:p>
          <a:p>
            <a:pPr marL="0" indent="0">
              <a:buNone/>
            </a:pPr>
            <a:r>
              <a:rPr lang="en-US" sz="2200" dirty="0" smtClean="0"/>
              <a:t> </a:t>
            </a:r>
          </a:p>
          <a:p>
            <a:pPr marL="0" indent="0">
              <a:buNone/>
            </a:pPr>
            <a:r>
              <a:rPr lang="en-US" dirty="0" smtClean="0"/>
              <a:t>C. Surgical intervention only to be considered if failed medical therapy.</a:t>
            </a:r>
          </a:p>
          <a:p>
            <a:pPr marL="0" indent="0">
              <a:buNone/>
            </a:pPr>
            <a:endParaRPr lang="en-US" sz="2200" dirty="0" smtClean="0"/>
          </a:p>
          <a:p>
            <a:pPr marL="0" indent="0">
              <a:buNone/>
            </a:pPr>
            <a:r>
              <a:rPr lang="en-US" dirty="0" smtClean="0"/>
              <a:t>D.  Alternative management is not an option.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29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7392878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457200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en-MY" b="1" dirty="0" smtClean="0">
                <a:solidFill>
                  <a:srgbClr val="FF0000"/>
                </a:solidFill>
              </a:rPr>
              <a:t>Q1. </a:t>
            </a:r>
            <a:r>
              <a:rPr lang="en-US" b="1" dirty="0">
                <a:solidFill>
                  <a:srgbClr val="FF0000"/>
                </a:solidFill>
              </a:rPr>
              <a:t>What is the BEST step of 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br>
              <a:rPr lang="en-US" b="1" dirty="0" smtClean="0">
                <a:solidFill>
                  <a:srgbClr val="FF0000"/>
                </a:solidFill>
              </a:rPr>
            </a:b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      management </a:t>
            </a:r>
            <a:r>
              <a:rPr lang="en-US" b="1" dirty="0">
                <a:solidFill>
                  <a:srgbClr val="FF0000"/>
                </a:solidFill>
              </a:rPr>
              <a:t>at this </a:t>
            </a:r>
            <a:r>
              <a:rPr lang="en-US" b="1" dirty="0" smtClean="0">
                <a:solidFill>
                  <a:srgbClr val="FF0000"/>
                </a:solidFill>
              </a:rPr>
              <a:t>point?</a:t>
            </a:r>
            <a:endParaRPr lang="en-MY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981200"/>
            <a:ext cx="7403592" cy="4343400"/>
          </a:xfrm>
        </p:spPr>
        <p:txBody>
          <a:bodyPr>
            <a:normAutofit/>
          </a:bodyPr>
          <a:lstStyle/>
          <a:p>
            <a:pPr marL="361950" indent="-361950">
              <a:buFont typeface="+mj-lt"/>
              <a:buAutoNum type="alphaUcPeriod"/>
            </a:pPr>
            <a:r>
              <a:rPr lang="en-US" sz="2800" dirty="0" smtClean="0"/>
              <a:t>Start </a:t>
            </a:r>
            <a:r>
              <a:rPr lang="en-US" sz="2800" dirty="0"/>
              <a:t>oral </a:t>
            </a:r>
            <a:r>
              <a:rPr lang="en-US" sz="2800" dirty="0" smtClean="0"/>
              <a:t>antibiotic &amp; </a:t>
            </a:r>
            <a:r>
              <a:rPr lang="en-US" sz="2800" dirty="0"/>
              <a:t>give appointment </a:t>
            </a:r>
            <a:r>
              <a:rPr lang="en-US" sz="2800" dirty="0" smtClean="0"/>
              <a:t>within 1 </a:t>
            </a:r>
            <a:r>
              <a:rPr lang="en-US" sz="2800" dirty="0"/>
              <a:t>week to review the progress of </a:t>
            </a:r>
            <a:r>
              <a:rPr lang="en-US" sz="2800" dirty="0" smtClean="0"/>
              <a:t>the symptoms.</a:t>
            </a:r>
            <a:endParaRPr lang="en-US" sz="2800" dirty="0"/>
          </a:p>
          <a:p>
            <a:pPr marL="361950" indent="-361950">
              <a:buFont typeface="+mj-lt"/>
              <a:buAutoNum type="alphaUcPeriod"/>
            </a:pPr>
            <a:r>
              <a:rPr lang="en-US" sz="2800" dirty="0" smtClean="0"/>
              <a:t>Refer urgently to </a:t>
            </a:r>
            <a:r>
              <a:rPr lang="en-US" sz="2800" dirty="0"/>
              <a:t>ENT </a:t>
            </a:r>
            <a:r>
              <a:rPr lang="en-US" sz="2800" dirty="0" smtClean="0"/>
              <a:t>specialist/secondary or </a:t>
            </a:r>
            <a:r>
              <a:rPr lang="en-US" sz="2800" dirty="0"/>
              <a:t>tertiary center with ENT </a:t>
            </a:r>
            <a:r>
              <a:rPr lang="en-US" sz="2800" dirty="0" smtClean="0"/>
              <a:t>service.</a:t>
            </a:r>
            <a:endParaRPr lang="en-US" sz="2800" dirty="0"/>
          </a:p>
          <a:p>
            <a:pPr marL="361950" indent="-361950">
              <a:buFont typeface="+mj-lt"/>
              <a:buAutoNum type="alphaUcPeriod"/>
            </a:pPr>
            <a:r>
              <a:rPr lang="en-US" sz="2800" dirty="0" smtClean="0"/>
              <a:t>Do paranasal </a:t>
            </a:r>
            <a:r>
              <a:rPr lang="en-US" sz="2800" dirty="0"/>
              <a:t>sinus </a:t>
            </a:r>
            <a:r>
              <a:rPr lang="en-US" sz="2800" dirty="0" smtClean="0"/>
              <a:t>radiography </a:t>
            </a:r>
            <a:r>
              <a:rPr lang="en-US" sz="2800" dirty="0"/>
              <a:t>to see the air </a:t>
            </a:r>
            <a:r>
              <a:rPr lang="en-US" sz="2800" dirty="0" smtClean="0"/>
              <a:t>fluid level </a:t>
            </a:r>
            <a:r>
              <a:rPr lang="en-US" sz="2800" dirty="0"/>
              <a:t>in the </a:t>
            </a:r>
            <a:r>
              <a:rPr lang="en-US" sz="2800" dirty="0" smtClean="0"/>
              <a:t>sinuses.</a:t>
            </a:r>
            <a:endParaRPr lang="en-US" sz="2800" dirty="0"/>
          </a:p>
          <a:p>
            <a:pPr marL="361950" indent="-361950">
              <a:buFont typeface="+mj-lt"/>
              <a:buAutoNum type="alphaUcPeriod"/>
            </a:pPr>
            <a:r>
              <a:rPr lang="en-US" sz="2800" dirty="0" smtClean="0"/>
              <a:t>Start </a:t>
            </a:r>
            <a:r>
              <a:rPr lang="en-US" sz="2800" dirty="0"/>
              <a:t>nasal </a:t>
            </a:r>
            <a:r>
              <a:rPr lang="en-US" sz="2800" dirty="0" smtClean="0"/>
              <a:t>decongestant &amp; </a:t>
            </a:r>
            <a:r>
              <a:rPr lang="en-US" sz="2800" dirty="0"/>
              <a:t>intranasal </a:t>
            </a:r>
            <a:r>
              <a:rPr lang="en-US" sz="2800" dirty="0" smtClean="0"/>
              <a:t>steroid spray. 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3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189734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457200"/>
            <a:ext cx="7498080" cy="1143000"/>
          </a:xfrm>
        </p:spPr>
        <p:txBody>
          <a:bodyPr/>
          <a:lstStyle/>
          <a:p>
            <a:r>
              <a:rPr lang="en-US" b="1" dirty="0" smtClean="0"/>
              <a:t>Scenario 3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676400"/>
            <a:ext cx="7327392" cy="4800600"/>
          </a:xfrm>
        </p:spPr>
        <p:txBody>
          <a:bodyPr/>
          <a:lstStyle/>
          <a:p>
            <a:r>
              <a:rPr lang="en-US" dirty="0" smtClean="0"/>
              <a:t>Patient is started on medical treatment &amp; reviewed after 4 months.  The symptoms improve.</a:t>
            </a:r>
          </a:p>
          <a:p>
            <a:endParaRPr lang="en-US" sz="2000" dirty="0"/>
          </a:p>
          <a:p>
            <a:pPr marL="82296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Q9. What is the next management? 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30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4555491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457200"/>
            <a:ext cx="749808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Answer 9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706562"/>
            <a:ext cx="7403592" cy="4800600"/>
          </a:xfrm>
        </p:spPr>
        <p:txBody>
          <a:bodyPr/>
          <a:lstStyle/>
          <a:p>
            <a:r>
              <a:rPr lang="en-US" dirty="0" smtClean="0"/>
              <a:t>Patient is to continue the medication until review.</a:t>
            </a:r>
          </a:p>
          <a:p>
            <a:endParaRPr lang="en-US" sz="2000" dirty="0" smtClean="0"/>
          </a:p>
          <a:p>
            <a:r>
              <a:rPr lang="en-US" dirty="0" smtClean="0"/>
              <a:t>If the symptoms improve, the medication may be continued on maintenance dose.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31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58197946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503238"/>
            <a:ext cx="7498080" cy="1143000"/>
          </a:xfrm>
        </p:spPr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Scenario 3 (cont.)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752600"/>
            <a:ext cx="7403592" cy="48006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During review,  patient complains of worsening symptoms.</a:t>
            </a:r>
          </a:p>
          <a:p>
            <a:pPr marL="82296" indent="0">
              <a:buNone/>
            </a:pPr>
            <a:endParaRPr lang="en-US" sz="2400" dirty="0"/>
          </a:p>
          <a:p>
            <a:pPr marL="82296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Q10.  What is the next step of   </a:t>
            </a:r>
          </a:p>
          <a:p>
            <a:pPr marL="82296" indent="0">
              <a:buNone/>
            </a:pP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        management? 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Discuss </a:t>
            </a:r>
            <a:r>
              <a:rPr lang="en-US" dirty="0"/>
              <a:t>with patient regarding surgical </a:t>
            </a:r>
            <a:r>
              <a:rPr lang="en-US" dirty="0" smtClean="0"/>
              <a:t>intervention.</a:t>
            </a:r>
            <a:endParaRPr lang="en-US" dirty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Stop </a:t>
            </a:r>
            <a:r>
              <a:rPr lang="en-US" dirty="0"/>
              <a:t>the intranasal </a:t>
            </a:r>
            <a:r>
              <a:rPr lang="en-US" dirty="0" smtClean="0"/>
              <a:t>corticosteroids </a:t>
            </a:r>
            <a:r>
              <a:rPr lang="en-US" dirty="0"/>
              <a:t>since the </a:t>
            </a:r>
            <a:r>
              <a:rPr lang="en-US" dirty="0" smtClean="0"/>
              <a:t>medication does </a:t>
            </a:r>
            <a:r>
              <a:rPr lang="en-US" dirty="0"/>
              <a:t>not serve any </a:t>
            </a:r>
            <a:r>
              <a:rPr lang="en-US" dirty="0" smtClean="0"/>
              <a:t>benefit.</a:t>
            </a:r>
            <a:endParaRPr lang="en-US" dirty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Start </a:t>
            </a:r>
            <a:r>
              <a:rPr lang="en-US" dirty="0"/>
              <a:t>on </a:t>
            </a:r>
            <a:r>
              <a:rPr lang="en-US" dirty="0" smtClean="0"/>
              <a:t>long-term </a:t>
            </a:r>
            <a:r>
              <a:rPr lang="en-US" dirty="0"/>
              <a:t>oral </a:t>
            </a:r>
            <a:r>
              <a:rPr lang="en-US" dirty="0" smtClean="0"/>
              <a:t>corticosteroids </a:t>
            </a:r>
            <a:r>
              <a:rPr lang="en-US" dirty="0"/>
              <a:t>for 3 </a:t>
            </a:r>
            <a:r>
              <a:rPr lang="en-US" dirty="0" smtClean="0"/>
              <a:t>months.</a:t>
            </a:r>
            <a:endParaRPr lang="en-US" dirty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Start </a:t>
            </a:r>
            <a:r>
              <a:rPr lang="en-US" dirty="0"/>
              <a:t>complementary alternative </a:t>
            </a:r>
            <a:r>
              <a:rPr lang="en-US" dirty="0" smtClean="0"/>
              <a:t>medication.</a:t>
            </a:r>
            <a:endParaRPr lang="en-US" dirty="0"/>
          </a:p>
          <a:p>
            <a:pPr marL="82296" indent="0">
              <a:buNone/>
            </a:pP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32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71407040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457200"/>
            <a:ext cx="7498080" cy="792162"/>
          </a:xfrm>
        </p:spPr>
        <p:txBody>
          <a:bodyPr/>
          <a:lstStyle/>
          <a:p>
            <a:r>
              <a:rPr lang="en-MY" b="1" dirty="0" smtClean="0">
                <a:solidFill>
                  <a:srgbClr val="FF0000"/>
                </a:solidFill>
              </a:rPr>
              <a:t>Answer 10</a:t>
            </a:r>
            <a:endParaRPr lang="en-MY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524000"/>
            <a:ext cx="7403592" cy="4724400"/>
          </a:xfrm>
        </p:spPr>
        <p:txBody>
          <a:bodyPr>
            <a:normAutofit fontScale="85000" lnSpcReduction="20000"/>
          </a:bodyPr>
          <a:lstStyle/>
          <a:p>
            <a:pPr marL="450850" indent="-450850">
              <a:buFont typeface="+mj-lt"/>
              <a:buAutoNum type="alphaUcPeriod"/>
            </a:pPr>
            <a:r>
              <a:rPr lang="en-US" sz="2600" b="1" dirty="0" smtClean="0"/>
              <a:t>Functional </a:t>
            </a:r>
            <a:r>
              <a:rPr lang="en-US" sz="2600" b="1" dirty="0"/>
              <a:t>endoscopic sinus surgery should be offered in patients with </a:t>
            </a:r>
            <a:r>
              <a:rPr lang="en-US" sz="2600" b="1" dirty="0" smtClean="0"/>
              <a:t>CRS </a:t>
            </a:r>
            <a:r>
              <a:rPr lang="en-US" sz="2600" b="1" dirty="0"/>
              <a:t>who fail optimal medical treatment</a:t>
            </a:r>
            <a:r>
              <a:rPr lang="en-US" sz="2600" b="1" dirty="0" smtClean="0"/>
              <a:t>.</a:t>
            </a:r>
          </a:p>
          <a:p>
            <a:pPr marL="450850" indent="-450850">
              <a:buFont typeface="+mj-lt"/>
              <a:buAutoNum type="alphaUcPeriod"/>
            </a:pPr>
            <a:endParaRPr lang="en-US" sz="1300" b="1" dirty="0"/>
          </a:p>
          <a:p>
            <a:pPr marL="450850" indent="-450850">
              <a:buFont typeface="+mj-lt"/>
              <a:buAutoNum type="alphaUcPeriod"/>
            </a:pPr>
            <a:r>
              <a:rPr lang="en-US" sz="2600" dirty="0" smtClean="0"/>
              <a:t>Intranasal corticosteroids </a:t>
            </a:r>
            <a:r>
              <a:rPr lang="en-US" sz="2600" dirty="0"/>
              <a:t>should be continued despite patient </a:t>
            </a:r>
            <a:r>
              <a:rPr lang="en-US" sz="2600" dirty="0" smtClean="0"/>
              <a:t>does </a:t>
            </a:r>
            <a:r>
              <a:rPr lang="en-US" sz="2600" dirty="0"/>
              <a:t>not have any improvement </a:t>
            </a:r>
            <a:r>
              <a:rPr lang="en-US" sz="2600" dirty="0" smtClean="0"/>
              <a:t>&amp; </a:t>
            </a:r>
            <a:r>
              <a:rPr lang="en-US" sz="2600" dirty="0"/>
              <a:t>after surgery as </a:t>
            </a:r>
            <a:r>
              <a:rPr lang="en-US" sz="2600" dirty="0" smtClean="0"/>
              <a:t>well</a:t>
            </a:r>
            <a:r>
              <a:rPr lang="en-US" sz="2600" dirty="0"/>
              <a:t>. </a:t>
            </a:r>
            <a:endParaRPr lang="en-US" sz="2600" dirty="0" smtClean="0"/>
          </a:p>
          <a:p>
            <a:pPr marL="450850" indent="-450850">
              <a:buFont typeface="+mj-lt"/>
              <a:buAutoNum type="alphaUcPeriod"/>
            </a:pPr>
            <a:endParaRPr lang="en-US" sz="1300" dirty="0"/>
          </a:p>
          <a:p>
            <a:pPr marL="450850" indent="-450850">
              <a:buFont typeface="+mj-lt"/>
              <a:buAutoNum type="alphaUcPeriod"/>
            </a:pPr>
            <a:r>
              <a:rPr lang="en-US" sz="2600" dirty="0" smtClean="0"/>
              <a:t>Long-term </a:t>
            </a:r>
            <a:r>
              <a:rPr lang="en-US" sz="2600" dirty="0"/>
              <a:t>oral </a:t>
            </a:r>
            <a:r>
              <a:rPr lang="en-US" sz="2600" dirty="0" smtClean="0"/>
              <a:t>corticosteroids </a:t>
            </a:r>
            <a:r>
              <a:rPr lang="en-US" sz="2600" dirty="0"/>
              <a:t>should not be </a:t>
            </a:r>
            <a:r>
              <a:rPr lang="en-US" sz="2600" dirty="0" smtClean="0"/>
              <a:t>considered.</a:t>
            </a:r>
            <a:endParaRPr lang="en-US" sz="2600" dirty="0"/>
          </a:p>
          <a:p>
            <a:pPr marL="622300" lvl="2" indent="-171450" fontAlgn="base">
              <a:buFont typeface="Arial" panose="020B0604020202020204" pitchFamily="34" charset="0"/>
              <a:buChar char="•"/>
              <a:tabLst>
                <a:tab pos="622300" algn="l"/>
              </a:tabLst>
            </a:pPr>
            <a:r>
              <a:rPr lang="en-US" sz="2200" dirty="0"/>
              <a:t>Short-term oral corticosteroids should be given as follows:</a:t>
            </a:r>
          </a:p>
          <a:p>
            <a:pPr marL="901700" lvl="4" indent="-279400" fontAlgn="base">
              <a:buFont typeface="Courier New" panose="02070309020205020404" pitchFamily="49" charset="0"/>
              <a:buChar char="o"/>
            </a:pPr>
            <a:r>
              <a:rPr lang="en-US" sz="1900" dirty="0" smtClean="0"/>
              <a:t>ARS </a:t>
            </a:r>
            <a:r>
              <a:rPr lang="en-US" sz="1900" dirty="0"/>
              <a:t>(30 mg/day for </a:t>
            </a:r>
            <a:r>
              <a:rPr lang="en-US" sz="1900" dirty="0" smtClean="0"/>
              <a:t>1 </a:t>
            </a:r>
            <a:r>
              <a:rPr lang="en-US" sz="1900" dirty="0"/>
              <a:t>week)</a:t>
            </a:r>
          </a:p>
          <a:p>
            <a:pPr marL="901700" lvl="4" indent="-279400">
              <a:buFont typeface="Courier New" panose="02070309020205020404" pitchFamily="49" charset="0"/>
              <a:buChar char="o"/>
            </a:pPr>
            <a:r>
              <a:rPr lang="en-US" sz="1900" dirty="0" smtClean="0"/>
              <a:t>CRS </a:t>
            </a:r>
            <a:r>
              <a:rPr lang="en-US" sz="1900" dirty="0"/>
              <a:t>(25mg/day for </a:t>
            </a:r>
            <a:r>
              <a:rPr lang="en-US" sz="1900" dirty="0" smtClean="0"/>
              <a:t>2 </a:t>
            </a:r>
            <a:r>
              <a:rPr lang="en-US" sz="1900" dirty="0"/>
              <a:t>weeks</a:t>
            </a:r>
            <a:r>
              <a:rPr lang="en-US" sz="1900" dirty="0" smtClean="0"/>
              <a:t>)</a:t>
            </a:r>
          </a:p>
          <a:p>
            <a:pPr marL="901700" lvl="4" indent="-279400">
              <a:buFont typeface="Courier New" panose="02070309020205020404" pitchFamily="49" charset="0"/>
              <a:buChar char="o"/>
            </a:pPr>
            <a:endParaRPr lang="en-US" sz="1300" dirty="0"/>
          </a:p>
          <a:p>
            <a:pPr marL="450850" indent="-450850">
              <a:buFont typeface="+mj-lt"/>
              <a:buAutoNum type="alphaUcPeriod"/>
            </a:pPr>
            <a:r>
              <a:rPr lang="en-US" sz="2600" dirty="0" smtClean="0"/>
              <a:t>Complementary </a:t>
            </a:r>
            <a:r>
              <a:rPr lang="en-US" sz="2600" dirty="0"/>
              <a:t>alternative medicine is not one of </a:t>
            </a:r>
            <a:r>
              <a:rPr lang="en-US" sz="2600" dirty="0" smtClean="0"/>
              <a:t>treatment </a:t>
            </a:r>
            <a:r>
              <a:rPr lang="en-US" sz="2600" dirty="0"/>
              <a:t>of </a:t>
            </a:r>
            <a:r>
              <a:rPr lang="en-US" sz="2600" dirty="0" smtClean="0"/>
              <a:t>choice.</a:t>
            </a:r>
            <a:endParaRPr lang="en-US" sz="2600" dirty="0"/>
          </a:p>
          <a:p>
            <a:pPr marL="622300" lvl="2" indent="-171450">
              <a:buFont typeface="Arial" panose="020B0604020202020204" pitchFamily="34" charset="0"/>
              <a:buChar char="•"/>
            </a:pPr>
            <a:r>
              <a:rPr lang="en-MY" sz="2200" dirty="0" smtClean="0"/>
              <a:t>There </a:t>
            </a:r>
            <a:r>
              <a:rPr lang="en-MY" sz="2200" dirty="0"/>
              <a:t>is insufficient evidence to support the use of complementary alternative medicines in </a:t>
            </a:r>
            <a:r>
              <a:rPr lang="en-MY" sz="2200" dirty="0" smtClean="0"/>
              <a:t>RS.</a:t>
            </a:r>
            <a:endParaRPr 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33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5530633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04146"/>
            <a:ext cx="5105400" cy="67538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34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98226018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dirty="0" smtClean="0"/>
              <a:t>Thank You</a:t>
            </a:r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35</a:t>
            </a:fld>
            <a:endParaRPr lang="en-MY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2943300"/>
            <a:ext cx="2088231" cy="3252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26030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457200"/>
            <a:ext cx="7498080" cy="1143000"/>
          </a:xfrm>
        </p:spPr>
        <p:txBody>
          <a:bodyPr/>
          <a:lstStyle/>
          <a:p>
            <a:r>
              <a:rPr lang="en-MY" b="1" dirty="0" smtClean="0">
                <a:solidFill>
                  <a:srgbClr val="FF0000"/>
                </a:solidFill>
              </a:rPr>
              <a:t>Answer 1</a:t>
            </a:r>
            <a:endParaRPr lang="en-MY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752600"/>
            <a:ext cx="7403592" cy="48006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 smtClean="0"/>
              <a:t>***At </a:t>
            </a:r>
            <a:r>
              <a:rPr lang="en-US" sz="2400" dirty="0"/>
              <a:t>this </a:t>
            </a:r>
            <a:r>
              <a:rPr lang="en-US" sz="2400" dirty="0" smtClean="0"/>
              <a:t>stage. the </a:t>
            </a:r>
            <a:r>
              <a:rPr lang="en-US" sz="2400" dirty="0"/>
              <a:t>diagnosis is </a:t>
            </a:r>
            <a:r>
              <a:rPr lang="en-US" sz="2400" dirty="0" smtClean="0"/>
              <a:t>ARS </a:t>
            </a:r>
            <a:r>
              <a:rPr lang="en-US" sz="2400" dirty="0"/>
              <a:t>with orbital </a:t>
            </a:r>
            <a:r>
              <a:rPr lang="en-US" sz="2400" dirty="0" smtClean="0"/>
              <a:t>complication</a:t>
            </a:r>
            <a:endParaRPr lang="en-US" sz="2400" dirty="0"/>
          </a:p>
          <a:p>
            <a:pPr marL="0" indent="0">
              <a:buNone/>
            </a:pPr>
            <a:endParaRPr lang="en-US" sz="1200" b="1" dirty="0" smtClean="0"/>
          </a:p>
          <a:p>
            <a:pPr marL="0" indent="0">
              <a:buNone/>
            </a:pPr>
            <a:r>
              <a:rPr lang="en-US" sz="2400" b="1" dirty="0" smtClean="0"/>
              <a:t>B.  Any </a:t>
            </a:r>
            <a:r>
              <a:rPr lang="en-US" sz="2400" b="1" dirty="0"/>
              <a:t>orbital complication of ARS need urgent </a:t>
            </a:r>
            <a:r>
              <a:rPr lang="en-US" sz="2400" b="1" dirty="0" smtClean="0"/>
              <a:t> </a:t>
            </a:r>
          </a:p>
          <a:p>
            <a:pPr marL="0" indent="0">
              <a:buNone/>
            </a:pPr>
            <a:r>
              <a:rPr lang="en-US" sz="2400" b="1" dirty="0" smtClean="0"/>
              <a:t>referral </a:t>
            </a:r>
            <a:r>
              <a:rPr lang="en-US" sz="2400" b="1" dirty="0"/>
              <a:t>to ENT.</a:t>
            </a:r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r>
              <a:rPr lang="en-US" sz="2400" dirty="0" smtClean="0"/>
              <a:t>A </a:t>
            </a:r>
            <a:r>
              <a:rPr lang="en-US" sz="2400" dirty="0"/>
              <a:t>&amp; </a:t>
            </a:r>
            <a:r>
              <a:rPr lang="en-US" sz="2400" dirty="0" smtClean="0"/>
              <a:t>D.  </a:t>
            </a:r>
            <a:r>
              <a:rPr lang="en-US" sz="2400" dirty="0"/>
              <a:t>This patient shouldn’t be managed in primary care as the patient need assessment by ENT </a:t>
            </a:r>
            <a:r>
              <a:rPr lang="en-US" sz="2400" dirty="0" smtClean="0"/>
              <a:t>&amp; </a:t>
            </a:r>
            <a:r>
              <a:rPr lang="en-US" sz="2400" dirty="0"/>
              <a:t>the management is according to Chandler’s classification. Patient need urgent referral within 24 hours to ENT. </a:t>
            </a:r>
            <a:endParaRPr lang="en-US" sz="2400" dirty="0" smtClean="0"/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r>
              <a:rPr lang="en-US" sz="2400" dirty="0" smtClean="0"/>
              <a:t>C. Plain </a:t>
            </a:r>
            <a:r>
              <a:rPr lang="en-US" sz="2400" dirty="0"/>
              <a:t>radiography has no role in the routine management of </a:t>
            </a:r>
            <a:r>
              <a:rPr lang="en-US" sz="2400" dirty="0" smtClean="0"/>
              <a:t>RS.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4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116545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b="1" dirty="0"/>
              <a:t>Chandler’s Classification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5</a:t>
            </a:fld>
            <a:endParaRPr lang="en-MY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571612"/>
            <a:ext cx="7717036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6698492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188640"/>
            <a:ext cx="7498080" cy="778416"/>
          </a:xfrm>
        </p:spPr>
        <p:txBody>
          <a:bodyPr>
            <a:normAutofit fontScale="90000"/>
          </a:bodyPr>
          <a:lstStyle/>
          <a:p>
            <a:r>
              <a:rPr lang="en-MY" b="1" dirty="0"/>
              <a:t>Indications of referral for ARS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6</a:t>
            </a:fld>
            <a:endParaRPr lang="en-MY"/>
          </a:p>
        </p:txBody>
      </p:sp>
      <p:graphicFrame>
        <p:nvGraphicFramePr>
          <p:cNvPr id="4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18449135"/>
              </p:ext>
            </p:extLst>
          </p:nvPr>
        </p:nvGraphicFramePr>
        <p:xfrm>
          <a:off x="457200" y="1143000"/>
          <a:ext cx="8382000" cy="46783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ounded Rectangle 4"/>
          <p:cNvSpPr/>
          <p:nvPr/>
        </p:nvSpPr>
        <p:spPr>
          <a:xfrm>
            <a:off x="2667000" y="6019800"/>
            <a:ext cx="3962400" cy="572135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MY" b="1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*Early referral      </a:t>
            </a:r>
            <a:r>
              <a:rPr lang="en-MY" b="1" dirty="0" smtClean="0">
                <a:solidFill>
                  <a:srgbClr val="FF0000"/>
                </a:solidFill>
                <a:effectLst/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: </a:t>
            </a:r>
            <a:r>
              <a:rPr lang="en-MY" b="1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within 2 weeks</a:t>
            </a:r>
            <a:endParaRPr lang="en-US" dirty="0">
              <a:effectLst/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marL="0" marR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MY" b="1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**Urgent referral </a:t>
            </a:r>
            <a:r>
              <a:rPr lang="en-MY" b="1" dirty="0" smtClean="0">
                <a:solidFill>
                  <a:srgbClr val="FF0000"/>
                </a:solidFill>
                <a:effectLst/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: </a:t>
            </a:r>
            <a:r>
              <a:rPr lang="en-MY" b="1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within 24 hours</a:t>
            </a:r>
            <a:endParaRPr lang="en-US" dirty="0">
              <a:effectLst/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31574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62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400" b="1" dirty="0"/>
              <a:t>Management of </a:t>
            </a:r>
            <a:r>
              <a:rPr lang="en-US" sz="2400" b="1" dirty="0" smtClean="0"/>
              <a:t>ARS for Primary </a:t>
            </a:r>
            <a:r>
              <a:rPr lang="en-US" sz="2400" b="1" dirty="0"/>
              <a:t>Care </a:t>
            </a:r>
            <a:r>
              <a:rPr lang="en-US" sz="2400" b="1" dirty="0" smtClean="0"/>
              <a:t>&amp; Non-ORL </a:t>
            </a:r>
            <a:r>
              <a:rPr lang="en-US" sz="2400" b="1" dirty="0"/>
              <a:t>Centre</a:t>
            </a:r>
            <a:br>
              <a:rPr lang="en-US" sz="2400" b="1" dirty="0"/>
            </a:br>
            <a:endParaRPr lang="en-US" sz="2400" b="1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762000"/>
            <a:ext cx="6019800" cy="601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7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4902557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457200"/>
            <a:ext cx="7498080" cy="1143000"/>
          </a:xfrm>
        </p:spPr>
        <p:txBody>
          <a:bodyPr/>
          <a:lstStyle/>
          <a:p>
            <a:r>
              <a:rPr lang="en-MY" b="1" dirty="0" smtClean="0"/>
              <a:t>Case I (cont.)</a:t>
            </a:r>
            <a:endParaRPr lang="en-MY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676400"/>
            <a:ext cx="7403592" cy="4800600"/>
          </a:xfrm>
        </p:spPr>
        <p:txBody>
          <a:bodyPr/>
          <a:lstStyle/>
          <a:p>
            <a:r>
              <a:rPr lang="en-US" dirty="0"/>
              <a:t>The </a:t>
            </a:r>
            <a:r>
              <a:rPr lang="en-US" dirty="0" smtClean="0"/>
              <a:t>patient is </a:t>
            </a:r>
            <a:r>
              <a:rPr lang="en-US" dirty="0"/>
              <a:t>referred to ENT specialist within 24 </a:t>
            </a:r>
            <a:r>
              <a:rPr lang="en-US" dirty="0" smtClean="0"/>
              <a:t>hours. She complains </a:t>
            </a:r>
            <a:r>
              <a:rPr lang="en-US" dirty="0"/>
              <a:t>of increasing pain </a:t>
            </a:r>
            <a:r>
              <a:rPr lang="en-US" dirty="0" smtClean="0"/>
              <a:t>of </a:t>
            </a:r>
            <a:r>
              <a:rPr lang="en-US" dirty="0"/>
              <a:t>the right eye</a:t>
            </a:r>
            <a:r>
              <a:rPr lang="en-US" dirty="0" smtClean="0"/>
              <a:t>.</a:t>
            </a:r>
          </a:p>
          <a:p>
            <a:endParaRPr lang="en-US" sz="2000" dirty="0"/>
          </a:p>
          <a:p>
            <a:r>
              <a:rPr lang="en-US" dirty="0"/>
              <a:t>E</a:t>
            </a:r>
            <a:r>
              <a:rPr lang="en-US" dirty="0" smtClean="0"/>
              <a:t>xamination reveals </a:t>
            </a:r>
            <a:r>
              <a:rPr lang="en-US" dirty="0"/>
              <a:t>right periorbital swelling with ecchymosis. </a:t>
            </a:r>
            <a:r>
              <a:rPr lang="en-US" dirty="0" smtClean="0"/>
              <a:t> There is </a:t>
            </a:r>
            <a:r>
              <a:rPr lang="en-US" dirty="0"/>
              <a:t>no </a:t>
            </a:r>
            <a:r>
              <a:rPr lang="en-US" dirty="0" err="1"/>
              <a:t>ophtalmoplegia</a:t>
            </a:r>
            <a:r>
              <a:rPr lang="en-US" dirty="0"/>
              <a:t> </a:t>
            </a:r>
            <a:r>
              <a:rPr lang="en-US" dirty="0" smtClean="0"/>
              <a:t>&amp; </a:t>
            </a:r>
            <a:r>
              <a:rPr lang="en-US" dirty="0"/>
              <a:t>proptosis.  </a:t>
            </a:r>
            <a:r>
              <a:rPr lang="en-US" dirty="0" smtClean="0"/>
              <a:t>Nasal </a:t>
            </a:r>
            <a:r>
              <a:rPr lang="en-US" dirty="0"/>
              <a:t>endoscopy </a:t>
            </a:r>
            <a:r>
              <a:rPr lang="en-US" dirty="0" smtClean="0"/>
              <a:t>shows </a:t>
            </a:r>
            <a:r>
              <a:rPr lang="en-US" dirty="0"/>
              <a:t>mucopurulent discharge from the right middle meatus.</a:t>
            </a:r>
          </a:p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8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4336528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457200"/>
            <a:ext cx="7498080" cy="1143000"/>
          </a:xfrm>
        </p:spPr>
        <p:txBody>
          <a:bodyPr>
            <a:noAutofit/>
          </a:bodyPr>
          <a:lstStyle/>
          <a:p>
            <a:r>
              <a:rPr lang="en-MY" sz="3600" b="1" dirty="0" smtClean="0">
                <a:solidFill>
                  <a:srgbClr val="FF0000"/>
                </a:solidFill>
                <a:latin typeface="+mn-lt"/>
                <a:ea typeface="Arial" charset="0"/>
                <a:cs typeface="Arial" charset="0"/>
              </a:rPr>
              <a:t>Q2. </a:t>
            </a:r>
            <a:r>
              <a:rPr lang="en-MY" sz="3600" b="1" dirty="0">
                <a:solidFill>
                  <a:srgbClr val="FF0000"/>
                </a:solidFill>
                <a:latin typeface="+mn-lt"/>
                <a:ea typeface="Arial" charset="0"/>
                <a:cs typeface="Arial" charset="0"/>
              </a:rPr>
              <a:t>What is the best management </a:t>
            </a:r>
            <a:r>
              <a:rPr lang="en-MY" sz="3600" b="1" dirty="0" smtClean="0">
                <a:solidFill>
                  <a:srgbClr val="FF0000"/>
                </a:solidFill>
                <a:latin typeface="+mn-lt"/>
                <a:ea typeface="Arial" charset="0"/>
                <a:cs typeface="Arial" charset="0"/>
              </a:rPr>
              <a:t/>
            </a:r>
            <a:br>
              <a:rPr lang="en-MY" sz="3600" b="1" dirty="0" smtClean="0">
                <a:solidFill>
                  <a:srgbClr val="FF0000"/>
                </a:solidFill>
                <a:latin typeface="+mn-lt"/>
                <a:ea typeface="Arial" charset="0"/>
                <a:cs typeface="Arial" charset="0"/>
              </a:rPr>
            </a:br>
            <a:r>
              <a:rPr lang="en-MY" sz="3600" b="1" dirty="0">
                <a:solidFill>
                  <a:srgbClr val="FF0000"/>
                </a:solidFill>
                <a:latin typeface="+mn-lt"/>
                <a:ea typeface="Arial" charset="0"/>
                <a:cs typeface="Arial" charset="0"/>
              </a:rPr>
              <a:t> </a:t>
            </a:r>
            <a:r>
              <a:rPr lang="en-MY" sz="3600" b="1" dirty="0" smtClean="0">
                <a:solidFill>
                  <a:srgbClr val="FF0000"/>
                </a:solidFill>
                <a:latin typeface="+mn-lt"/>
                <a:ea typeface="Arial" charset="0"/>
                <a:cs typeface="Arial" charset="0"/>
              </a:rPr>
              <a:t>     option </a:t>
            </a:r>
            <a:r>
              <a:rPr lang="en-MY" sz="3600" b="1" dirty="0">
                <a:solidFill>
                  <a:srgbClr val="FF0000"/>
                </a:solidFill>
                <a:latin typeface="+mn-lt"/>
                <a:ea typeface="Arial" charset="0"/>
                <a:cs typeface="Arial" charset="0"/>
              </a:rPr>
              <a:t>at this point?</a:t>
            </a:r>
            <a:endParaRPr lang="en-MY" sz="36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981200"/>
            <a:ext cx="7327392" cy="4495800"/>
          </a:xfrm>
        </p:spPr>
        <p:txBody>
          <a:bodyPr/>
          <a:lstStyle/>
          <a:p>
            <a:pPr marL="441325" lvl="1" indent="-441325">
              <a:buFont typeface="+mj-lt"/>
              <a:buAutoNum type="alphaUcPeriod"/>
            </a:pPr>
            <a:r>
              <a:rPr lang="en-MY" dirty="0" smtClean="0">
                <a:ea typeface="Arial" charset="0"/>
                <a:cs typeface="Arial" charset="0"/>
              </a:rPr>
              <a:t>Culture &amp; sensitivity </a:t>
            </a:r>
            <a:r>
              <a:rPr lang="en-MY" dirty="0">
                <a:ea typeface="Arial" charset="0"/>
                <a:cs typeface="Arial" charset="0"/>
              </a:rPr>
              <a:t>of the nasal </a:t>
            </a:r>
            <a:r>
              <a:rPr lang="en-MY" dirty="0" smtClean="0">
                <a:ea typeface="Arial" charset="0"/>
                <a:cs typeface="Arial" charset="0"/>
              </a:rPr>
              <a:t>discharge</a:t>
            </a:r>
            <a:endParaRPr lang="en-MY" dirty="0">
              <a:ea typeface="Arial" charset="0"/>
              <a:cs typeface="Arial" charset="0"/>
            </a:endParaRPr>
          </a:p>
          <a:p>
            <a:pPr marL="441325" lvl="1" indent="-441325">
              <a:buFont typeface="+mj-lt"/>
              <a:buAutoNum type="alphaUcPeriod"/>
            </a:pPr>
            <a:r>
              <a:rPr lang="en-MY" dirty="0" smtClean="0">
                <a:ea typeface="Arial" charset="0"/>
                <a:cs typeface="Arial" charset="0"/>
              </a:rPr>
              <a:t>Admission &amp; </a:t>
            </a:r>
            <a:r>
              <a:rPr lang="en-MY" dirty="0">
                <a:ea typeface="Arial" charset="0"/>
                <a:cs typeface="Arial" charset="0"/>
              </a:rPr>
              <a:t>urgent referral </a:t>
            </a:r>
            <a:r>
              <a:rPr lang="en-MY" dirty="0" smtClean="0">
                <a:ea typeface="Arial" charset="0"/>
                <a:cs typeface="Arial" charset="0"/>
              </a:rPr>
              <a:t>to Ophthalmology </a:t>
            </a:r>
            <a:r>
              <a:rPr lang="en-MY" dirty="0">
                <a:ea typeface="Arial" charset="0"/>
                <a:cs typeface="Arial" charset="0"/>
              </a:rPr>
              <a:t>team </a:t>
            </a:r>
          </a:p>
          <a:p>
            <a:pPr marL="441325" lvl="1" indent="-441325">
              <a:buFont typeface="+mj-lt"/>
              <a:buAutoNum type="alphaUcPeriod"/>
            </a:pPr>
            <a:r>
              <a:rPr lang="en-MY" dirty="0" smtClean="0">
                <a:ea typeface="Arial" charset="0"/>
                <a:cs typeface="Arial" charset="0"/>
              </a:rPr>
              <a:t>Early </a:t>
            </a:r>
            <a:r>
              <a:rPr lang="en-MY" dirty="0">
                <a:ea typeface="Arial" charset="0"/>
                <a:cs typeface="Arial" charset="0"/>
              </a:rPr>
              <a:t>referral to Ophthalmology team</a:t>
            </a:r>
          </a:p>
          <a:p>
            <a:pPr marL="441325" lvl="1" indent="-441325">
              <a:buFont typeface="+mj-lt"/>
              <a:buAutoNum type="alphaUcPeriod"/>
            </a:pPr>
            <a:r>
              <a:rPr lang="en-MY" dirty="0" smtClean="0">
                <a:ea typeface="Arial" charset="0"/>
                <a:cs typeface="Arial" charset="0"/>
              </a:rPr>
              <a:t>Surgical </a:t>
            </a:r>
            <a:r>
              <a:rPr lang="en-MY" dirty="0">
                <a:ea typeface="Arial" charset="0"/>
                <a:cs typeface="Arial" charset="0"/>
              </a:rPr>
              <a:t>intervention</a:t>
            </a:r>
          </a:p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9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34272266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869</TotalTime>
  <Words>1366</Words>
  <Application>Microsoft Office PowerPoint</Application>
  <PresentationFormat>On-screen Show (4:3)</PresentationFormat>
  <Paragraphs>223</Paragraphs>
  <Slides>35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Solstice</vt:lpstr>
      <vt:lpstr>CASE DISCUSSION 4 by AssOC. Prof. Dr. Salina Husain Dr. Farah Dayana Zahedi OTORHINOLARYNGOLOGISTS, UKM  </vt:lpstr>
      <vt:lpstr>Case 1</vt:lpstr>
      <vt:lpstr>Q1. What is the BEST step of          management at this point?</vt:lpstr>
      <vt:lpstr>Answer 1</vt:lpstr>
      <vt:lpstr>Chandler’s Classification</vt:lpstr>
      <vt:lpstr>Indications of referral for ARS</vt:lpstr>
      <vt:lpstr>Management of ARS for Primary Care &amp; Non-ORL Centre </vt:lpstr>
      <vt:lpstr>Case I (cont.)</vt:lpstr>
      <vt:lpstr>Q2. What is the best management        option at this point?</vt:lpstr>
      <vt:lpstr>Answer 2</vt:lpstr>
      <vt:lpstr>Scenario 1</vt:lpstr>
      <vt:lpstr>Answer 3</vt:lpstr>
      <vt:lpstr>Q4. What is the subsequent        management?</vt:lpstr>
      <vt:lpstr>Answer 4</vt:lpstr>
      <vt:lpstr>Scenario 2</vt:lpstr>
      <vt:lpstr>Q5. What should be the        management at this point?</vt:lpstr>
      <vt:lpstr>Answer 5</vt:lpstr>
      <vt:lpstr>Scenario 2 (cont.)</vt:lpstr>
      <vt:lpstr>Scenario 2 (cont.)</vt:lpstr>
      <vt:lpstr>PowerPoint Presentation</vt:lpstr>
      <vt:lpstr>Case 2</vt:lpstr>
      <vt:lpstr>Scenario 1</vt:lpstr>
      <vt:lpstr>Answer 6</vt:lpstr>
      <vt:lpstr>Scenario 2</vt:lpstr>
      <vt:lpstr>Answer 7</vt:lpstr>
      <vt:lpstr>Management of Chronic Rhinosinusitis for  Primary Care &amp; Non-ORL Centre</vt:lpstr>
      <vt:lpstr>Indications of referral for CRS</vt:lpstr>
      <vt:lpstr>Scenario 2 (cont.)</vt:lpstr>
      <vt:lpstr>Answer 8</vt:lpstr>
      <vt:lpstr>Scenario 3</vt:lpstr>
      <vt:lpstr>Answer 9</vt:lpstr>
      <vt:lpstr>Scenario 3 (cont.)</vt:lpstr>
      <vt:lpstr>Answer 10</vt:lpstr>
      <vt:lpstr>PowerPoint Presentation</vt:lpstr>
      <vt:lpstr>Thank You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DrAmin</dc:creator>
  <cp:lastModifiedBy>DrAmin</cp:lastModifiedBy>
  <cp:revision>64</cp:revision>
  <dcterms:created xsi:type="dcterms:W3CDTF">2014-04-15T22:12:47Z</dcterms:created>
  <dcterms:modified xsi:type="dcterms:W3CDTF">2017-10-09T00:10:15Z</dcterms:modified>
</cp:coreProperties>
</file>