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1"/>
  </p:notesMasterIdLst>
  <p:sldIdLst>
    <p:sldId id="272" r:id="rId2"/>
    <p:sldId id="358" r:id="rId3"/>
    <p:sldId id="355" r:id="rId4"/>
    <p:sldId id="338" r:id="rId5"/>
    <p:sldId id="340" r:id="rId6"/>
    <p:sldId id="341" r:id="rId7"/>
    <p:sldId id="342" r:id="rId8"/>
    <p:sldId id="359" r:id="rId9"/>
    <p:sldId id="360" r:id="rId10"/>
    <p:sldId id="361" r:id="rId11"/>
    <p:sldId id="362" r:id="rId12"/>
    <p:sldId id="344" r:id="rId13"/>
    <p:sldId id="347" r:id="rId14"/>
    <p:sldId id="346" r:id="rId15"/>
    <p:sldId id="363" r:id="rId16"/>
    <p:sldId id="364" r:id="rId17"/>
    <p:sldId id="349" r:id="rId18"/>
    <p:sldId id="350" r:id="rId19"/>
    <p:sldId id="351" r:id="rId20"/>
    <p:sldId id="352" r:id="rId21"/>
    <p:sldId id="353" r:id="rId22"/>
    <p:sldId id="354" r:id="rId23"/>
    <p:sldId id="356" r:id="rId24"/>
    <p:sldId id="357" r:id="rId25"/>
    <p:sldId id="287" r:id="rId26"/>
    <p:sldId id="306" r:id="rId27"/>
    <p:sldId id="314" r:id="rId28"/>
    <p:sldId id="307" r:id="rId29"/>
    <p:sldId id="309" r:id="rId30"/>
    <p:sldId id="310" r:id="rId31"/>
    <p:sldId id="311" r:id="rId32"/>
    <p:sldId id="313" r:id="rId33"/>
    <p:sldId id="315" r:id="rId34"/>
    <p:sldId id="316" r:id="rId35"/>
    <p:sldId id="317" r:id="rId36"/>
    <p:sldId id="318" r:id="rId37"/>
    <p:sldId id="319" r:id="rId38"/>
    <p:sldId id="365" r:id="rId39"/>
    <p:sldId id="289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0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08408-89D4-4C86-A5DE-5B64E7487CEC}" type="datetimeFigureOut">
              <a:rPr lang="en-MY" smtClean="0"/>
              <a:pPr/>
              <a:t>12/5/2017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4F6D0-1ED1-4E38-8AB9-F8C0977837C6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42170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2A7495-DB22-4BBC-8E70-E759E0DA05DC}" type="datetime1">
              <a:rPr lang="en-MY" smtClean="0"/>
              <a:pPr/>
              <a:t>12/5/2017</a:t>
            </a:fld>
            <a:endParaRPr lang="en-MY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6745B9-D2F7-4977-A6EA-970F737581C0}" type="datetime1">
              <a:rPr lang="en-MY" smtClean="0"/>
              <a:pPr/>
              <a:t>12/5/2017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62AFB-B441-4DB2-8748-04B7A3BD9C6E}" type="datetime1">
              <a:rPr lang="en-MY" smtClean="0"/>
              <a:pPr/>
              <a:t>12/5/2017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BE0F84-4C90-45C1-BB80-0164C2DFD8B8}" type="datetime1">
              <a:rPr lang="en-MY" smtClean="0"/>
              <a:pPr/>
              <a:t>12/5/2017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888CD-2B58-46D8-B14D-F4C531C6E3CB}" type="datetime1">
              <a:rPr lang="en-MY" smtClean="0"/>
              <a:pPr/>
              <a:t>12/5/2017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55B6AA-B642-4F79-82C1-DFEA5DA6BACF}" type="datetime1">
              <a:rPr lang="en-MY" smtClean="0"/>
              <a:pPr/>
              <a:t>12/5/2017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47FB1-740A-4F4B-9ABD-46CF37F95868}" type="datetime1">
              <a:rPr lang="en-MY" smtClean="0"/>
              <a:pPr/>
              <a:t>12/5/2017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7A6A06-36C5-4563-BB8C-A951CC0ED63C}" type="datetime1">
              <a:rPr lang="en-MY" smtClean="0"/>
              <a:pPr/>
              <a:t>12/5/2017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253A8-9CA4-4875-8125-35B1C0323C2B}" type="datetime1">
              <a:rPr lang="en-MY" smtClean="0"/>
              <a:pPr/>
              <a:t>12/5/2017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8C863F-3E99-47AA-8B83-610EAF303E0A}" type="datetime1">
              <a:rPr lang="en-MY" smtClean="0"/>
              <a:pPr/>
              <a:t>12/5/2017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B4F9B-BD20-4B87-A9DD-09B3BEC952C5}" type="datetime1">
              <a:rPr lang="en-MY" smtClean="0"/>
              <a:pPr/>
              <a:t>12/5/2017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8913851-091A-4A47-8F2E-B7EAE84B6DAF}" type="datetime1">
              <a:rPr lang="en-MY" smtClean="0"/>
              <a:pPr/>
              <a:t>12/5/2017</a:t>
            </a:fld>
            <a:endParaRPr lang="en-MY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MY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4"/>
            <a:ext cx="6400800" cy="4105276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effectLst/>
              </a:rPr>
              <a:t>Examination, IMAGING &amp; LABORATORY INVESTIGATION</a:t>
            </a:r>
            <a:br>
              <a:rPr lang="en-US" dirty="0" smtClean="0">
                <a:effectLst/>
              </a:rPr>
            </a:br>
            <a:r>
              <a:rPr lang="en-US" sz="1600" dirty="0" smtClean="0">
                <a:effectLst/>
              </a:rPr>
              <a:t/>
            </a:r>
            <a:br>
              <a:rPr lang="en-US" sz="1600" dirty="0" smtClean="0">
                <a:effectLst/>
              </a:rPr>
            </a:br>
            <a:r>
              <a:rPr lang="en-US" sz="2200" dirty="0" smtClean="0">
                <a:effectLst/>
              </a:rPr>
              <a:t>by</a:t>
            </a:r>
            <a:br>
              <a:rPr lang="en-US" sz="2200" dirty="0" smtClean="0">
                <a:effectLst/>
              </a:rPr>
            </a:br>
            <a:r>
              <a:rPr lang="en-US" sz="2200" dirty="0" smtClean="0">
                <a:effectLst/>
              </a:rPr>
              <a:t/>
            </a:r>
            <a:br>
              <a:rPr lang="en-US" sz="2200" dirty="0" smtClean="0">
                <a:effectLst/>
              </a:rPr>
            </a:br>
            <a:r>
              <a:rPr lang="en-US" sz="2200" dirty="0" smtClean="0">
                <a:effectLst/>
              </a:rPr>
              <a:t>DR. </a:t>
            </a:r>
            <a:r>
              <a:rPr lang="en-US" sz="2200" dirty="0" err="1" smtClean="0">
                <a:effectLst/>
              </a:rPr>
              <a:t>rosli</a:t>
            </a:r>
            <a:r>
              <a:rPr lang="en-US" sz="2200" dirty="0" smtClean="0">
                <a:effectLst/>
              </a:rPr>
              <a:t> </a:t>
            </a:r>
            <a:r>
              <a:rPr lang="en-US" sz="2200" dirty="0" err="1" smtClean="0">
                <a:effectLst/>
              </a:rPr>
              <a:t>Mohd</a:t>
            </a:r>
            <a:r>
              <a:rPr lang="en-US" sz="2200" dirty="0" smtClean="0">
                <a:effectLst/>
              </a:rPr>
              <a:t>. Noor</a:t>
            </a:r>
            <a:br>
              <a:rPr lang="en-US" sz="2200" dirty="0" smtClean="0">
                <a:effectLst/>
              </a:rPr>
            </a:br>
            <a:r>
              <a:rPr lang="en-US" sz="2200" dirty="0" smtClean="0">
                <a:effectLst/>
              </a:rPr>
              <a:t>consultant </a:t>
            </a:r>
            <a:r>
              <a:rPr lang="en-US" sz="2200" dirty="0" err="1" smtClean="0">
                <a:effectLst/>
              </a:rPr>
              <a:t>otorhinolaryngologist</a:t>
            </a:r>
            <a:r>
              <a:rPr lang="en-US" sz="2200" dirty="0" smtClean="0">
                <a:effectLst/>
              </a:rPr>
              <a:t/>
            </a:r>
            <a:br>
              <a:rPr lang="en-US" sz="2200" dirty="0" smtClean="0">
                <a:effectLst/>
              </a:rPr>
            </a:br>
            <a:r>
              <a:rPr lang="en-US" sz="2200" dirty="0" smtClean="0">
                <a:effectLst/>
              </a:rPr>
              <a:t/>
            </a:r>
            <a:br>
              <a:rPr lang="en-US" sz="2200" dirty="0" smtClean="0">
                <a:effectLst/>
              </a:rPr>
            </a:br>
            <a:r>
              <a:rPr lang="en-US" sz="2200" dirty="0" smtClean="0"/>
              <a:t>DR. LAILATUL </a:t>
            </a:r>
            <a:r>
              <a:rPr lang="en-US" sz="2200" dirty="0"/>
              <a:t>AKMAR MAT NOR</a:t>
            </a:r>
            <a:br>
              <a:rPr lang="en-US" sz="2200" dirty="0"/>
            </a:br>
            <a:r>
              <a:rPr lang="en-US" sz="2200" dirty="0" smtClean="0"/>
              <a:t>CLINICAL MICROBIOLOGIST</a:t>
            </a:r>
            <a:r>
              <a:rPr lang="en-US" sz="2200" dirty="0"/>
              <a:t/>
            </a:r>
            <a:br>
              <a:rPr lang="en-US" sz="2200" dirty="0"/>
            </a:br>
            <a:endParaRPr lang="en-MY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b="1" dirty="0" smtClean="0"/>
              <a:t>Training Module CPG Management of Rhinosinusitis in Adolescents &amp; Adults</a:t>
            </a:r>
            <a:endParaRPr lang="en-MY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943300"/>
            <a:ext cx="2088231" cy="325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586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143000"/>
          </a:xfrm>
        </p:spPr>
        <p:txBody>
          <a:bodyPr>
            <a:normAutofit/>
          </a:bodyPr>
          <a:lstStyle/>
          <a:p>
            <a:r>
              <a:rPr lang="en-MY" b="1" dirty="0" smtClean="0"/>
              <a:t>Examination in ARS</a:t>
            </a:r>
            <a:r>
              <a:rPr lang="en-MY" sz="2000" b="1" dirty="0" smtClean="0"/>
              <a:t>-3</a:t>
            </a:r>
            <a:endParaRPr lang="en-MY" sz="2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10</a:t>
            </a:fld>
            <a:endParaRPr lang="en-MY"/>
          </a:p>
        </p:txBody>
      </p:sp>
      <p:pic>
        <p:nvPicPr>
          <p:cNvPr id="7" name="Picture 2" descr="E:\20170511_110218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026096"/>
            <a:ext cx="3394059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E:\20170511_1105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566" y="2348880"/>
            <a:ext cx="210623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E:\20170511_1106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960947"/>
            <a:ext cx="2016224" cy="358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868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03795"/>
            <a:ext cx="7498080" cy="1143000"/>
          </a:xfrm>
        </p:spPr>
        <p:txBody>
          <a:bodyPr>
            <a:normAutofit/>
          </a:bodyPr>
          <a:lstStyle/>
          <a:p>
            <a:r>
              <a:rPr lang="en-MY" b="1" dirty="0" smtClean="0"/>
              <a:t>Examination in ARS</a:t>
            </a:r>
            <a:endParaRPr lang="en-MY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11</a:t>
            </a:fld>
            <a:endParaRPr lang="en-MY"/>
          </a:p>
        </p:txBody>
      </p:sp>
      <p:pic>
        <p:nvPicPr>
          <p:cNvPr id="7" name="Picture 2" descr="E:\ARS p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025" y="2030016"/>
            <a:ext cx="6627975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683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/>
              <a:t>Physical examination</a:t>
            </a:r>
            <a:r>
              <a:rPr lang="en-MY" sz="2000" b="1" dirty="0" smtClean="0"/>
              <a:t>-2</a:t>
            </a:r>
            <a:endParaRPr lang="en-MY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30362"/>
            <a:ext cx="7327392" cy="4313238"/>
          </a:xfrm>
        </p:spPr>
        <p:txBody>
          <a:bodyPr>
            <a:normAutofit fontScale="92500" lnSpcReduction="10000"/>
          </a:bodyPr>
          <a:lstStyle/>
          <a:p>
            <a:r>
              <a:rPr lang="en-MY" dirty="0" smtClean="0"/>
              <a:t>Nasal </a:t>
            </a:r>
            <a:r>
              <a:rPr lang="en-MY" dirty="0" smtClean="0"/>
              <a:t>endoscopy </a:t>
            </a:r>
            <a:endParaRPr lang="en-MY" dirty="0"/>
          </a:p>
          <a:p>
            <a:pPr lvl="1"/>
            <a:r>
              <a:rPr lang="en-MY" dirty="0"/>
              <a:t>Rigid </a:t>
            </a:r>
            <a:r>
              <a:rPr lang="en-MY" dirty="0" smtClean="0"/>
              <a:t>&amp; </a:t>
            </a:r>
            <a:r>
              <a:rPr lang="en-MY" dirty="0"/>
              <a:t>flexible nasal endoscope (</a:t>
            </a:r>
            <a:r>
              <a:rPr lang="en-MY" dirty="0" smtClean="0"/>
              <a:t>Fig. </a:t>
            </a:r>
            <a:r>
              <a:rPr lang="en-MY" dirty="0"/>
              <a:t>2 </a:t>
            </a:r>
            <a:r>
              <a:rPr lang="en-MY" dirty="0" smtClean="0"/>
              <a:t>&amp; </a:t>
            </a:r>
            <a:r>
              <a:rPr lang="en-MY" dirty="0"/>
              <a:t>3</a:t>
            </a:r>
            <a:r>
              <a:rPr lang="en-MY" dirty="0" smtClean="0"/>
              <a:t>)</a:t>
            </a:r>
            <a:endParaRPr lang="en-MY" dirty="0"/>
          </a:p>
          <a:p>
            <a:pPr lvl="1"/>
            <a:r>
              <a:rPr lang="en-MY" dirty="0"/>
              <a:t>Should be performed at ORL centre</a:t>
            </a:r>
          </a:p>
          <a:p>
            <a:pPr lvl="1"/>
            <a:r>
              <a:rPr lang="en-MY" dirty="0"/>
              <a:t>In the diagnosis of ABRS, the sensitivity </a:t>
            </a:r>
            <a:r>
              <a:rPr lang="en-MY" dirty="0" smtClean="0"/>
              <a:t>&amp; </a:t>
            </a:r>
            <a:r>
              <a:rPr lang="en-MY" dirty="0"/>
              <a:t>specificity of flexible nasal endoscopy in reference of sinus radiograph are 97.7% (95% CI 72.41 to 92.97) </a:t>
            </a:r>
            <a:r>
              <a:rPr lang="en-MY" dirty="0" smtClean="0"/>
              <a:t>&amp; </a:t>
            </a:r>
            <a:r>
              <a:rPr lang="en-MY" dirty="0"/>
              <a:t>67.3% (95% CI 54.56 to 80.06) </a:t>
            </a:r>
            <a:r>
              <a:rPr lang="en-MY" dirty="0" smtClean="0"/>
              <a:t>respectively.</a:t>
            </a:r>
            <a:r>
              <a:rPr lang="en-MY" baseline="30000" dirty="0" smtClean="0"/>
              <a:t>14</a:t>
            </a:r>
            <a:endParaRPr lang="en-MY" baseline="30000" dirty="0"/>
          </a:p>
          <a:p>
            <a:pPr marL="82296" indent="0">
              <a:buNone/>
            </a:pPr>
            <a:endParaRPr lang="en-MY" sz="2000" dirty="0" smtClean="0"/>
          </a:p>
          <a:p>
            <a:pPr marL="82296" indent="0">
              <a:buNone/>
            </a:pPr>
            <a:endParaRPr lang="en-MY" sz="2000" dirty="0" smtClean="0"/>
          </a:p>
          <a:p>
            <a:pPr marL="82296" indent="0">
              <a:buNone/>
            </a:pPr>
            <a:r>
              <a:rPr lang="en-MY" sz="1600" dirty="0"/>
              <a:t> </a:t>
            </a:r>
            <a:r>
              <a:rPr lang="en-MY" sz="1600" dirty="0" smtClean="0"/>
              <a:t>    </a:t>
            </a:r>
            <a:r>
              <a:rPr lang="en-MY" sz="1600" dirty="0" smtClean="0"/>
              <a:t>14</a:t>
            </a:r>
            <a:r>
              <a:rPr lang="en-MY" sz="1400" dirty="0" smtClean="0"/>
              <a:t>. </a:t>
            </a:r>
            <a:r>
              <a:rPr lang="en-MY" sz="1400" dirty="0"/>
              <a:t>Berger G, </a:t>
            </a:r>
            <a:r>
              <a:rPr lang="en-MY" sz="1400" dirty="0" smtClean="0"/>
              <a:t>et al. </a:t>
            </a:r>
            <a:r>
              <a:rPr lang="en-MY" sz="1400" dirty="0" err="1" smtClean="0"/>
              <a:t>Eur</a:t>
            </a:r>
            <a:r>
              <a:rPr lang="en-MY" sz="1400" dirty="0" smtClean="0"/>
              <a:t> </a:t>
            </a:r>
            <a:r>
              <a:rPr lang="en-MY" sz="1400" dirty="0"/>
              <a:t>Arch Oto-Rhino-Laryngology. 2011;268(2):235–40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88489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/>
              <a:t>Physical examination</a:t>
            </a:r>
            <a:r>
              <a:rPr lang="en-MY" sz="2000" b="1" dirty="0" smtClean="0"/>
              <a:t>-3</a:t>
            </a:r>
            <a:endParaRPr lang="en-MY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30362"/>
            <a:ext cx="7403592" cy="4313238"/>
          </a:xfrm>
        </p:spPr>
        <p:txBody>
          <a:bodyPr>
            <a:normAutofit fontScale="92500" lnSpcReduction="10000"/>
          </a:bodyPr>
          <a:lstStyle/>
          <a:p>
            <a:r>
              <a:rPr lang="en-MY" dirty="0" smtClean="0"/>
              <a:t>Nasal endoscopy </a:t>
            </a:r>
            <a:endParaRPr lang="en-MY" dirty="0"/>
          </a:p>
          <a:p>
            <a:pPr lvl="1"/>
            <a:r>
              <a:rPr lang="en-MY" dirty="0"/>
              <a:t>The diagnostic values of </a:t>
            </a:r>
            <a:r>
              <a:rPr lang="en-MY" dirty="0" smtClean="0"/>
              <a:t>nasal endoscopy </a:t>
            </a:r>
            <a:r>
              <a:rPr lang="en-MY" dirty="0"/>
              <a:t>in CRS compared with CT scan as a gold standard </a:t>
            </a:r>
            <a:r>
              <a:rPr lang="en-MY" dirty="0" smtClean="0"/>
              <a:t>are:</a:t>
            </a:r>
            <a:endParaRPr lang="en-MY" dirty="0"/>
          </a:p>
          <a:p>
            <a:pPr lvl="2"/>
            <a:r>
              <a:rPr lang="en-MY" dirty="0" smtClean="0"/>
              <a:t>sensitivity &amp; </a:t>
            </a:r>
            <a:r>
              <a:rPr lang="en-MY" dirty="0"/>
              <a:t>specificity of </a:t>
            </a:r>
            <a:r>
              <a:rPr lang="en-MY" dirty="0" smtClean="0"/>
              <a:t>29 </a:t>
            </a:r>
            <a:r>
              <a:rPr lang="en-MY" dirty="0"/>
              <a:t>to 38% </a:t>
            </a:r>
            <a:r>
              <a:rPr lang="en-MY" dirty="0" smtClean="0"/>
              <a:t>&amp; </a:t>
            </a:r>
            <a:r>
              <a:rPr lang="en-MY" dirty="0"/>
              <a:t>93 to 95% </a:t>
            </a:r>
            <a:r>
              <a:rPr lang="en-MY" dirty="0" smtClean="0"/>
              <a:t>respectively</a:t>
            </a:r>
            <a:r>
              <a:rPr lang="en-MY" baseline="30000" dirty="0" smtClean="0"/>
              <a:t>9</a:t>
            </a:r>
            <a:endParaRPr lang="en-MY" baseline="30000" dirty="0"/>
          </a:p>
          <a:p>
            <a:pPr lvl="2"/>
            <a:r>
              <a:rPr lang="en-MY" dirty="0" smtClean="0"/>
              <a:t>accuracy </a:t>
            </a:r>
            <a:r>
              <a:rPr lang="en-MY" dirty="0"/>
              <a:t>of positive symptoms at </a:t>
            </a:r>
            <a:r>
              <a:rPr lang="en-MY" dirty="0" smtClean="0"/>
              <a:t>69.1%</a:t>
            </a:r>
            <a:r>
              <a:rPr lang="en-MY" baseline="30000" dirty="0" smtClean="0"/>
              <a:t>4</a:t>
            </a:r>
            <a:endParaRPr lang="en-MY" baseline="30000" dirty="0"/>
          </a:p>
          <a:p>
            <a:pPr lvl="2"/>
            <a:r>
              <a:rPr lang="en-MY" dirty="0" smtClean="0"/>
              <a:t>PPV </a:t>
            </a:r>
            <a:r>
              <a:rPr lang="en-MY" dirty="0"/>
              <a:t>ranging from 0.56 to 0.89 </a:t>
            </a:r>
            <a:r>
              <a:rPr lang="en-MY" dirty="0" smtClean="0"/>
              <a:t>&amp; </a:t>
            </a:r>
            <a:r>
              <a:rPr lang="en-MY" dirty="0"/>
              <a:t>NPV ranging from 0.30 to </a:t>
            </a:r>
            <a:r>
              <a:rPr lang="en-MY" dirty="0" smtClean="0"/>
              <a:t>0.76</a:t>
            </a:r>
            <a:r>
              <a:rPr lang="en-MY" baseline="30000" dirty="0" smtClean="0"/>
              <a:t>15, 16</a:t>
            </a:r>
            <a:endParaRPr lang="en-MY" sz="1600" dirty="0" smtClean="0"/>
          </a:p>
          <a:p>
            <a:pPr marL="82296" indent="0">
              <a:buNone/>
            </a:pPr>
            <a:r>
              <a:rPr lang="en-MY" sz="2200" dirty="0"/>
              <a:t> </a:t>
            </a:r>
            <a:r>
              <a:rPr lang="en-MY" sz="2200" dirty="0" smtClean="0"/>
              <a:t>    </a:t>
            </a:r>
          </a:p>
          <a:p>
            <a:pPr marL="82296" indent="0">
              <a:buNone/>
            </a:pPr>
            <a:r>
              <a:rPr lang="en-MY" sz="1600" dirty="0"/>
              <a:t> </a:t>
            </a:r>
            <a:r>
              <a:rPr lang="en-MY" sz="1600" dirty="0" smtClean="0"/>
              <a:t>     </a:t>
            </a:r>
            <a:r>
              <a:rPr lang="en-MY" sz="1600" dirty="0" smtClean="0"/>
              <a:t> 9</a:t>
            </a:r>
            <a:r>
              <a:rPr lang="en-MY" sz="1500" dirty="0" smtClean="0"/>
              <a:t>. </a:t>
            </a:r>
            <a:r>
              <a:rPr lang="en-MY" sz="1500" dirty="0" smtClean="0"/>
              <a:t>Amine </a:t>
            </a:r>
            <a:r>
              <a:rPr lang="en-MY" sz="1500" dirty="0"/>
              <a:t>M, </a:t>
            </a:r>
            <a:r>
              <a:rPr lang="en-MY" sz="1500" dirty="0" smtClean="0"/>
              <a:t>et </a:t>
            </a:r>
            <a:r>
              <a:rPr lang="en-MY" sz="1500" dirty="0"/>
              <a:t>al. </a:t>
            </a:r>
            <a:r>
              <a:rPr lang="en-MY" sz="1500" dirty="0" err="1" smtClean="0"/>
              <a:t>Int</a:t>
            </a:r>
            <a:r>
              <a:rPr lang="en-MY" sz="1500" dirty="0" smtClean="0"/>
              <a:t> </a:t>
            </a:r>
            <a:r>
              <a:rPr lang="en-MY" sz="1500" dirty="0"/>
              <a:t>Forum Allergy </a:t>
            </a:r>
            <a:r>
              <a:rPr lang="en-MY" sz="1500" dirty="0" err="1"/>
              <a:t>Rhinol</a:t>
            </a:r>
            <a:r>
              <a:rPr lang="en-MY" sz="1500" dirty="0"/>
              <a:t>. 2012;00(0):</a:t>
            </a:r>
            <a:r>
              <a:rPr lang="en-MY" sz="1500" dirty="0" smtClean="0"/>
              <a:t>1–7</a:t>
            </a:r>
          </a:p>
          <a:p>
            <a:pPr marL="82296" indent="0">
              <a:buNone/>
            </a:pPr>
            <a:r>
              <a:rPr lang="en-MY" sz="1500" dirty="0"/>
              <a:t>      </a:t>
            </a:r>
            <a:r>
              <a:rPr lang="en-MY" sz="1500" dirty="0" smtClean="0"/>
              <a:t>15. </a:t>
            </a:r>
            <a:r>
              <a:rPr lang="en-MY" sz="1500" dirty="0" smtClean="0"/>
              <a:t>Bhattacharyya </a:t>
            </a:r>
            <a:r>
              <a:rPr lang="en-MY" sz="1500" dirty="0"/>
              <a:t>N, </a:t>
            </a:r>
            <a:r>
              <a:rPr lang="en-MY" sz="1500" dirty="0" smtClean="0"/>
              <a:t>et al. Arch </a:t>
            </a:r>
            <a:r>
              <a:rPr lang="en-MY" sz="1500" dirty="0" err="1"/>
              <a:t>Otolaryngol</a:t>
            </a:r>
            <a:r>
              <a:rPr lang="en-MY" sz="1500" dirty="0"/>
              <a:t> Neck Surg. 2004;130(3):329 </a:t>
            </a:r>
            <a:endParaRPr lang="en-MY" sz="1500" dirty="0" smtClean="0"/>
          </a:p>
          <a:p>
            <a:pPr marL="82296" indent="0">
              <a:buNone/>
            </a:pPr>
            <a:r>
              <a:rPr lang="en-MY" sz="1500" dirty="0"/>
              <a:t>      </a:t>
            </a:r>
            <a:r>
              <a:rPr lang="en-MY" sz="1500" dirty="0" smtClean="0"/>
              <a:t>16. </a:t>
            </a:r>
            <a:r>
              <a:rPr lang="en-MY" sz="1500" dirty="0" err="1" smtClean="0"/>
              <a:t>Wuister</a:t>
            </a:r>
            <a:r>
              <a:rPr lang="en-MY" sz="1500" dirty="0" smtClean="0"/>
              <a:t> </a:t>
            </a:r>
            <a:r>
              <a:rPr lang="en-MY" sz="1500" dirty="0"/>
              <a:t>AMH, </a:t>
            </a:r>
            <a:r>
              <a:rPr lang="en-MY" sz="1500" dirty="0" smtClean="0"/>
              <a:t>et </a:t>
            </a:r>
            <a:r>
              <a:rPr lang="en-MY" sz="1500" dirty="0"/>
              <a:t>al. </a:t>
            </a:r>
            <a:r>
              <a:rPr lang="en-MY" sz="1500" dirty="0" err="1" smtClean="0"/>
              <a:t>Otolaryngol</a:t>
            </a:r>
            <a:r>
              <a:rPr lang="en-MY" sz="1500" dirty="0" smtClean="0"/>
              <a:t> - </a:t>
            </a:r>
            <a:r>
              <a:rPr lang="en-MY" sz="1500" dirty="0"/>
              <a:t>Head Neck </a:t>
            </a:r>
            <a:r>
              <a:rPr lang="en-MY" sz="1500" dirty="0" err="1"/>
              <a:t>Surg</a:t>
            </a:r>
            <a:r>
              <a:rPr lang="en-MY" sz="1500" dirty="0"/>
              <a:t> 2014;150(3):359–64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04447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/>
              <a:t>Types of endoscope</a:t>
            </a:r>
            <a:endParaRPr lang="en-MY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14</a:t>
            </a:fld>
            <a:endParaRPr lang="en-MY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00199"/>
            <a:ext cx="3886200" cy="3746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116324"/>
            <a:ext cx="3886199" cy="3484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9538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143000"/>
          </a:xfrm>
        </p:spPr>
        <p:txBody>
          <a:bodyPr/>
          <a:lstStyle/>
          <a:p>
            <a:r>
              <a:rPr lang="en-MY" b="1" dirty="0" smtClean="0"/>
              <a:t>Nasal endoscopy</a:t>
            </a:r>
            <a:endParaRPr lang="en-MY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15</a:t>
            </a:fld>
            <a:endParaRPr lang="en-MY"/>
          </a:p>
        </p:txBody>
      </p:sp>
      <p:pic>
        <p:nvPicPr>
          <p:cNvPr id="4" name="Picture 2" descr="E:\nes exa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066800"/>
            <a:ext cx="3074932" cy="54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1491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b="1" dirty="0"/>
              <a:t>F</a:t>
            </a:r>
            <a:r>
              <a:rPr lang="en-MY" b="1" dirty="0" smtClean="0"/>
              <a:t>indings in endoscopy</a:t>
            </a:r>
            <a:endParaRPr lang="en-MY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16</a:t>
            </a:fld>
            <a:endParaRPr lang="en-MY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4863600" y="2224080"/>
            <a:ext cx="4038840" cy="379547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/>
          <p:nvPr/>
        </p:nvSpPr>
        <p:spPr>
          <a:xfrm>
            <a:off x="6172680" y="6095880"/>
            <a:ext cx="1523520" cy="533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82440" marR="0" lvl="0" indent="0" algn="ctr" rtl="0" hangingPunct="1">
              <a:lnSpc>
                <a:spcPct val="100000"/>
              </a:lnSpc>
              <a:spcBef>
                <a:spcPts val="601"/>
              </a:spcBef>
              <a:spcAft>
                <a:spcPts val="0"/>
              </a:spcAft>
              <a:buNone/>
              <a:tabLst/>
              <a:defRPr sz="1800"/>
            </a:pPr>
            <a:r>
              <a:rPr lang="en-MY" sz="32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Gill Sans MT" pitchFamily="18"/>
                <a:ea typeface="Microsoft YaHei" pitchFamily="2"/>
                <a:cs typeface="Mangal" pitchFamily="2"/>
              </a:rPr>
              <a:t>ARS</a:t>
            </a:r>
          </a:p>
        </p:txBody>
      </p:sp>
      <p:pic>
        <p:nvPicPr>
          <p:cNvPr id="6" name="Picture 2" descr="E:\mm pi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315" y="1838378"/>
            <a:ext cx="3274685" cy="258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E:\mmc pic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132" y="4642472"/>
            <a:ext cx="230505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3706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/>
              <a:t>CRS without nasal polyposis</a:t>
            </a:r>
            <a:endParaRPr lang="en-MY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17</a:t>
            </a:fld>
            <a:endParaRPr lang="en-MY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1571625"/>
            <a:ext cx="7362825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32132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09575"/>
            <a:ext cx="7498080" cy="858753"/>
          </a:xfrm>
        </p:spPr>
        <p:txBody>
          <a:bodyPr/>
          <a:lstStyle/>
          <a:p>
            <a:r>
              <a:rPr lang="en-MY" b="1" dirty="0" smtClean="0"/>
              <a:t>CRS with nasal polyposis</a:t>
            </a:r>
            <a:endParaRPr lang="en-MY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18</a:t>
            </a:fld>
            <a:endParaRPr lang="en-MY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476375"/>
            <a:ext cx="7477125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27727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19</a:t>
            </a:fld>
            <a:endParaRPr lang="en-MY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25" y="2527336"/>
            <a:ext cx="7724775" cy="1768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8910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smtClean="0"/>
              <a:t>Physical examination &amp; Imaging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336423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/>
              <a:t>Imaging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554162"/>
            <a:ext cx="7403592" cy="4800600"/>
          </a:xfrm>
        </p:spPr>
        <p:txBody>
          <a:bodyPr>
            <a:normAutofit fontScale="92500" lnSpcReduction="20000"/>
          </a:bodyPr>
          <a:lstStyle/>
          <a:p>
            <a:r>
              <a:rPr lang="en-MY" dirty="0" smtClean="0"/>
              <a:t>Plain </a:t>
            </a:r>
            <a:r>
              <a:rPr lang="en-MY" dirty="0"/>
              <a:t>radiography has no role in the routine management of </a:t>
            </a:r>
            <a:r>
              <a:rPr lang="en-MY" dirty="0" smtClean="0"/>
              <a:t>rhinosinusitis.</a:t>
            </a:r>
            <a:r>
              <a:rPr lang="en-MY" baseline="30000" dirty="0" smtClean="0"/>
              <a:t>18</a:t>
            </a:r>
            <a:endParaRPr lang="en-MY" baseline="30000" dirty="0"/>
          </a:p>
          <a:p>
            <a:r>
              <a:rPr lang="en-MY" dirty="0"/>
              <a:t>CT scan is the gold standard for radiographic evaluation of the paranasal </a:t>
            </a:r>
            <a:r>
              <a:rPr lang="en-MY" dirty="0" smtClean="0"/>
              <a:t>sinuses.</a:t>
            </a:r>
            <a:r>
              <a:rPr lang="en-MY" baseline="30000" dirty="0" smtClean="0"/>
              <a:t>19</a:t>
            </a:r>
            <a:r>
              <a:rPr lang="en-MY" dirty="0" smtClean="0"/>
              <a:t> </a:t>
            </a:r>
            <a:endParaRPr lang="en-MY" dirty="0"/>
          </a:p>
          <a:p>
            <a:pPr lvl="1"/>
            <a:r>
              <a:rPr lang="en-MY" dirty="0" smtClean="0"/>
              <a:t>Had </a:t>
            </a:r>
            <a:r>
              <a:rPr lang="en-MY" dirty="0"/>
              <a:t>been used in many studies as a reference in diagnosing bacterial </a:t>
            </a:r>
            <a:r>
              <a:rPr lang="en-MY" dirty="0" smtClean="0"/>
              <a:t>rhinosinusitis</a:t>
            </a:r>
            <a:r>
              <a:rPr lang="en-MY" baseline="30000" dirty="0" smtClean="0"/>
              <a:t>20, 21</a:t>
            </a:r>
            <a:r>
              <a:rPr lang="en-MY" dirty="0" smtClean="0"/>
              <a:t> </a:t>
            </a:r>
            <a:endParaRPr lang="en-MY" dirty="0"/>
          </a:p>
          <a:p>
            <a:pPr lvl="1"/>
            <a:r>
              <a:rPr lang="en-MY" dirty="0"/>
              <a:t>C</a:t>
            </a:r>
            <a:r>
              <a:rPr lang="en-MY" dirty="0" smtClean="0"/>
              <a:t>an </a:t>
            </a:r>
            <a:r>
              <a:rPr lang="en-MY" dirty="0"/>
              <a:t>quantify the extent of inflammatory disease based on opacification of the paranasal </a:t>
            </a:r>
            <a:r>
              <a:rPr lang="en-MY" dirty="0" smtClean="0"/>
              <a:t>sinuses</a:t>
            </a:r>
            <a:endParaRPr lang="en-MY" dirty="0"/>
          </a:p>
          <a:p>
            <a:pPr marL="82296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2200" dirty="0" smtClean="0"/>
              <a:t>  </a:t>
            </a:r>
          </a:p>
          <a:p>
            <a:pPr marL="82296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dirty="0" smtClean="0"/>
              <a:t>  </a:t>
            </a:r>
            <a:r>
              <a:rPr lang="en-MY" sz="1500" dirty="0" smtClean="0"/>
              <a:t>18. </a:t>
            </a:r>
            <a:r>
              <a:rPr lang="en-MY" sz="1500" dirty="0" err="1"/>
              <a:t>Scadding</a:t>
            </a:r>
            <a:r>
              <a:rPr lang="en-MY" sz="1500" dirty="0"/>
              <a:t> GK, </a:t>
            </a:r>
            <a:r>
              <a:rPr lang="en-MY" sz="1500" dirty="0" smtClean="0"/>
              <a:t>et </a:t>
            </a:r>
            <a:r>
              <a:rPr lang="en-MY" sz="1500" dirty="0"/>
              <a:t>al. </a:t>
            </a:r>
            <a:r>
              <a:rPr lang="en-MY" sz="1500" dirty="0" err="1" smtClean="0"/>
              <a:t>Clin</a:t>
            </a:r>
            <a:r>
              <a:rPr lang="en-MY" sz="1500" dirty="0" smtClean="0"/>
              <a:t> </a:t>
            </a:r>
            <a:r>
              <a:rPr lang="en-MY" sz="1500" dirty="0" err="1"/>
              <a:t>Exp</a:t>
            </a:r>
            <a:r>
              <a:rPr lang="en-MY" sz="1500" dirty="0"/>
              <a:t> Allergy. 2008;38(2):260–75</a:t>
            </a:r>
          </a:p>
          <a:p>
            <a:pPr marL="82296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500" dirty="0" smtClean="0"/>
              <a:t>    </a:t>
            </a:r>
            <a:r>
              <a:rPr lang="en-MY" sz="1500" dirty="0" smtClean="0"/>
              <a:t>19. </a:t>
            </a:r>
            <a:r>
              <a:rPr lang="en-MY" sz="1500" dirty="0"/>
              <a:t>Rosenfeld RM, </a:t>
            </a:r>
            <a:r>
              <a:rPr lang="en-MY" sz="1500" dirty="0" smtClean="0"/>
              <a:t>et </a:t>
            </a:r>
            <a:r>
              <a:rPr lang="en-MY" sz="1500" dirty="0"/>
              <a:t>al. </a:t>
            </a:r>
            <a:r>
              <a:rPr lang="en-MY" sz="1500" dirty="0" err="1" smtClean="0"/>
              <a:t>Otolaryngol</a:t>
            </a:r>
            <a:r>
              <a:rPr lang="en-MY" sz="1500" dirty="0" smtClean="0"/>
              <a:t> </a:t>
            </a:r>
            <a:r>
              <a:rPr lang="en-MY" sz="1500" dirty="0"/>
              <a:t>- Head Neck </a:t>
            </a:r>
            <a:r>
              <a:rPr lang="en-MY" sz="1500" dirty="0" err="1"/>
              <a:t>Surg</a:t>
            </a:r>
            <a:r>
              <a:rPr lang="en-MY" sz="1500" dirty="0"/>
              <a:t> (United States) 2015;152:S1–39</a:t>
            </a:r>
          </a:p>
          <a:p>
            <a:pPr marL="82296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500" dirty="0" smtClean="0"/>
              <a:t>    </a:t>
            </a:r>
            <a:r>
              <a:rPr lang="en-MY" sz="1500" dirty="0" smtClean="0"/>
              <a:t>20. </a:t>
            </a:r>
            <a:r>
              <a:rPr lang="en-MY" sz="1500" dirty="0" smtClean="0"/>
              <a:t>Kenny </a:t>
            </a:r>
            <a:r>
              <a:rPr lang="en-MY" sz="1500" dirty="0"/>
              <a:t>TJ, </a:t>
            </a:r>
            <a:r>
              <a:rPr lang="en-MY" sz="1500" dirty="0" smtClean="0"/>
              <a:t>et </a:t>
            </a:r>
            <a:r>
              <a:rPr lang="en-MY" sz="1500" dirty="0"/>
              <a:t>al. </a:t>
            </a:r>
            <a:r>
              <a:rPr lang="en-MY" sz="1500" dirty="0" err="1" smtClean="0"/>
              <a:t>Otolaryngol</a:t>
            </a:r>
            <a:r>
              <a:rPr lang="en-MY" sz="1500" dirty="0" smtClean="0"/>
              <a:t> </a:t>
            </a:r>
            <a:r>
              <a:rPr lang="en-MY" sz="1500" dirty="0"/>
              <a:t>- Head Neck Surg</a:t>
            </a:r>
            <a:r>
              <a:rPr lang="en-MY" sz="1500" dirty="0" smtClean="0"/>
              <a:t>. 2001;125(1</a:t>
            </a:r>
            <a:r>
              <a:rPr lang="en-MY" sz="1500" dirty="0"/>
              <a:t>):40–3</a:t>
            </a:r>
          </a:p>
          <a:p>
            <a:pPr marL="82296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500" dirty="0" smtClean="0"/>
              <a:t>    </a:t>
            </a:r>
            <a:r>
              <a:rPr lang="en-MY" sz="1500" dirty="0" smtClean="0"/>
              <a:t>21. </a:t>
            </a:r>
            <a:r>
              <a:rPr lang="en-MY" sz="1500" dirty="0" err="1"/>
              <a:t>Elwany</a:t>
            </a:r>
            <a:r>
              <a:rPr lang="en-MY" sz="1500" dirty="0"/>
              <a:t> S, </a:t>
            </a:r>
            <a:r>
              <a:rPr lang="en-MY" sz="1500" dirty="0" smtClean="0"/>
              <a:t>et </a:t>
            </a:r>
            <a:r>
              <a:rPr lang="en-MY" sz="1500" dirty="0"/>
              <a:t>al. </a:t>
            </a:r>
            <a:r>
              <a:rPr lang="en-MY" sz="1500" dirty="0" smtClean="0"/>
              <a:t>J </a:t>
            </a:r>
            <a:r>
              <a:rPr lang="en-MY" sz="1500" dirty="0" err="1" smtClean="0"/>
              <a:t>Crit</a:t>
            </a:r>
            <a:r>
              <a:rPr lang="en-MY" sz="1500" dirty="0" smtClean="0"/>
              <a:t> Care </a:t>
            </a:r>
            <a:r>
              <a:rPr lang="en-MY" sz="1500" dirty="0"/>
              <a:t>Elsevier Inc.; 2012;27(3):315.e1–315.e5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705406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MY" b="1" dirty="0" smtClean="0"/>
              <a:t>Imaging</a:t>
            </a:r>
            <a:r>
              <a:rPr lang="en-MY" sz="2000" b="1" dirty="0" smtClean="0"/>
              <a:t>-2</a:t>
            </a:r>
            <a:endParaRPr lang="en-MY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76400"/>
            <a:ext cx="7403592" cy="4800600"/>
          </a:xfrm>
        </p:spPr>
        <p:txBody>
          <a:bodyPr/>
          <a:lstStyle/>
          <a:p>
            <a:r>
              <a:rPr lang="en-MY" dirty="0"/>
              <a:t>Indications for CT scan in RS </a:t>
            </a:r>
            <a:r>
              <a:rPr lang="en-MY" dirty="0" smtClean="0"/>
              <a:t>are:</a:t>
            </a:r>
            <a:r>
              <a:rPr lang="en-MY" baseline="30000" dirty="0" smtClean="0"/>
              <a:t>18</a:t>
            </a:r>
            <a:endParaRPr lang="en-MY" baseline="30000" dirty="0"/>
          </a:p>
          <a:p>
            <a:pPr lvl="1"/>
            <a:r>
              <a:rPr lang="en-MY" dirty="0" smtClean="0"/>
              <a:t>failed </a:t>
            </a:r>
            <a:r>
              <a:rPr lang="en-MY" dirty="0"/>
              <a:t>medical therapy</a:t>
            </a:r>
          </a:p>
          <a:p>
            <a:pPr lvl="1"/>
            <a:r>
              <a:rPr lang="en-MY" dirty="0" smtClean="0"/>
              <a:t>planned </a:t>
            </a:r>
            <a:r>
              <a:rPr lang="en-MY" dirty="0"/>
              <a:t>for surgery</a:t>
            </a:r>
          </a:p>
          <a:p>
            <a:pPr lvl="1"/>
            <a:r>
              <a:rPr lang="en-MY" dirty="0" smtClean="0"/>
              <a:t>atypical </a:t>
            </a:r>
            <a:r>
              <a:rPr lang="en-MY" dirty="0"/>
              <a:t>or severe </a:t>
            </a:r>
            <a:r>
              <a:rPr lang="en-MY" dirty="0" smtClean="0"/>
              <a:t>disease </a:t>
            </a:r>
            <a:r>
              <a:rPr lang="en-MY" dirty="0"/>
              <a:t>i.e. unilateral symptoms, blood-stained discharge, displacement of the eye </a:t>
            </a:r>
            <a:r>
              <a:rPr lang="en-MY" dirty="0" smtClean="0"/>
              <a:t>&amp; </a:t>
            </a:r>
            <a:r>
              <a:rPr lang="en-MY" dirty="0"/>
              <a:t>severe pain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830823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22</a:t>
            </a:fld>
            <a:endParaRPr lang="en-MY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8166"/>
            <a:ext cx="7848600" cy="276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22886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MY" b="1" dirty="0" smtClean="0"/>
              <a:t>Take Home Messages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76400"/>
            <a:ext cx="7403592" cy="4800600"/>
          </a:xfrm>
        </p:spPr>
        <p:txBody>
          <a:bodyPr>
            <a:normAutofit lnSpcReduction="10000"/>
          </a:bodyPr>
          <a:lstStyle/>
          <a:p>
            <a:r>
              <a:rPr lang="en-MY" dirty="0" smtClean="0"/>
              <a:t>Anterior </a:t>
            </a:r>
            <a:r>
              <a:rPr lang="en-MY" dirty="0" err="1" smtClean="0"/>
              <a:t>rhinoscopy</a:t>
            </a:r>
            <a:r>
              <a:rPr lang="en-MY" dirty="0" smtClean="0"/>
              <a:t> is </a:t>
            </a:r>
            <a:r>
              <a:rPr lang="en-MY" dirty="0"/>
              <a:t>mandatory at primary care</a:t>
            </a:r>
            <a:r>
              <a:rPr lang="en-MY" dirty="0" smtClean="0"/>
              <a:t>.</a:t>
            </a:r>
          </a:p>
          <a:p>
            <a:pPr lvl="1"/>
            <a:r>
              <a:rPr lang="en-MY" dirty="0" smtClean="0"/>
              <a:t>Must </a:t>
            </a:r>
            <a:r>
              <a:rPr lang="en-MY" dirty="0"/>
              <a:t>know the normal </a:t>
            </a:r>
            <a:r>
              <a:rPr lang="en-MY" dirty="0" smtClean="0"/>
              <a:t>&amp; </a:t>
            </a:r>
            <a:r>
              <a:rPr lang="en-MY" dirty="0"/>
              <a:t>abnormal findings </a:t>
            </a:r>
            <a:r>
              <a:rPr lang="en-MY" dirty="0" smtClean="0"/>
              <a:t>in anterior </a:t>
            </a:r>
            <a:r>
              <a:rPr lang="en-MY" dirty="0" err="1" smtClean="0"/>
              <a:t>rhinoscopy</a:t>
            </a:r>
            <a:r>
              <a:rPr lang="en-MY" dirty="0" smtClean="0"/>
              <a:t>.</a:t>
            </a:r>
          </a:p>
          <a:p>
            <a:pPr lvl="1"/>
            <a:endParaRPr lang="en-MY" sz="2000" dirty="0"/>
          </a:p>
          <a:p>
            <a:r>
              <a:rPr lang="en-MY" dirty="0"/>
              <a:t>Plain radiograph has no role in managing RS</a:t>
            </a:r>
            <a:r>
              <a:rPr lang="en-MY" dirty="0" smtClean="0"/>
              <a:t>.</a:t>
            </a:r>
          </a:p>
          <a:p>
            <a:endParaRPr lang="en-MY" sz="2000" dirty="0"/>
          </a:p>
          <a:p>
            <a:r>
              <a:rPr lang="en-MY" dirty="0"/>
              <a:t>Must know when CT scan is </a:t>
            </a:r>
            <a:r>
              <a:rPr lang="en-MY" dirty="0" smtClean="0"/>
              <a:t>indicated in RS.</a:t>
            </a:r>
            <a:endParaRPr lang="en-MY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898268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smtClean="0"/>
              <a:t>Laboratory investigation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91621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MY" b="1" dirty="0" smtClean="0"/>
              <a:t>Learning Objectives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76400"/>
            <a:ext cx="7403592" cy="4800600"/>
          </a:xfrm>
        </p:spPr>
        <p:txBody>
          <a:bodyPr/>
          <a:lstStyle/>
          <a:p>
            <a:r>
              <a:rPr lang="en-MY" dirty="0"/>
              <a:t>To </a:t>
            </a:r>
            <a:r>
              <a:rPr lang="en-MY" dirty="0" smtClean="0"/>
              <a:t>learn </a:t>
            </a:r>
            <a:r>
              <a:rPr lang="en-MY" dirty="0"/>
              <a:t>main pathogens </a:t>
            </a:r>
            <a:r>
              <a:rPr lang="en-MY" dirty="0" smtClean="0"/>
              <a:t>in </a:t>
            </a:r>
            <a:r>
              <a:rPr lang="en-MY" dirty="0"/>
              <a:t>acute </a:t>
            </a:r>
            <a:r>
              <a:rPr lang="en-MY" dirty="0" smtClean="0"/>
              <a:t>vs </a:t>
            </a:r>
            <a:r>
              <a:rPr lang="en-MY" dirty="0"/>
              <a:t>chronic bacterial </a:t>
            </a:r>
            <a:r>
              <a:rPr lang="en-MY" dirty="0" smtClean="0"/>
              <a:t>RS</a:t>
            </a:r>
          </a:p>
          <a:p>
            <a:endParaRPr lang="en-MY" sz="2000" dirty="0"/>
          </a:p>
          <a:p>
            <a:r>
              <a:rPr lang="en-MY" dirty="0"/>
              <a:t>To </a:t>
            </a:r>
            <a:r>
              <a:rPr lang="en-MY" dirty="0" smtClean="0"/>
              <a:t>learn indication </a:t>
            </a:r>
            <a:r>
              <a:rPr lang="en-MY" dirty="0"/>
              <a:t>for culture </a:t>
            </a:r>
            <a:r>
              <a:rPr lang="en-MY" dirty="0" smtClean="0"/>
              <a:t>&amp; </a:t>
            </a:r>
            <a:r>
              <a:rPr lang="en-MY" dirty="0"/>
              <a:t>sensitivity </a:t>
            </a:r>
            <a:r>
              <a:rPr lang="en-MY" dirty="0" smtClean="0"/>
              <a:t>(C&amp;S) in RS </a:t>
            </a:r>
            <a:r>
              <a:rPr lang="en-MY" dirty="0" smtClean="0"/>
              <a:t>diagnosis</a:t>
            </a:r>
          </a:p>
          <a:p>
            <a:endParaRPr lang="en-MY" sz="2000" dirty="0"/>
          </a:p>
          <a:p>
            <a:r>
              <a:rPr lang="en-MY" dirty="0"/>
              <a:t>To </a:t>
            </a:r>
            <a:r>
              <a:rPr lang="en-MY" dirty="0" smtClean="0"/>
              <a:t>learn </a:t>
            </a:r>
            <a:r>
              <a:rPr lang="en-MY" dirty="0"/>
              <a:t>reliable </a:t>
            </a:r>
            <a:r>
              <a:rPr lang="en-MY" dirty="0" smtClean="0"/>
              <a:t>methods </a:t>
            </a:r>
            <a:r>
              <a:rPr lang="en-MY" dirty="0"/>
              <a:t>in obtaining specimen for </a:t>
            </a:r>
            <a:r>
              <a:rPr lang="en-MY" dirty="0" smtClean="0"/>
              <a:t>C&amp;S in RS diagnosis</a:t>
            </a:r>
            <a:endParaRPr lang="en-MY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5136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MY" b="1" dirty="0" smtClean="0"/>
              <a:t>Introduction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98080" cy="4800600"/>
          </a:xfrm>
        </p:spPr>
        <p:txBody>
          <a:bodyPr/>
          <a:lstStyle/>
          <a:p>
            <a:r>
              <a:rPr lang="en-MY" dirty="0">
                <a:ea typeface="Yu Gothic Medium" panose="020B0500000000000000" pitchFamily="34" charset="-128"/>
                <a:cs typeface="Arial" panose="020B0604020202020204" pitchFamily="34" charset="0"/>
              </a:rPr>
              <a:t>Laboratory culture </a:t>
            </a:r>
            <a:r>
              <a:rPr lang="en-MY" dirty="0" smtClean="0">
                <a:ea typeface="Yu Gothic Medium" panose="020B0500000000000000" pitchFamily="34" charset="-128"/>
                <a:cs typeface="Arial" panose="020B0604020202020204" pitchFamily="34" charset="0"/>
              </a:rPr>
              <a:t>&amp; </a:t>
            </a:r>
            <a:r>
              <a:rPr lang="en-MY" dirty="0">
                <a:ea typeface="Yu Gothic Medium" panose="020B0500000000000000" pitchFamily="34" charset="-128"/>
                <a:cs typeface="Arial" panose="020B0604020202020204" pitchFamily="34" charset="0"/>
              </a:rPr>
              <a:t>antibiotic susceptibility (C&amp;S) tests aim to document bacterial infection </a:t>
            </a:r>
            <a:r>
              <a:rPr lang="en-MY" dirty="0" smtClean="0">
                <a:ea typeface="Yu Gothic Medium" panose="020B0500000000000000" pitchFamily="34" charset="-128"/>
                <a:cs typeface="Arial" panose="020B0604020202020204" pitchFamily="34" charset="0"/>
              </a:rPr>
              <a:t>&amp; </a:t>
            </a:r>
            <a:r>
              <a:rPr lang="en-MY" dirty="0">
                <a:ea typeface="Yu Gothic Medium" panose="020B0500000000000000" pitchFamily="34" charset="-128"/>
                <a:cs typeface="Arial" panose="020B0604020202020204" pitchFamily="34" charset="0"/>
              </a:rPr>
              <a:t>resistance pattern in bacterial </a:t>
            </a:r>
            <a:r>
              <a:rPr lang="en-MY" dirty="0" smtClean="0">
                <a:ea typeface="Yu Gothic Medium" panose="020B0500000000000000" pitchFamily="34" charset="-128"/>
                <a:cs typeface="Arial" panose="020B0604020202020204" pitchFamily="34" charset="0"/>
              </a:rPr>
              <a:t>RS.</a:t>
            </a:r>
          </a:p>
          <a:p>
            <a:endParaRPr lang="en-MY" sz="2000" dirty="0">
              <a:ea typeface="Yu Gothic Medium" panose="020B0500000000000000" pitchFamily="34" charset="-128"/>
              <a:cs typeface="Arial" panose="020B0604020202020204" pitchFamily="34" charset="0"/>
            </a:endParaRPr>
          </a:p>
          <a:p>
            <a:r>
              <a:rPr lang="en-MY" dirty="0">
                <a:ea typeface="Yu Gothic Medium" panose="020B0500000000000000" pitchFamily="34" charset="-128"/>
              </a:rPr>
              <a:t>Important to </a:t>
            </a:r>
            <a:r>
              <a:rPr lang="en-MY" dirty="0" smtClean="0">
                <a:ea typeface="Yu Gothic Medium" panose="020B0500000000000000" pitchFamily="34" charset="-128"/>
              </a:rPr>
              <a:t>ensure:</a:t>
            </a:r>
            <a:endParaRPr lang="en-MY" dirty="0">
              <a:ea typeface="Yu Gothic Medium" panose="020B0500000000000000" pitchFamily="34" charset="-128"/>
            </a:endParaRPr>
          </a:p>
          <a:p>
            <a:pPr lvl="1"/>
            <a:r>
              <a:rPr lang="en-MY" dirty="0" smtClean="0">
                <a:ea typeface="Yu Gothic Medium" panose="020B0500000000000000" pitchFamily="34" charset="-128"/>
              </a:rPr>
              <a:t>appropriate indications</a:t>
            </a:r>
            <a:endParaRPr lang="en-MY" dirty="0">
              <a:ea typeface="Yu Gothic Medium" panose="020B0500000000000000" pitchFamily="34" charset="-128"/>
            </a:endParaRPr>
          </a:p>
          <a:p>
            <a:pPr lvl="1"/>
            <a:r>
              <a:rPr lang="en-MY" dirty="0" smtClean="0">
                <a:ea typeface="Yu Gothic Medium" panose="020B0500000000000000" pitchFamily="34" charset="-128"/>
              </a:rPr>
              <a:t>sampling </a:t>
            </a:r>
            <a:r>
              <a:rPr lang="en-MY" dirty="0">
                <a:ea typeface="Yu Gothic Medium" panose="020B0500000000000000" pitchFamily="34" charset="-128"/>
              </a:rPr>
              <a:t>methods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705133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smtClean="0"/>
              <a:t>RHINOSINUSITIS</a:t>
            </a:r>
            <a:br>
              <a:rPr lang="en-MY" dirty="0" smtClean="0"/>
            </a:br>
            <a:r>
              <a:rPr lang="en-MY" sz="3200" dirty="0"/>
              <a:t>BACTERIOLOGY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810166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>
            <a:normAutofit/>
          </a:bodyPr>
          <a:lstStyle/>
          <a:p>
            <a:r>
              <a:rPr lang="en-MY" b="1" dirty="0" smtClean="0"/>
              <a:t>Acute Bacterial RS (ABRS)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98080" cy="4800600"/>
          </a:xfrm>
        </p:spPr>
        <p:txBody>
          <a:bodyPr/>
          <a:lstStyle/>
          <a:p>
            <a:r>
              <a:rPr lang="en-MY" dirty="0"/>
              <a:t>Main </a:t>
            </a:r>
            <a:r>
              <a:rPr lang="en-MY" dirty="0" smtClean="0"/>
              <a:t>pathogens:</a:t>
            </a:r>
            <a:endParaRPr lang="en-MY" dirty="0"/>
          </a:p>
          <a:p>
            <a:pPr lvl="1"/>
            <a:r>
              <a:rPr lang="en-MY" i="1" dirty="0"/>
              <a:t>Streptococcus pneumoniae</a:t>
            </a:r>
          </a:p>
          <a:p>
            <a:pPr lvl="1"/>
            <a:r>
              <a:rPr lang="en-MY" i="1" dirty="0"/>
              <a:t>Haemophilus </a:t>
            </a:r>
            <a:r>
              <a:rPr lang="en-MY" i="1" dirty="0" err="1"/>
              <a:t>influenzae</a:t>
            </a:r>
            <a:endParaRPr lang="en-MY" i="1" dirty="0"/>
          </a:p>
          <a:p>
            <a:r>
              <a:rPr lang="en-MY" i="1" dirty="0"/>
              <a:t>Moraxella </a:t>
            </a:r>
            <a:r>
              <a:rPr lang="en-MY" i="1" dirty="0" err="1"/>
              <a:t>catarrhalis</a:t>
            </a:r>
            <a:endParaRPr lang="en-MY" i="1" dirty="0"/>
          </a:p>
          <a:p>
            <a:pPr lvl="1"/>
            <a:r>
              <a:rPr lang="en-MY" dirty="0"/>
              <a:t>more common in </a:t>
            </a:r>
            <a:r>
              <a:rPr lang="en-MY" dirty="0" smtClean="0"/>
              <a:t>children</a:t>
            </a:r>
            <a:endParaRPr lang="en-MY" dirty="0"/>
          </a:p>
          <a:p>
            <a:r>
              <a:rPr lang="en-MY" dirty="0" smtClean="0"/>
              <a:t>In acute </a:t>
            </a:r>
            <a:r>
              <a:rPr lang="en-MY" dirty="0"/>
              <a:t>condition of sinusitis with odontogenic origin, anaerobic organisms appear to predominate.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241377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MY" b="1" dirty="0" smtClean="0"/>
              <a:t>Chronic RS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98080" cy="4800600"/>
          </a:xfrm>
        </p:spPr>
        <p:txBody>
          <a:bodyPr/>
          <a:lstStyle/>
          <a:p>
            <a:r>
              <a:rPr lang="en-MY" dirty="0">
                <a:ea typeface="Yu Gothic Medium" panose="020B0500000000000000" pitchFamily="34" charset="-128"/>
                <a:cs typeface="Arial" panose="020B0604020202020204" pitchFamily="34" charset="0"/>
              </a:rPr>
              <a:t>Bacteriology-different from </a:t>
            </a:r>
            <a:r>
              <a:rPr lang="en-MY" dirty="0" smtClean="0">
                <a:ea typeface="Yu Gothic Medium" panose="020B0500000000000000" pitchFamily="34" charset="-128"/>
                <a:cs typeface="Arial" panose="020B0604020202020204" pitchFamily="34" charset="0"/>
              </a:rPr>
              <a:t>ABRS</a:t>
            </a:r>
          </a:p>
          <a:p>
            <a:endParaRPr lang="en-MY" sz="2000" dirty="0">
              <a:ea typeface="Yu Gothic Medium" panose="020B0500000000000000" pitchFamily="34" charset="-128"/>
              <a:cs typeface="Arial" panose="020B0604020202020204" pitchFamily="34" charset="0"/>
            </a:endParaRPr>
          </a:p>
          <a:p>
            <a:r>
              <a:rPr lang="en-MY" dirty="0">
                <a:ea typeface="Yu Gothic Medium" panose="020B0500000000000000" pitchFamily="34" charset="-128"/>
                <a:cs typeface="Arial" panose="020B0604020202020204" pitchFamily="34" charset="0"/>
              </a:rPr>
              <a:t>Main pathogens:</a:t>
            </a:r>
          </a:p>
          <a:p>
            <a:pPr lvl="1"/>
            <a:r>
              <a:rPr lang="en-MY" i="1" dirty="0">
                <a:ea typeface="Yu Gothic Medium" panose="020B0500000000000000" pitchFamily="34" charset="-128"/>
                <a:cs typeface="Arial" panose="020B0604020202020204" pitchFamily="34" charset="0"/>
              </a:rPr>
              <a:t>Staphylococcus aureus</a:t>
            </a:r>
          </a:p>
          <a:p>
            <a:pPr lvl="1"/>
            <a:r>
              <a:rPr lang="en-MY" i="1" dirty="0" err="1">
                <a:ea typeface="Yu Gothic Medium" panose="020B0500000000000000" pitchFamily="34" charset="-128"/>
                <a:cs typeface="Arial" panose="020B0604020202020204" pitchFamily="34" charset="0"/>
              </a:rPr>
              <a:t>Enterobacteriaceae</a:t>
            </a:r>
            <a:endParaRPr lang="en-MY" i="1" dirty="0">
              <a:ea typeface="Yu Gothic Medium" panose="020B0500000000000000" pitchFamily="34" charset="-128"/>
              <a:cs typeface="Arial" panose="020B0604020202020204" pitchFamily="34" charset="0"/>
            </a:endParaRPr>
          </a:p>
          <a:p>
            <a:pPr lvl="1"/>
            <a:r>
              <a:rPr lang="en-MY" i="1" dirty="0">
                <a:ea typeface="Yu Gothic Medium" panose="020B0500000000000000" pitchFamily="34" charset="-128"/>
                <a:cs typeface="Arial" panose="020B0604020202020204" pitchFamily="34" charset="0"/>
              </a:rPr>
              <a:t>Pseudomonas </a:t>
            </a:r>
            <a:r>
              <a:rPr lang="en-MY" i="1" dirty="0" err="1">
                <a:ea typeface="Yu Gothic Medium" panose="020B0500000000000000" pitchFamily="34" charset="-128"/>
                <a:cs typeface="Arial" panose="020B0604020202020204" pitchFamily="34" charset="0"/>
              </a:rPr>
              <a:t>spp</a:t>
            </a:r>
            <a:r>
              <a:rPr lang="en-MY" i="1" dirty="0">
                <a:ea typeface="Yu Gothic Medium" panose="020B0500000000000000" pitchFamily="34" charset="-128"/>
                <a:cs typeface="Arial" panose="020B0604020202020204" pitchFamily="34" charset="0"/>
              </a:rPr>
              <a:t> 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84775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76400"/>
            <a:ext cx="7403592" cy="4800600"/>
          </a:xfrm>
        </p:spPr>
        <p:txBody>
          <a:bodyPr/>
          <a:lstStyle/>
          <a:p>
            <a:r>
              <a:rPr lang="en-MY" dirty="0"/>
              <a:t>To learn appropriate physical examinations in diagnosing </a:t>
            </a:r>
            <a:r>
              <a:rPr lang="en-MY" dirty="0" smtClean="0"/>
              <a:t>RS</a:t>
            </a:r>
          </a:p>
          <a:p>
            <a:endParaRPr lang="en-MY" sz="2000" dirty="0"/>
          </a:p>
          <a:p>
            <a:r>
              <a:rPr lang="en-MY" dirty="0"/>
              <a:t>To learn common </a:t>
            </a:r>
            <a:r>
              <a:rPr lang="en-MY" dirty="0" smtClean="0"/>
              <a:t>physical findings </a:t>
            </a:r>
            <a:r>
              <a:rPr lang="en-MY" dirty="0"/>
              <a:t>in </a:t>
            </a:r>
            <a:r>
              <a:rPr lang="en-MY" dirty="0" smtClean="0"/>
              <a:t>RS</a:t>
            </a:r>
          </a:p>
          <a:p>
            <a:endParaRPr lang="en-MY" sz="2000" dirty="0"/>
          </a:p>
          <a:p>
            <a:r>
              <a:rPr lang="en-MY" dirty="0"/>
              <a:t>To learn type of </a:t>
            </a:r>
            <a:r>
              <a:rPr lang="en-MY" dirty="0" smtClean="0"/>
              <a:t>reliable imaging &amp; </a:t>
            </a:r>
            <a:r>
              <a:rPr lang="en-MY" dirty="0"/>
              <a:t>when to do </a:t>
            </a:r>
            <a:r>
              <a:rPr lang="en-MY" dirty="0" smtClean="0"/>
              <a:t>it in </a:t>
            </a:r>
            <a:r>
              <a:rPr lang="en-MY" dirty="0"/>
              <a:t>managing RS 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</a:t>
            </a:fld>
            <a:endParaRPr lang="en-MY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/>
              <a:t>Learning Objectives</a:t>
            </a:r>
            <a:endParaRPr lang="en-MY" b="1" dirty="0"/>
          </a:p>
        </p:txBody>
      </p:sp>
    </p:spTree>
    <p:extLst>
      <p:ext uri="{BB962C8B-B14F-4D97-AF65-F5344CB8AC3E}">
        <p14:creationId xmlns:p14="http://schemas.microsoft.com/office/powerpoint/2010/main" val="23541425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MY" b="1" dirty="0" smtClean="0"/>
              <a:t>Indication for C&amp;S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98080" cy="4800600"/>
          </a:xfrm>
        </p:spPr>
        <p:txBody>
          <a:bodyPr/>
          <a:lstStyle/>
          <a:p>
            <a:r>
              <a:rPr lang="en-MY" dirty="0">
                <a:ea typeface="Yu Gothic Medium" panose="020B0500000000000000" pitchFamily="34" charset="-128"/>
                <a:cs typeface="Arial" panose="020B0604020202020204" pitchFamily="34" charset="0"/>
              </a:rPr>
              <a:t>In ABRS, patients who do not respond to first- &amp; second-line antibiotics, sinus or meatal culture for pathogen-specific therapy is </a:t>
            </a:r>
            <a:r>
              <a:rPr lang="en-MY" dirty="0" smtClean="0">
                <a:ea typeface="Yu Gothic Medium" panose="020B0500000000000000" pitchFamily="34" charset="-128"/>
                <a:cs typeface="Arial" panose="020B0604020202020204" pitchFamily="34" charset="0"/>
              </a:rPr>
              <a:t>recommended</a:t>
            </a:r>
            <a:r>
              <a:rPr lang="en-MY" sz="4000" dirty="0" smtClean="0">
                <a:ea typeface="Yu Gothic Medium" panose="020B0500000000000000" pitchFamily="34" charset="-128"/>
                <a:cs typeface="Arial" panose="020B0604020202020204" pitchFamily="34" charset="0"/>
              </a:rPr>
              <a:t>.</a:t>
            </a:r>
            <a:r>
              <a:rPr lang="en-MY" sz="4000" baseline="30000" dirty="0" smtClean="0">
                <a:ea typeface="Yu Gothic Medium" panose="020B0500000000000000" pitchFamily="34" charset="-128"/>
                <a:cs typeface="Arial" panose="020B0604020202020204" pitchFamily="34" charset="0"/>
              </a:rPr>
              <a:t>22</a:t>
            </a:r>
            <a:endParaRPr lang="en-MY" sz="4000" baseline="30000" dirty="0" smtClean="0">
              <a:ea typeface="Yu Gothic Medium" panose="020B0500000000000000" pitchFamily="34" charset="-128"/>
              <a:cs typeface="Arial" panose="020B0604020202020204" pitchFamily="34" charset="0"/>
            </a:endParaRPr>
          </a:p>
          <a:p>
            <a:endParaRPr lang="en-MY" sz="2000" dirty="0">
              <a:ea typeface="Yu Gothic Medium" panose="020B0500000000000000" pitchFamily="34" charset="-128"/>
              <a:cs typeface="Arial" panose="020B0604020202020204" pitchFamily="34" charset="0"/>
            </a:endParaRPr>
          </a:p>
          <a:p>
            <a:endParaRPr lang="en-MY" sz="2000" dirty="0" smtClean="0">
              <a:ea typeface="Yu Gothic Medium" panose="020B0500000000000000" pitchFamily="34" charset="-128"/>
              <a:cs typeface="Arial" panose="020B0604020202020204" pitchFamily="34" charset="0"/>
            </a:endParaRPr>
          </a:p>
          <a:p>
            <a:pPr marL="82296" indent="0">
              <a:buNone/>
            </a:pPr>
            <a:r>
              <a:rPr lang="en-MY" sz="4000" baseline="30000" dirty="0" smtClean="0">
                <a:ea typeface="Yu Gothic Medium" panose="020B0500000000000000" pitchFamily="34" charset="-128"/>
                <a:cs typeface="Arial" panose="020B0604020202020204" pitchFamily="34" charset="0"/>
              </a:rPr>
              <a:t>   </a:t>
            </a:r>
            <a:r>
              <a:rPr lang="en-MY" sz="1400" dirty="0" smtClean="0">
                <a:ea typeface="Yu Gothic Medium" panose="020B0500000000000000" pitchFamily="34" charset="-128"/>
                <a:cs typeface="Arial" panose="020B0604020202020204" pitchFamily="34" charset="0"/>
              </a:rPr>
              <a:t>22. </a:t>
            </a:r>
            <a:r>
              <a:rPr lang="en-MY" sz="1400" dirty="0">
                <a:ea typeface="Yu Gothic Medium" panose="020B0500000000000000" pitchFamily="34" charset="-128"/>
                <a:cs typeface="Arial" panose="020B0604020202020204" pitchFamily="34" charset="0"/>
              </a:rPr>
              <a:t>Chow AW, </a:t>
            </a:r>
            <a:r>
              <a:rPr lang="en-MY" sz="1400" dirty="0" smtClean="0">
                <a:ea typeface="Yu Gothic Medium" panose="020B0500000000000000" pitchFamily="34" charset="-128"/>
                <a:cs typeface="Arial" panose="020B0604020202020204" pitchFamily="34" charset="0"/>
              </a:rPr>
              <a:t> et </a:t>
            </a:r>
            <a:r>
              <a:rPr lang="en-MY" sz="1400" dirty="0">
                <a:ea typeface="Yu Gothic Medium" panose="020B0500000000000000" pitchFamily="34" charset="-128"/>
                <a:cs typeface="Arial" panose="020B0604020202020204" pitchFamily="34" charset="0"/>
              </a:rPr>
              <a:t>al. </a:t>
            </a:r>
            <a:r>
              <a:rPr lang="en-MY" sz="1400" dirty="0" smtClean="0">
                <a:ea typeface="Yu Gothic Medium" panose="020B0500000000000000" pitchFamily="34" charset="-128"/>
                <a:cs typeface="Arial" panose="020B0604020202020204" pitchFamily="34" charset="0"/>
              </a:rPr>
              <a:t> </a:t>
            </a:r>
            <a:r>
              <a:rPr lang="en-MY" sz="1400" dirty="0" err="1" smtClean="0">
                <a:ea typeface="Yu Gothic Medium" panose="020B0500000000000000" pitchFamily="34" charset="-128"/>
                <a:cs typeface="Arial" panose="020B0604020202020204" pitchFamily="34" charset="0"/>
              </a:rPr>
              <a:t>Clin</a:t>
            </a:r>
            <a:r>
              <a:rPr lang="en-MY" sz="1400" dirty="0" smtClean="0">
                <a:ea typeface="Yu Gothic Medium" panose="020B0500000000000000" pitchFamily="34" charset="-128"/>
                <a:cs typeface="Arial" panose="020B0604020202020204" pitchFamily="34" charset="0"/>
              </a:rPr>
              <a:t> </a:t>
            </a:r>
            <a:r>
              <a:rPr lang="en-MY" sz="1400" dirty="0">
                <a:ea typeface="Yu Gothic Medium" panose="020B0500000000000000" pitchFamily="34" charset="-128"/>
                <a:cs typeface="Arial" panose="020B0604020202020204" pitchFamily="34" charset="0"/>
              </a:rPr>
              <a:t>Infect Dis. 2012;54(8):e72–112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599222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 smtClean="0"/>
              <a:t>Indication for C&amp;S</a:t>
            </a:r>
            <a:endParaRPr lang="en-MY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31</a:t>
            </a:fld>
            <a:endParaRPr lang="en-MY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658450"/>
            <a:ext cx="7848600" cy="518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9" y="3177366"/>
            <a:ext cx="7848601" cy="861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63869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smtClean="0"/>
              <a:t>Obtaining C&amp;S specimen</a:t>
            </a:r>
            <a:br>
              <a:rPr lang="en-MY" dirty="0" smtClean="0"/>
            </a:br>
            <a:r>
              <a:rPr lang="en-MY" sz="3200" dirty="0" smtClean="0"/>
              <a:t>reliable method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193426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MY" b="1" dirty="0">
                <a:latin typeface="Arial" panose="020B0604020202020204" pitchFamily="34" charset="0"/>
                <a:ea typeface="Yu Gothic Medium" panose="020B0500000000000000" pitchFamily="34" charset="-128"/>
                <a:cs typeface="Arial" panose="020B0604020202020204" pitchFamily="34" charset="0"/>
              </a:rPr>
              <a:t>Maxillary Sinus Taps (MST) 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98080" cy="4800600"/>
          </a:xfrm>
        </p:spPr>
        <p:txBody>
          <a:bodyPr/>
          <a:lstStyle/>
          <a:p>
            <a:r>
              <a:rPr lang="en-MY" dirty="0" smtClean="0">
                <a:ea typeface="Yu Gothic Medium" panose="020B0500000000000000" pitchFamily="34" charset="-128"/>
                <a:cs typeface="Arial" panose="020B0604020202020204" pitchFamily="34" charset="0"/>
              </a:rPr>
              <a:t>For </a:t>
            </a:r>
            <a:r>
              <a:rPr lang="en-MY" dirty="0">
                <a:ea typeface="Yu Gothic Medium" panose="020B0500000000000000" pitchFamily="34" charset="-128"/>
                <a:cs typeface="Arial" panose="020B0604020202020204" pitchFamily="34" charset="0"/>
              </a:rPr>
              <a:t>sinus puncture </a:t>
            </a:r>
            <a:r>
              <a:rPr lang="en-MY" dirty="0" smtClean="0">
                <a:ea typeface="Yu Gothic Medium" panose="020B0500000000000000" pitchFamily="34" charset="-128"/>
                <a:cs typeface="Arial" panose="020B0604020202020204" pitchFamily="34" charset="0"/>
              </a:rPr>
              <a:t>&amp; </a:t>
            </a:r>
            <a:r>
              <a:rPr lang="en-MY" dirty="0">
                <a:ea typeface="Yu Gothic Medium" panose="020B0500000000000000" pitchFamily="34" charset="-128"/>
                <a:cs typeface="Arial" panose="020B0604020202020204" pitchFamily="34" charset="0"/>
              </a:rPr>
              <a:t>aspiration</a:t>
            </a:r>
          </a:p>
          <a:p>
            <a:r>
              <a:rPr lang="en-MY" dirty="0" smtClean="0">
                <a:ea typeface="Yu Gothic Medium" panose="020B0500000000000000" pitchFamily="34" charset="-128"/>
                <a:cs typeface="Arial" panose="020B0604020202020204" pitchFamily="34" charset="0"/>
              </a:rPr>
              <a:t>Goal </a:t>
            </a:r>
            <a:r>
              <a:rPr lang="en-MY" dirty="0">
                <a:ea typeface="Yu Gothic Medium" panose="020B0500000000000000" pitchFamily="34" charset="-128"/>
                <a:cs typeface="Arial" panose="020B0604020202020204" pitchFamily="34" charset="0"/>
              </a:rPr>
              <a:t>standard method in determining the aetiology of ABRS</a:t>
            </a:r>
          </a:p>
          <a:p>
            <a:r>
              <a:rPr lang="en-US" dirty="0" smtClean="0"/>
              <a:t>Invasive nature</a:t>
            </a:r>
            <a:endParaRPr lang="en-US" dirty="0"/>
          </a:p>
          <a:p>
            <a:r>
              <a:rPr lang="en-US" dirty="0" smtClean="0"/>
              <a:t>Rarely </a:t>
            </a:r>
            <a:r>
              <a:rPr lang="en-US" dirty="0"/>
              <a:t>performed</a:t>
            </a:r>
            <a:endParaRPr lang="en-MY" dirty="0">
              <a:ea typeface="Yu Gothic Medium" panose="020B0500000000000000" pitchFamily="34" charset="-128"/>
              <a:cs typeface="Arial" panose="020B0604020202020204" pitchFamily="34" charset="0"/>
            </a:endParaRP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43271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>
            <a:normAutofit/>
          </a:bodyPr>
          <a:lstStyle/>
          <a:p>
            <a:r>
              <a:rPr lang="en-MY" sz="3200" b="1" dirty="0"/>
              <a:t>Endoscopically-Directed Middle Meatal </a:t>
            </a:r>
            <a:r>
              <a:rPr lang="en-MY" sz="3200" b="1" dirty="0" smtClean="0"/>
              <a:t>Culture (</a:t>
            </a:r>
            <a:r>
              <a:rPr lang="en-MY" sz="3200" b="1" dirty="0"/>
              <a:t>EDMMC)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828800"/>
            <a:ext cx="7403592" cy="4800600"/>
          </a:xfrm>
        </p:spPr>
        <p:txBody>
          <a:bodyPr>
            <a:normAutofit fontScale="77500" lnSpcReduction="20000"/>
          </a:bodyPr>
          <a:lstStyle/>
          <a:p>
            <a:r>
              <a:rPr lang="en-MY" dirty="0" smtClean="0"/>
              <a:t>Less </a:t>
            </a:r>
            <a:r>
              <a:rPr lang="en-MY" dirty="0"/>
              <a:t>invasive compared with MST</a:t>
            </a:r>
          </a:p>
          <a:p>
            <a:r>
              <a:rPr lang="en-US" dirty="0"/>
              <a:t>EDMMC </a:t>
            </a:r>
            <a:r>
              <a:rPr lang="en-US" dirty="0" smtClean="0"/>
              <a:t>is </a:t>
            </a:r>
            <a:r>
              <a:rPr lang="en-US" dirty="0"/>
              <a:t>as accurate as </a:t>
            </a:r>
            <a:r>
              <a:rPr lang="en-US" dirty="0" smtClean="0"/>
              <a:t>MST (based on 2 meta-analyses):</a:t>
            </a:r>
            <a:endParaRPr lang="en-US" dirty="0"/>
          </a:p>
          <a:p>
            <a:pPr lvl="1"/>
            <a:r>
              <a:rPr lang="en-US" dirty="0" smtClean="0"/>
              <a:t>Pooled </a:t>
            </a:r>
            <a:r>
              <a:rPr lang="en-US" dirty="0"/>
              <a:t>accuracy calculated per culture </a:t>
            </a:r>
            <a:r>
              <a:rPr lang="en-US" dirty="0" smtClean="0"/>
              <a:t>&amp; </a:t>
            </a:r>
            <a:r>
              <a:rPr lang="en-US" dirty="0"/>
              <a:t>per isolate </a:t>
            </a:r>
            <a:r>
              <a:rPr lang="en-US" dirty="0" smtClean="0"/>
              <a:t>is </a:t>
            </a:r>
            <a:r>
              <a:rPr lang="en-US" dirty="0"/>
              <a:t>comparable at 73%, (95% CI 50 to 88) </a:t>
            </a:r>
            <a:r>
              <a:rPr lang="en-US" dirty="0" smtClean="0"/>
              <a:t>&amp; </a:t>
            </a:r>
            <a:r>
              <a:rPr lang="en-US" dirty="0"/>
              <a:t>82% (95% CI 65 to 92) respectively in acute </a:t>
            </a:r>
            <a:r>
              <a:rPr lang="en-US" dirty="0" smtClean="0"/>
              <a:t>&amp; </a:t>
            </a:r>
            <a:r>
              <a:rPr lang="en-US" dirty="0"/>
              <a:t>chronic </a:t>
            </a:r>
            <a:r>
              <a:rPr lang="en-US" dirty="0" smtClean="0"/>
              <a:t>RS.</a:t>
            </a:r>
            <a:r>
              <a:rPr lang="en-US" baseline="30000" dirty="0" smtClean="0"/>
              <a:t>24 </a:t>
            </a:r>
            <a:endParaRPr lang="en-MY" dirty="0"/>
          </a:p>
          <a:p>
            <a:pPr lvl="1"/>
            <a:r>
              <a:rPr lang="en-US" dirty="0"/>
              <a:t>An accuracy of 87.0% (95% CI 81.3 to 92.8) </a:t>
            </a:r>
            <a:r>
              <a:rPr lang="en-US" dirty="0" smtClean="0"/>
              <a:t>is </a:t>
            </a:r>
            <a:r>
              <a:rPr lang="en-US" dirty="0"/>
              <a:t>obtained when detecting main pathogenic bacteria (</a:t>
            </a:r>
            <a:r>
              <a:rPr lang="en-US" i="1" dirty="0"/>
              <a:t>Streptococcus pneumoniae, </a:t>
            </a:r>
            <a:r>
              <a:rPr lang="en-US" i="1" dirty="0" err="1"/>
              <a:t>Haemophilus</a:t>
            </a:r>
            <a:r>
              <a:rPr lang="en-US" i="1" dirty="0"/>
              <a:t> </a:t>
            </a:r>
            <a:r>
              <a:rPr lang="en-US" i="1" dirty="0" err="1"/>
              <a:t>influenzae</a:t>
            </a:r>
            <a:r>
              <a:rPr lang="en-US" i="1" dirty="0"/>
              <a:t> </a:t>
            </a:r>
            <a:r>
              <a:rPr lang="en-US" i="1" dirty="0" smtClean="0"/>
              <a:t>&amp; </a:t>
            </a:r>
            <a:r>
              <a:rPr lang="en-US" i="1" dirty="0"/>
              <a:t>Moraxella </a:t>
            </a:r>
            <a:r>
              <a:rPr lang="en-US" i="1" dirty="0" err="1"/>
              <a:t>catarrhalis</a:t>
            </a:r>
            <a:r>
              <a:rPr lang="en-US" i="1" dirty="0"/>
              <a:t>)</a:t>
            </a:r>
            <a:r>
              <a:rPr lang="en-US" dirty="0"/>
              <a:t> in ABRS. However, </a:t>
            </a:r>
            <a:r>
              <a:rPr lang="en-US" dirty="0" smtClean="0"/>
              <a:t> the </a:t>
            </a:r>
            <a:r>
              <a:rPr lang="en-US" dirty="0"/>
              <a:t>accuracy reduced in the detection of all bacteria (76.3%, </a:t>
            </a:r>
            <a:r>
              <a:rPr lang="en-US" dirty="0" smtClean="0"/>
              <a:t> 95</a:t>
            </a:r>
            <a:r>
              <a:rPr lang="en-US" dirty="0"/>
              <a:t>% CI 69.1 to 83.6</a:t>
            </a:r>
            <a:r>
              <a:rPr lang="en-US" dirty="0" smtClean="0"/>
              <a:t>).</a:t>
            </a:r>
            <a:r>
              <a:rPr lang="en-US" baseline="30000" dirty="0" smtClean="0"/>
              <a:t>25</a:t>
            </a:r>
            <a:r>
              <a:rPr lang="en-US" dirty="0" smtClean="0"/>
              <a:t>  </a:t>
            </a:r>
            <a:endParaRPr lang="en-US" dirty="0" smtClean="0"/>
          </a:p>
          <a:p>
            <a:pPr lvl="1"/>
            <a:endParaRPr lang="en-MY" sz="2600" dirty="0" smtClean="0"/>
          </a:p>
          <a:p>
            <a:pPr lvl="1"/>
            <a:endParaRPr lang="en-MY" sz="2600" dirty="0"/>
          </a:p>
          <a:p>
            <a:pPr marL="82296" indent="0">
              <a:buNone/>
            </a:pPr>
            <a:r>
              <a:rPr lang="en-MY" sz="1800" dirty="0" smtClean="0"/>
              <a:t>     </a:t>
            </a:r>
            <a:r>
              <a:rPr lang="en-MY" sz="1800" dirty="0" smtClean="0"/>
              <a:t>24. </a:t>
            </a:r>
            <a:r>
              <a:rPr lang="en-MY" sz="1800" dirty="0" err="1"/>
              <a:t>Dubin</a:t>
            </a:r>
            <a:r>
              <a:rPr lang="en-MY" sz="1800" dirty="0"/>
              <a:t> MG, </a:t>
            </a:r>
            <a:r>
              <a:rPr lang="en-MY" sz="1800" dirty="0" smtClean="0"/>
              <a:t>et </a:t>
            </a:r>
            <a:r>
              <a:rPr lang="en-MY" sz="1800" dirty="0"/>
              <a:t>al. </a:t>
            </a:r>
            <a:r>
              <a:rPr lang="en-MY" sz="1800" dirty="0" smtClean="0"/>
              <a:t>Am </a:t>
            </a:r>
            <a:r>
              <a:rPr lang="en-MY" sz="1800" dirty="0"/>
              <a:t>J </a:t>
            </a:r>
            <a:r>
              <a:rPr lang="en-MY" sz="1800" dirty="0" err="1"/>
              <a:t>Rhinol</a:t>
            </a:r>
            <a:r>
              <a:rPr lang="en-MY" sz="1800" dirty="0"/>
              <a:t>. 2005;19(5):</a:t>
            </a:r>
            <a:r>
              <a:rPr lang="en-MY" sz="1800" dirty="0" smtClean="0"/>
              <a:t>462–70</a:t>
            </a:r>
          </a:p>
          <a:p>
            <a:pPr marL="82296" indent="0">
              <a:buNone/>
            </a:pPr>
            <a:r>
              <a:rPr lang="en-MY" sz="1800" dirty="0" smtClean="0"/>
              <a:t>     </a:t>
            </a:r>
            <a:r>
              <a:rPr lang="en-MY" sz="1800" dirty="0" smtClean="0"/>
              <a:t>25. </a:t>
            </a:r>
            <a:r>
              <a:rPr lang="en-MY" sz="1800" dirty="0" err="1"/>
              <a:t>Benninger</a:t>
            </a:r>
            <a:r>
              <a:rPr lang="en-MY" sz="1800" dirty="0"/>
              <a:t> MS, </a:t>
            </a:r>
            <a:r>
              <a:rPr lang="en-MY" sz="1800" dirty="0" smtClean="0"/>
              <a:t>et </a:t>
            </a:r>
            <a:r>
              <a:rPr lang="en-MY" sz="1800" dirty="0"/>
              <a:t>al. </a:t>
            </a:r>
            <a:r>
              <a:rPr lang="en-MY" sz="1800" dirty="0" err="1" smtClean="0"/>
              <a:t>Otolaryngol</a:t>
            </a:r>
            <a:r>
              <a:rPr lang="en-MY" sz="1800" dirty="0" smtClean="0"/>
              <a:t> Head Neck </a:t>
            </a:r>
            <a:r>
              <a:rPr lang="en-MY" sz="1800" dirty="0"/>
              <a:t>Surg. 2006;134(1):3–9</a:t>
            </a:r>
            <a:endParaRPr lang="en-MY" sz="1800" dirty="0" smtClean="0"/>
          </a:p>
          <a:p>
            <a:endParaRPr lang="en-MY" dirty="0"/>
          </a:p>
          <a:p>
            <a:endParaRPr lang="en-MY" dirty="0" smtClean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843927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 smtClean="0"/>
              <a:t>Obtaining specimen for C&amp;S</a:t>
            </a:r>
            <a:endParaRPr lang="en-MY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35</a:t>
            </a:fld>
            <a:endParaRPr lang="en-MY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658450"/>
            <a:ext cx="7848600" cy="518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124200"/>
            <a:ext cx="7848600" cy="1155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32284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MY" b="1" dirty="0" smtClean="0"/>
              <a:t>Nasal swab culture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98080" cy="2286000"/>
          </a:xfrm>
        </p:spPr>
        <p:txBody>
          <a:bodyPr>
            <a:normAutofit/>
          </a:bodyPr>
          <a:lstStyle/>
          <a:p>
            <a:r>
              <a:rPr lang="en-MY" dirty="0" smtClean="0"/>
              <a:t>Little </a:t>
            </a:r>
            <a:r>
              <a:rPr lang="en-MY" dirty="0"/>
              <a:t>predictive value in diagnosing ABRS </a:t>
            </a:r>
            <a:r>
              <a:rPr lang="en-MY" dirty="0" smtClean="0"/>
              <a:t>&amp; </a:t>
            </a:r>
            <a:r>
              <a:rPr lang="en-MY" dirty="0" smtClean="0"/>
              <a:t>CRS.</a:t>
            </a:r>
            <a:r>
              <a:rPr lang="en-MY" baseline="30000" dirty="0" smtClean="0"/>
              <a:t>23</a:t>
            </a:r>
            <a:endParaRPr lang="en-MY" baseline="30000" dirty="0" smtClean="0"/>
          </a:p>
          <a:p>
            <a:endParaRPr lang="en-MY" sz="2000" baseline="30000" dirty="0"/>
          </a:p>
          <a:p>
            <a:pPr marL="82296" indent="0">
              <a:buNone/>
            </a:pPr>
            <a:r>
              <a:rPr lang="en-MY" sz="1400" dirty="0" smtClean="0"/>
              <a:t>23</a:t>
            </a:r>
            <a:r>
              <a:rPr lang="en-MY" sz="1400" dirty="0" smtClean="0"/>
              <a:t>. </a:t>
            </a:r>
            <a:r>
              <a:rPr lang="en-MY" sz="1400" dirty="0" err="1"/>
              <a:t>Desrosiers</a:t>
            </a:r>
            <a:r>
              <a:rPr lang="en-MY" sz="1400" dirty="0"/>
              <a:t> M, </a:t>
            </a:r>
            <a:r>
              <a:rPr lang="en-MY" sz="1400" dirty="0" smtClean="0"/>
              <a:t>et </a:t>
            </a:r>
            <a:r>
              <a:rPr lang="en-MY" sz="1400" dirty="0"/>
              <a:t>al. </a:t>
            </a:r>
            <a:r>
              <a:rPr lang="en-MY" sz="1400" dirty="0" smtClean="0"/>
              <a:t> </a:t>
            </a:r>
            <a:r>
              <a:rPr lang="en-MY" sz="1400" dirty="0"/>
              <a:t>J </a:t>
            </a:r>
            <a:r>
              <a:rPr lang="en-MY" sz="1400" dirty="0" err="1"/>
              <a:t>Otolaryngol</a:t>
            </a:r>
            <a:r>
              <a:rPr lang="en-MY" sz="1400" dirty="0"/>
              <a:t> - Head Neck </a:t>
            </a:r>
            <a:r>
              <a:rPr lang="en-MY" sz="1400" dirty="0" err="1"/>
              <a:t>Surg</a:t>
            </a:r>
            <a:r>
              <a:rPr lang="en-MY" sz="1400" dirty="0"/>
              <a:t> </a:t>
            </a:r>
            <a:r>
              <a:rPr lang="en-MY" sz="1400" dirty="0" err="1"/>
              <a:t>BioMed</a:t>
            </a:r>
            <a:r>
              <a:rPr lang="en-MY" sz="1400" dirty="0"/>
              <a:t> Central Ltd; 2011;40(SUPPL</a:t>
            </a:r>
            <a:r>
              <a:rPr lang="en-MY" sz="1400" dirty="0" smtClean="0"/>
              <a:t>. 2</a:t>
            </a:r>
            <a:r>
              <a:rPr lang="en-MY" sz="1400" dirty="0"/>
              <a:t>):99</a:t>
            </a:r>
            <a:r>
              <a:rPr lang="en-MY" sz="1400" dirty="0" smtClean="0"/>
              <a:t>–</a:t>
            </a:r>
          </a:p>
          <a:p>
            <a:pPr marL="82296" indent="0">
              <a:buNone/>
            </a:pPr>
            <a:r>
              <a:rPr lang="en-MY" sz="1400" dirty="0"/>
              <a:t> </a:t>
            </a:r>
            <a:r>
              <a:rPr lang="en-MY" sz="1400" dirty="0" smtClean="0"/>
              <a:t>  </a:t>
            </a:r>
            <a:r>
              <a:rPr lang="en-MY" sz="1400" dirty="0" smtClean="0"/>
              <a:t>  142</a:t>
            </a:r>
            <a:endParaRPr lang="en-MY" sz="1400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36</a:t>
            </a:fld>
            <a:endParaRPr lang="en-MY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9" y="3951009"/>
            <a:ext cx="7848601" cy="849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40174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MY" b="1" dirty="0"/>
              <a:t>EDMCC </a:t>
            </a:r>
            <a:r>
              <a:rPr lang="en-MY" b="1" dirty="0" smtClean="0"/>
              <a:t>vs sinus </a:t>
            </a:r>
            <a:r>
              <a:rPr lang="en-MY" b="1" dirty="0"/>
              <a:t>CT scan </a:t>
            </a:r>
            <a:r>
              <a:rPr lang="en-US" b="1" dirty="0" smtClean="0"/>
              <a:t>in  </a:t>
            </a:r>
            <a:r>
              <a:rPr lang="en-US" b="1" dirty="0"/>
              <a:t>diagnosis of </a:t>
            </a:r>
            <a:r>
              <a:rPr lang="en-US" b="1" dirty="0" smtClean="0"/>
              <a:t>bacterial RS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905000"/>
            <a:ext cx="7403592" cy="4800600"/>
          </a:xfrm>
        </p:spPr>
        <p:txBody>
          <a:bodyPr>
            <a:normAutofit/>
          </a:bodyPr>
          <a:lstStyle/>
          <a:p>
            <a:r>
              <a:rPr lang="en-MY" dirty="0"/>
              <a:t>EDMMC has comparable performance with sinus CT scan as gold standard in the diagnosis of </a:t>
            </a:r>
            <a:r>
              <a:rPr lang="en-MY" dirty="0" smtClean="0"/>
              <a:t>bacterial </a:t>
            </a:r>
            <a:r>
              <a:rPr lang="en-MY" dirty="0"/>
              <a:t>RS (sensitivity of 92.8%, specificity of 80.0% </a:t>
            </a:r>
            <a:r>
              <a:rPr lang="en-MY" dirty="0" smtClean="0"/>
              <a:t>&amp; </a:t>
            </a:r>
            <a:r>
              <a:rPr lang="en-MY" dirty="0"/>
              <a:t>accuracy of 90.2</a:t>
            </a:r>
            <a:r>
              <a:rPr lang="en-MY" dirty="0" smtClean="0"/>
              <a:t>%).</a:t>
            </a:r>
            <a:r>
              <a:rPr lang="en-MY" baseline="30000" dirty="0" smtClean="0"/>
              <a:t>21</a:t>
            </a:r>
            <a:endParaRPr lang="en-MY" baseline="30000" dirty="0" smtClean="0"/>
          </a:p>
          <a:p>
            <a:endParaRPr lang="en-MY" sz="2000" dirty="0" smtClean="0"/>
          </a:p>
          <a:p>
            <a:endParaRPr lang="en-MY" sz="2000" dirty="0"/>
          </a:p>
          <a:p>
            <a:pPr marL="82296" indent="0">
              <a:buNone/>
            </a:pPr>
            <a:r>
              <a:rPr lang="en-MY" sz="1400" dirty="0" smtClean="0"/>
              <a:t>     </a:t>
            </a:r>
            <a:r>
              <a:rPr lang="en-MY" sz="1400" dirty="0" smtClean="0"/>
              <a:t>21. </a:t>
            </a:r>
            <a:r>
              <a:rPr lang="en-MY" sz="1400" dirty="0" err="1"/>
              <a:t>Elwany</a:t>
            </a:r>
            <a:r>
              <a:rPr lang="en-MY" sz="1400" dirty="0"/>
              <a:t> S, </a:t>
            </a:r>
            <a:r>
              <a:rPr lang="en-MY" sz="1400" dirty="0" smtClean="0"/>
              <a:t>et </a:t>
            </a:r>
            <a:r>
              <a:rPr lang="en-MY" sz="1400" dirty="0"/>
              <a:t>al. </a:t>
            </a:r>
            <a:r>
              <a:rPr lang="en-MY" sz="1400" dirty="0" smtClean="0"/>
              <a:t> </a:t>
            </a:r>
            <a:r>
              <a:rPr lang="en-MY" sz="1400" dirty="0"/>
              <a:t>J </a:t>
            </a:r>
            <a:r>
              <a:rPr lang="en-MY" sz="1400" dirty="0" err="1" smtClean="0"/>
              <a:t>Crit</a:t>
            </a:r>
            <a:r>
              <a:rPr lang="en-MY" sz="1400" dirty="0" smtClean="0"/>
              <a:t> </a:t>
            </a:r>
            <a:r>
              <a:rPr lang="it-IT" sz="1400" dirty="0" smtClean="0"/>
              <a:t>Care </a:t>
            </a:r>
            <a:r>
              <a:rPr lang="it-IT" sz="1400" dirty="0"/>
              <a:t>Elsevier Inc.; 2012;27(3):315.e1–315.e5</a:t>
            </a:r>
            <a:endParaRPr lang="en-MY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958760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MY" b="1" dirty="0"/>
              <a:t>Take Home Messages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>
            <a:normAutofit lnSpcReduction="10000"/>
          </a:bodyPr>
          <a:lstStyle/>
          <a:p>
            <a:r>
              <a:rPr lang="en-MY" dirty="0"/>
              <a:t>Indication must be clear for performing culture &amp; antibiotic sensitivity(C&amp;S) testing</a:t>
            </a:r>
            <a:r>
              <a:rPr lang="en-MY" dirty="0" smtClean="0"/>
              <a:t>.</a:t>
            </a:r>
          </a:p>
          <a:p>
            <a:endParaRPr lang="en-MY" sz="2000" dirty="0"/>
          </a:p>
          <a:p>
            <a:r>
              <a:rPr lang="en-MY" dirty="0"/>
              <a:t>C&amp;S testing should only be performed in otorhinolaryngology centres</a:t>
            </a:r>
            <a:r>
              <a:rPr lang="en-MY" dirty="0" smtClean="0"/>
              <a:t>.</a:t>
            </a:r>
          </a:p>
          <a:p>
            <a:endParaRPr lang="en-MY" sz="2000" dirty="0"/>
          </a:p>
          <a:p>
            <a:r>
              <a:rPr lang="en-MY" dirty="0"/>
              <a:t>Non-invasive &amp; reliable method in obtaining specimen for C&amp;S such as EDMCC is available.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83379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smtClean="0"/>
              <a:t>Thank You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39</a:t>
            </a:fld>
            <a:endParaRPr lang="en-MY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943300"/>
            <a:ext cx="2088231" cy="325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603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MY" b="1" dirty="0" smtClean="0"/>
              <a:t>Diagnosis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76400"/>
            <a:ext cx="7403592" cy="4343400"/>
          </a:xfrm>
        </p:spPr>
        <p:txBody>
          <a:bodyPr>
            <a:normAutofit/>
          </a:bodyPr>
          <a:lstStyle/>
          <a:p>
            <a:r>
              <a:rPr lang="en-MY" dirty="0"/>
              <a:t>The diagnosis of RS is usually based </a:t>
            </a:r>
            <a:r>
              <a:rPr lang="en-MY" dirty="0" smtClean="0"/>
              <a:t>on clinical </a:t>
            </a:r>
            <a:r>
              <a:rPr lang="en-MY" dirty="0"/>
              <a:t>symptoms </a:t>
            </a:r>
            <a:r>
              <a:rPr lang="en-MY" dirty="0" smtClean="0"/>
              <a:t>&amp; supported by </a:t>
            </a:r>
            <a:r>
              <a:rPr lang="en-MY" dirty="0"/>
              <a:t>diagnostic imaging </a:t>
            </a:r>
            <a:r>
              <a:rPr lang="en-MY" dirty="0" smtClean="0"/>
              <a:t>or </a:t>
            </a:r>
            <a:r>
              <a:rPr lang="en-MY" dirty="0"/>
              <a:t>nasal </a:t>
            </a:r>
            <a:r>
              <a:rPr lang="en-MY" dirty="0" smtClean="0"/>
              <a:t>endoscopy.</a:t>
            </a:r>
            <a:r>
              <a:rPr lang="en-MY" baseline="30000" dirty="0" smtClean="0"/>
              <a:t>1</a:t>
            </a:r>
          </a:p>
          <a:p>
            <a:endParaRPr lang="en-MY" dirty="0"/>
          </a:p>
          <a:p>
            <a:endParaRPr lang="en-MY" dirty="0" smtClean="0"/>
          </a:p>
          <a:p>
            <a:pPr marL="82296" indent="0">
              <a:buNone/>
            </a:pPr>
            <a:r>
              <a:rPr lang="en-MY" dirty="0" smtClean="0"/>
              <a:t>  </a:t>
            </a:r>
            <a:r>
              <a:rPr lang="en-MY" sz="1400" dirty="0" smtClean="0"/>
              <a:t>1</a:t>
            </a:r>
            <a:r>
              <a:rPr lang="en-MY" sz="1400" dirty="0"/>
              <a:t>. </a:t>
            </a:r>
            <a:r>
              <a:rPr lang="en-MY" sz="1400" dirty="0" err="1"/>
              <a:t>Fokkens</a:t>
            </a:r>
            <a:r>
              <a:rPr lang="en-MY" sz="1400" dirty="0"/>
              <a:t> WJ</a:t>
            </a:r>
            <a:r>
              <a:rPr lang="en-MY" sz="1400" dirty="0" smtClean="0"/>
              <a:t>, et </a:t>
            </a:r>
            <a:r>
              <a:rPr lang="en-MY" sz="1400" dirty="0"/>
              <a:t>al. </a:t>
            </a:r>
            <a:r>
              <a:rPr lang="en-MY" sz="1400" dirty="0" smtClean="0"/>
              <a:t>Rhinology</a:t>
            </a:r>
            <a:r>
              <a:rPr lang="en-MY" sz="1400" dirty="0"/>
              <a:t>. 2012 Mar;50(1):1-12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20104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/>
              <a:t>Clinical diagnosis</a:t>
            </a:r>
            <a:endParaRPr lang="en-MY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5</a:t>
            </a:fld>
            <a:endParaRPr lang="en-MY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95637"/>
            <a:ext cx="6248400" cy="49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7377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OUTLINE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905000"/>
            <a:ext cx="7498080" cy="4114800"/>
          </a:xfrm>
        </p:spPr>
        <p:txBody>
          <a:bodyPr/>
          <a:lstStyle/>
          <a:p>
            <a:r>
              <a:rPr lang="en-MY" dirty="0"/>
              <a:t>History</a:t>
            </a:r>
          </a:p>
          <a:p>
            <a:r>
              <a:rPr lang="en-MY" b="1" dirty="0"/>
              <a:t>Physical </a:t>
            </a:r>
            <a:r>
              <a:rPr lang="en-MY" b="1" dirty="0" smtClean="0"/>
              <a:t>examination</a:t>
            </a:r>
            <a:endParaRPr lang="en-MY" b="1" dirty="0"/>
          </a:p>
          <a:p>
            <a:r>
              <a:rPr lang="en-MY" b="1" dirty="0" smtClean="0"/>
              <a:t>Imaging </a:t>
            </a:r>
            <a:r>
              <a:rPr lang="en-MY" b="1" dirty="0"/>
              <a:t>(CT Scan)</a:t>
            </a:r>
          </a:p>
          <a:p>
            <a:r>
              <a:rPr lang="en-MY" b="1" dirty="0"/>
              <a:t>Laboratory Tests</a:t>
            </a:r>
          </a:p>
          <a:p>
            <a:r>
              <a:rPr lang="en-MY" b="1" dirty="0"/>
              <a:t>Recommendations-3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60961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/>
              <a:t>Physical examination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554162"/>
            <a:ext cx="7498080" cy="4313238"/>
          </a:xfrm>
        </p:spPr>
        <p:txBody>
          <a:bodyPr/>
          <a:lstStyle/>
          <a:p>
            <a:r>
              <a:rPr lang="en-MY" dirty="0"/>
              <a:t>Anterior r</a:t>
            </a:r>
            <a:r>
              <a:rPr lang="en-MY" dirty="0" smtClean="0"/>
              <a:t>hinoscopy</a:t>
            </a:r>
            <a:r>
              <a:rPr lang="en-MY" baseline="30000" dirty="0" smtClean="0"/>
              <a:t>1</a:t>
            </a:r>
            <a:r>
              <a:rPr lang="en-MY" dirty="0" smtClean="0"/>
              <a:t> </a:t>
            </a:r>
            <a:endParaRPr lang="en-MY" dirty="0"/>
          </a:p>
          <a:p>
            <a:pPr lvl="1"/>
            <a:r>
              <a:rPr lang="en-MY" dirty="0"/>
              <a:t>In ARS</a:t>
            </a:r>
            <a:r>
              <a:rPr lang="en-MY" dirty="0" smtClean="0"/>
              <a:t>, it should </a:t>
            </a:r>
            <a:r>
              <a:rPr lang="en-MY" dirty="0"/>
              <a:t>be performed at primary </a:t>
            </a:r>
            <a:r>
              <a:rPr lang="en-MY" dirty="0" smtClean="0"/>
              <a:t>care</a:t>
            </a:r>
          </a:p>
          <a:p>
            <a:pPr lvl="2"/>
            <a:r>
              <a:rPr lang="en-MY" dirty="0" smtClean="0"/>
              <a:t>Mucosal </a:t>
            </a:r>
            <a:r>
              <a:rPr lang="en-MY" dirty="0"/>
              <a:t>oedema, nasal inflammation, purulent nasal discharge, polyps </a:t>
            </a:r>
            <a:r>
              <a:rPr lang="en-MY" dirty="0" smtClean="0"/>
              <a:t>&amp; </a:t>
            </a:r>
            <a:r>
              <a:rPr lang="en-MY" dirty="0"/>
              <a:t>anatomical </a:t>
            </a:r>
            <a:r>
              <a:rPr lang="en-MY" dirty="0" smtClean="0"/>
              <a:t>abnormalities</a:t>
            </a:r>
          </a:p>
          <a:p>
            <a:pPr lvl="2"/>
            <a:endParaRPr lang="en-MY" sz="2000" dirty="0"/>
          </a:p>
          <a:p>
            <a:pPr lvl="1"/>
            <a:r>
              <a:rPr lang="en-MY" dirty="0"/>
              <a:t>In diagnosing CRS, it has a limited value vs </a:t>
            </a:r>
            <a:r>
              <a:rPr lang="en-MY" dirty="0" smtClean="0"/>
              <a:t>nasal endoscopy</a:t>
            </a:r>
            <a:endParaRPr lang="en-MY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89678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03795"/>
            <a:ext cx="7498080" cy="1143000"/>
          </a:xfrm>
        </p:spPr>
        <p:txBody>
          <a:bodyPr>
            <a:normAutofit/>
          </a:bodyPr>
          <a:lstStyle/>
          <a:p>
            <a:r>
              <a:rPr lang="en-MY" b="1" dirty="0" smtClean="0"/>
              <a:t>Examination in ARS</a:t>
            </a:r>
            <a:endParaRPr lang="en-MY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8</a:t>
            </a:fld>
            <a:endParaRPr lang="en-MY"/>
          </a:p>
        </p:txBody>
      </p:sp>
      <p:pic>
        <p:nvPicPr>
          <p:cNvPr id="4" name="Picture 2" descr="E:\20170511_105526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78355"/>
            <a:ext cx="3168352" cy="3106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E:\20170511_105659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80814"/>
            <a:ext cx="2236845" cy="237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E:\20170511_105704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845731"/>
            <a:ext cx="2269614" cy="2402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300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143000"/>
          </a:xfrm>
        </p:spPr>
        <p:txBody>
          <a:bodyPr>
            <a:normAutofit/>
          </a:bodyPr>
          <a:lstStyle/>
          <a:p>
            <a:r>
              <a:rPr lang="en-MY" b="1" dirty="0" smtClean="0"/>
              <a:t>Examination in ARS</a:t>
            </a:r>
            <a:r>
              <a:rPr lang="en-MY" sz="2000" b="1" dirty="0" smtClean="0"/>
              <a:t>-2</a:t>
            </a:r>
            <a:endParaRPr lang="en-MY" sz="2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9</a:t>
            </a:fld>
            <a:endParaRPr lang="en-MY"/>
          </a:p>
        </p:txBody>
      </p:sp>
      <p:pic>
        <p:nvPicPr>
          <p:cNvPr id="7" name="Picture 2" descr="E:\20170511_110510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80728"/>
            <a:ext cx="3744416" cy="535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E:\ARs pic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066" y="1420131"/>
            <a:ext cx="3008387" cy="2186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E:\ars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098" y="4027747"/>
            <a:ext cx="3209933" cy="231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7191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458</TotalTime>
  <Words>1079</Words>
  <Application>Microsoft Office PowerPoint</Application>
  <PresentationFormat>On-screen Show (4:3)</PresentationFormat>
  <Paragraphs>184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Solstice</vt:lpstr>
      <vt:lpstr>Examination, IMAGING &amp; LABORATORY INVESTIGATION  by  DR. rosli Mohd. Noor consultant otorhinolaryngologist  DR. LAILATUL AKMAR MAT NOR CLINICAL MICROBIOLOGIST </vt:lpstr>
      <vt:lpstr>Physical examination &amp; Imaging</vt:lpstr>
      <vt:lpstr>Learning Objectives</vt:lpstr>
      <vt:lpstr>Diagnosis</vt:lpstr>
      <vt:lpstr>Clinical diagnosis</vt:lpstr>
      <vt:lpstr>OUTLINE</vt:lpstr>
      <vt:lpstr>Physical examination</vt:lpstr>
      <vt:lpstr>Examination in ARS</vt:lpstr>
      <vt:lpstr>Examination in ARS-2</vt:lpstr>
      <vt:lpstr>Examination in ARS-3</vt:lpstr>
      <vt:lpstr>Examination in ARS</vt:lpstr>
      <vt:lpstr>Physical examination-2</vt:lpstr>
      <vt:lpstr>Physical examination-3</vt:lpstr>
      <vt:lpstr>Types of endoscope</vt:lpstr>
      <vt:lpstr>Nasal endoscopy</vt:lpstr>
      <vt:lpstr>Findings in endoscopy</vt:lpstr>
      <vt:lpstr>CRS without nasal polyposis</vt:lpstr>
      <vt:lpstr>CRS with nasal polyposis</vt:lpstr>
      <vt:lpstr>PowerPoint Presentation</vt:lpstr>
      <vt:lpstr>Imaging</vt:lpstr>
      <vt:lpstr>Imaging-2</vt:lpstr>
      <vt:lpstr>PowerPoint Presentation</vt:lpstr>
      <vt:lpstr>Take Home Messages</vt:lpstr>
      <vt:lpstr>Laboratory investigation</vt:lpstr>
      <vt:lpstr>Learning Objectives</vt:lpstr>
      <vt:lpstr>Introduction</vt:lpstr>
      <vt:lpstr>RHINOSINUSITIS BACTERIOLOGY</vt:lpstr>
      <vt:lpstr>Acute Bacterial RS (ABRS)</vt:lpstr>
      <vt:lpstr>Chronic RS</vt:lpstr>
      <vt:lpstr>Indication for C&amp;S</vt:lpstr>
      <vt:lpstr>Indication for C&amp;S</vt:lpstr>
      <vt:lpstr>Obtaining C&amp;S specimen reliable method</vt:lpstr>
      <vt:lpstr>Maxillary Sinus Taps (MST) </vt:lpstr>
      <vt:lpstr>Endoscopically-Directed Middle Meatal Culture (EDMMC) </vt:lpstr>
      <vt:lpstr>Obtaining specimen for C&amp;S</vt:lpstr>
      <vt:lpstr>Nasal swab culture</vt:lpstr>
      <vt:lpstr>EDMCC vs sinus CT scan in  diagnosis of bacterial RS</vt:lpstr>
      <vt:lpstr>Take Home Messages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DrAmin</dc:creator>
  <cp:lastModifiedBy>DrAmin</cp:lastModifiedBy>
  <cp:revision>54</cp:revision>
  <dcterms:created xsi:type="dcterms:W3CDTF">2014-04-15T22:12:47Z</dcterms:created>
  <dcterms:modified xsi:type="dcterms:W3CDTF">2017-05-12T00:24:08Z</dcterms:modified>
</cp:coreProperties>
</file>